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5.xml" ContentType="application/vnd.openxmlformats-officedocument.drawingml.chart+xml"/>
  <Override PartName="/ppt/notesSlides/notesSlide46.xml" ContentType="application/vnd.openxmlformats-officedocument.presentationml.notesSlide+xml"/>
  <Override PartName="/ppt/charts/chart16.xml" ContentType="application/vnd.openxmlformats-officedocument.drawingml.chart+xml"/>
  <Override PartName="/ppt/notesSlides/notesSlide4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drawings/drawing4.xml" ContentType="application/vnd.openxmlformats-officedocument.drawingml.chartshapes+xml"/>
  <Override PartName="/ppt/notesSlides/notesSlide52.xml" ContentType="application/vnd.openxmlformats-officedocument.presentationml.notesSlide+xml"/>
  <Override PartName="/ppt/charts/chart21.xml" ContentType="application/vnd.openxmlformats-officedocument.drawingml.chart+xml"/>
  <Override PartName="/ppt/drawings/drawing5.xml" ContentType="application/vnd.openxmlformats-officedocument.drawingml.chartshapes+xml"/>
  <Override PartName="/ppt/charts/chart22.xml" ContentType="application/vnd.openxmlformats-officedocument.drawingml.chart+xml"/>
  <Override PartName="/ppt/drawings/drawing6.xml" ContentType="application/vnd.openxmlformats-officedocument.drawingml.chartshapes+xml"/>
  <Override PartName="/ppt/notesSlides/notesSlide53.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charts/chart24.xml" ContentType="application/vnd.openxmlformats-officedocument.drawingml.chart+xml"/>
  <Override PartName="/ppt/drawings/drawing8.xml" ContentType="application/vnd.openxmlformats-officedocument.drawingml.chartshapes+xml"/>
  <Override PartName="/ppt/notesSlides/notesSlide54.xml" ContentType="application/vnd.openxmlformats-officedocument.presentationml.notesSlide+xml"/>
  <Override PartName="/ppt/charts/chart25.xml" ContentType="application/vnd.openxmlformats-officedocument.drawingml.chart+xml"/>
  <Override PartName="/ppt/drawings/drawing9.xml" ContentType="application/vnd.openxmlformats-officedocument.drawingml.chartshapes+xml"/>
  <Override PartName="/ppt/charts/chart26.xml" ContentType="application/vnd.openxmlformats-officedocument.drawingml.chart+xml"/>
  <Override PartName="/ppt/drawings/drawing10.xml" ContentType="application/vnd.openxmlformats-officedocument.drawingml.chartshapes+xml"/>
  <Override PartName="/ppt/notesSlides/notesSlide55.xml" ContentType="application/vnd.openxmlformats-officedocument.presentationml.notesSlide+xml"/>
  <Override PartName="/ppt/charts/chart27.xml" ContentType="application/vnd.openxmlformats-officedocument.drawingml.chart+xml"/>
  <Override PartName="/ppt/drawings/drawing11.xml" ContentType="application/vnd.openxmlformats-officedocument.drawingml.chartshapes+xml"/>
  <Override PartName="/ppt/charts/chart28.xml" ContentType="application/vnd.openxmlformats-officedocument.drawingml.chart+xml"/>
  <Override PartName="/ppt/drawings/drawing12.xml" ContentType="application/vnd.openxmlformats-officedocument.drawingml.chartshapes+xml"/>
  <Override PartName="/ppt/notesSlides/notesSlide56.xml" ContentType="application/vnd.openxmlformats-officedocument.presentationml.notesSlide+xml"/>
  <Override PartName="/ppt/charts/chart29.xml" ContentType="application/vnd.openxmlformats-officedocument.drawingml.chart+xml"/>
  <Override PartName="/ppt/drawings/drawing13.xml" ContentType="application/vnd.openxmlformats-officedocument.drawingml.chartshapes+xml"/>
  <Override PartName="/ppt/charts/chart30.xml" ContentType="application/vnd.openxmlformats-officedocument.drawingml.chart+xml"/>
  <Override PartName="/ppt/drawings/drawing14.xml" ContentType="application/vnd.openxmlformats-officedocument.drawingml.chartshapes+xml"/>
  <Override PartName="/ppt/notesSlides/notesSlide57.xml" ContentType="application/vnd.openxmlformats-officedocument.presentationml.notesSlide+xml"/>
  <Override PartName="/ppt/charts/chart31.xml" ContentType="application/vnd.openxmlformats-officedocument.drawingml.chart+xml"/>
  <Override PartName="/ppt/drawings/drawing15.xml" ContentType="application/vnd.openxmlformats-officedocument.drawingml.chartshapes+xml"/>
  <Override PartName="/ppt/charts/chart32.xml" ContentType="application/vnd.openxmlformats-officedocument.drawingml.chart+xml"/>
  <Override PartName="/ppt/drawings/drawing16.xml" ContentType="application/vnd.openxmlformats-officedocument.drawingml.chartshapes+xml"/>
  <Override PartName="/ppt/notesSlides/notesSlide58.xml" ContentType="application/vnd.openxmlformats-officedocument.presentationml.notesSlide+xml"/>
  <Override PartName="/ppt/charts/chart33.xml" ContentType="application/vnd.openxmlformats-officedocument.drawingml.chart+xml"/>
  <Override PartName="/ppt/drawings/drawing17.xml" ContentType="application/vnd.openxmlformats-officedocument.drawingml.chartshapes+xml"/>
  <Override PartName="/ppt/charts/chart34.xml" ContentType="application/vnd.openxmlformats-officedocument.drawingml.chart+xml"/>
  <Override PartName="/ppt/drawings/drawing18.xml" ContentType="application/vnd.openxmlformats-officedocument.drawingml.chartshapes+xml"/>
  <Override PartName="/ppt/notesSlides/notesSlide59.xml" ContentType="application/vnd.openxmlformats-officedocument.presentationml.notesSlide+xml"/>
  <Override PartName="/ppt/charts/chart35.xml" ContentType="application/vnd.openxmlformats-officedocument.drawingml.chart+xml"/>
  <Override PartName="/ppt/drawings/drawing19.xml" ContentType="application/vnd.openxmlformats-officedocument.drawingml.chartshapes+xml"/>
  <Override PartName="/ppt/charts/chart36.xml" ContentType="application/vnd.openxmlformats-officedocument.drawingml.chart+xml"/>
  <Override PartName="/ppt/drawings/drawing20.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7.xml" ContentType="application/vnd.openxmlformats-officedocument.drawingml.chart+xml"/>
  <Override PartName="/ppt/notesSlides/notesSlide63.xml" ContentType="application/vnd.openxmlformats-officedocument.presentationml.notesSlide+xml"/>
  <Override PartName="/ppt/charts/chart38.xml" ContentType="application/vnd.openxmlformats-officedocument.drawingml.chart+xml"/>
  <Override PartName="/ppt/notesSlides/notesSlide6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65.xml" ContentType="application/vnd.openxmlformats-officedocument.presentationml.notesSlide+xml"/>
  <Override PartName="/ppt/charts/chart41.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4.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5.xml" ContentType="application/vnd.openxmlformats-officedocument.drawingml.chart+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8" r:id="rId2"/>
    <p:sldId id="261" r:id="rId3"/>
    <p:sldId id="408" r:id="rId4"/>
    <p:sldId id="409" r:id="rId5"/>
    <p:sldId id="410" r:id="rId6"/>
    <p:sldId id="411" r:id="rId7"/>
    <p:sldId id="412" r:id="rId8"/>
    <p:sldId id="413" r:id="rId9"/>
    <p:sldId id="414" r:id="rId10"/>
    <p:sldId id="415" r:id="rId11"/>
    <p:sldId id="416" r:id="rId12"/>
    <p:sldId id="417" r:id="rId13"/>
    <p:sldId id="377" r:id="rId14"/>
    <p:sldId id="358" r:id="rId15"/>
    <p:sldId id="418" r:id="rId16"/>
    <p:sldId id="420" r:id="rId17"/>
    <p:sldId id="260" r:id="rId18"/>
    <p:sldId id="262" r:id="rId19"/>
    <p:sldId id="334" r:id="rId20"/>
    <p:sldId id="269" r:id="rId21"/>
    <p:sldId id="422" r:id="rId22"/>
    <p:sldId id="435" r:id="rId23"/>
    <p:sldId id="434" r:id="rId24"/>
    <p:sldId id="376" r:id="rId25"/>
    <p:sldId id="485" r:id="rId26"/>
    <p:sldId id="453" r:id="rId27"/>
    <p:sldId id="437" r:id="rId28"/>
    <p:sldId id="444" r:id="rId29"/>
    <p:sldId id="445" r:id="rId30"/>
    <p:sldId id="439" r:id="rId31"/>
    <p:sldId id="446" r:id="rId32"/>
    <p:sldId id="442" r:id="rId33"/>
    <p:sldId id="447" r:id="rId34"/>
    <p:sldId id="448" r:id="rId35"/>
    <p:sldId id="449" r:id="rId36"/>
    <p:sldId id="454" r:id="rId37"/>
    <p:sldId id="450" r:id="rId38"/>
    <p:sldId id="487" r:id="rId39"/>
    <p:sldId id="423" r:id="rId40"/>
    <p:sldId id="455" r:id="rId41"/>
    <p:sldId id="456" r:id="rId42"/>
    <p:sldId id="457" r:id="rId43"/>
    <p:sldId id="458" r:id="rId44"/>
    <p:sldId id="459" r:id="rId45"/>
    <p:sldId id="461" r:id="rId46"/>
    <p:sldId id="460" r:id="rId47"/>
    <p:sldId id="462" r:id="rId48"/>
    <p:sldId id="463" r:id="rId49"/>
    <p:sldId id="440" r:id="rId50"/>
    <p:sldId id="464" r:id="rId51"/>
    <p:sldId id="441" r:id="rId52"/>
    <p:sldId id="492" r:id="rId53"/>
    <p:sldId id="482" r:id="rId54"/>
    <p:sldId id="483" r:id="rId55"/>
    <p:sldId id="468" r:id="rId56"/>
    <p:sldId id="472" r:id="rId57"/>
    <p:sldId id="475" r:id="rId58"/>
    <p:sldId id="473" r:id="rId59"/>
    <p:sldId id="474" r:id="rId60"/>
    <p:sldId id="476" r:id="rId61"/>
    <p:sldId id="481" r:id="rId62"/>
    <p:sldId id="480" r:id="rId63"/>
    <p:sldId id="479" r:id="rId64"/>
    <p:sldId id="493" r:id="rId65"/>
    <p:sldId id="494" r:id="rId66"/>
    <p:sldId id="495" r:id="rId67"/>
    <p:sldId id="496" r:id="rId68"/>
    <p:sldId id="497" r:id="rId69"/>
    <p:sldId id="498" r:id="rId70"/>
    <p:sldId id="499" r:id="rId71"/>
    <p:sldId id="500" r:id="rId72"/>
    <p:sldId id="501" r:id="rId73"/>
    <p:sldId id="502" r:id="rId74"/>
    <p:sldId id="388" r:id="rId75"/>
    <p:sldId id="391" r:id="rId76"/>
    <p:sldId id="373" r:id="rId77"/>
    <p:sldId id="484" r:id="rId7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03" autoAdjust="0"/>
    <p:restoredTop sz="59524" autoAdjust="0"/>
  </p:normalViewPr>
  <p:slideViewPr>
    <p:cSldViewPr>
      <p:cViewPr>
        <p:scale>
          <a:sx n="60" d="100"/>
          <a:sy n="60" d="100"/>
        </p:scale>
        <p:origin x="-11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LHSC\Presentations\Reports\2009_report%20v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harepoint.bus.lsu.edu/LHSC/Shared%20Documents/Factbook/2009%20Factbook/A-Trend_0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1" Type="http://schemas.openxmlformats.org/officeDocument/2006/relationships/oleObject" Target="file:///D:\HSRG\Commercial%20Trucks\2009\2009_report_7_21_1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HSRG\Presentations\Reports\2009_report%20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HSRG\Presentations\Reports\2009_report%20v3.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HSRG\Presentations\Reports\2009_report%20v3.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HSRG\Presentations\Reports\2009_report%20v3.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HSRG\Presentations\Reports\2009_report%20v3.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HSRG\Presentations\Reports\2009_report%20v3.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HSRG\Presentations\Reports\2009_report%20v3.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HSRG\Presentations\Reports\2009_report%20v3.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HSRG\Presentations\Reports\2009_report%20v3.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HSRG\Presentations\Reports\2009_report%20v3.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D:\HSRG\Presentations\Reports\2009_report%20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D:\HSRG\Presentations\Reports\2009_report%20v3.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D:\HSRG\Presentations\Reports\2009_report%20v3.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D:\HSRG\Presentations\Reports\2009_report%20v3.xlsx"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D:\HSRG\Presentations\Reports\2009_report%20v3.xlsx"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D:\HSRG\Presentations\Reports\2009_report%20v3.xlsx" TargetMode="Externa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D:\HSRG\Presentations\Reports\2009_report%20v3.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D:\HSRG\Presentations\Reports\2009_report%20v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harepoint.bus.lsu.edu/LHSC/Shared%20Documents/Factbook/2008%20Factbook/K-Safety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K-Safety_09.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D:\HSRG\Presentations\Reports\2009_report%20v2.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HSRG\Presentations\Reports\2009_report%20v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isforb\Desktop\chartsfor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harepoint.bus.lsu.edu/LHSC/Shared%20Documents/Factbook/2009%20Factbook/A-Trend_0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LHSC\Presentations\Reports\2009_report%20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LHSC\Presentations\Reports\2009_report%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LHSC\Presentations\Reports\2009_report%20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LHSC\Presentations\Reports\2009_report%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'[A-Trend_09.xlsx]ForPresentationnotFactBook'!$I$3</c:f>
              <c:strCache>
                <c:ptCount val="1"/>
                <c:pt idx="0">
                  <c:v>Fatal Crashes</c:v>
                </c:pt>
              </c:strCache>
            </c:strRef>
          </c:tx>
          <c:invertIfNegative val="0"/>
          <c:dLbls>
            <c:showLegendKey val="0"/>
            <c:showVal val="1"/>
            <c:showCatName val="0"/>
            <c:showSerName val="0"/>
            <c:showPercent val="0"/>
            <c:showBubbleSize val="0"/>
            <c:showLeaderLines val="0"/>
          </c:dLbls>
          <c:cat>
            <c:numRef>
              <c:f>'[A-Trend_09.xlsx]ForPresentationnotFactBook'!$B$4:$B$10</c:f>
              <c:numCache>
                <c:formatCode>General</c:formatCode>
                <c:ptCount val="7"/>
                <c:pt idx="0">
                  <c:v>2003</c:v>
                </c:pt>
                <c:pt idx="1">
                  <c:v>2004</c:v>
                </c:pt>
                <c:pt idx="2">
                  <c:v>2005</c:v>
                </c:pt>
                <c:pt idx="3">
                  <c:v>2006</c:v>
                </c:pt>
                <c:pt idx="4">
                  <c:v>2007</c:v>
                </c:pt>
                <c:pt idx="5">
                  <c:v>2008</c:v>
                </c:pt>
                <c:pt idx="6">
                  <c:v>2009</c:v>
                </c:pt>
              </c:numCache>
            </c:numRef>
          </c:cat>
          <c:val>
            <c:numRef>
              <c:f>'[A-Trend_09.xlsx]ForPresentationnotFactBook'!$I$4:$I$10</c:f>
              <c:numCache>
                <c:formatCode>General</c:formatCode>
                <c:ptCount val="7"/>
                <c:pt idx="0">
                  <c:v>826</c:v>
                </c:pt>
                <c:pt idx="1">
                  <c:v>886</c:v>
                </c:pt>
                <c:pt idx="2">
                  <c:v>874</c:v>
                </c:pt>
                <c:pt idx="3">
                  <c:v>890</c:v>
                </c:pt>
                <c:pt idx="4">
                  <c:v>900</c:v>
                </c:pt>
                <c:pt idx="5">
                  <c:v>820</c:v>
                </c:pt>
                <c:pt idx="6">
                  <c:v>729</c:v>
                </c:pt>
              </c:numCache>
            </c:numRef>
          </c:val>
        </c:ser>
        <c:ser>
          <c:idx val="0"/>
          <c:order val="1"/>
          <c:tx>
            <c:strRef>
              <c:f>'[A-Trend_09.xlsx]ForPresentationnotFactBook'!$J$3</c:f>
              <c:strCache>
                <c:ptCount val="1"/>
                <c:pt idx="0">
                  <c:v>Fatalities</c:v>
                </c:pt>
              </c:strCache>
            </c:strRef>
          </c:tx>
          <c:invertIfNegative val="0"/>
          <c:dLbls>
            <c:showLegendKey val="0"/>
            <c:showVal val="1"/>
            <c:showCatName val="0"/>
            <c:showSerName val="0"/>
            <c:showPercent val="0"/>
            <c:showBubbleSize val="0"/>
            <c:showLeaderLines val="0"/>
          </c:dLbls>
          <c:val>
            <c:numRef>
              <c:f>'[A-Trend_09.xlsx]ForPresentationnotFactBook'!$J$4:$J$10</c:f>
              <c:numCache>
                <c:formatCode>General</c:formatCode>
                <c:ptCount val="7"/>
                <c:pt idx="0">
                  <c:v>938</c:v>
                </c:pt>
                <c:pt idx="1">
                  <c:v>992</c:v>
                </c:pt>
                <c:pt idx="2">
                  <c:v>965</c:v>
                </c:pt>
                <c:pt idx="3">
                  <c:v>987</c:v>
                </c:pt>
                <c:pt idx="4">
                  <c:v>993</c:v>
                </c:pt>
                <c:pt idx="5">
                  <c:v>915</c:v>
                </c:pt>
                <c:pt idx="6">
                  <c:v>824</c:v>
                </c:pt>
              </c:numCache>
            </c:numRef>
          </c:val>
        </c:ser>
        <c:dLbls>
          <c:showLegendKey val="0"/>
          <c:showVal val="0"/>
          <c:showCatName val="0"/>
          <c:showSerName val="0"/>
          <c:showPercent val="0"/>
          <c:showBubbleSize val="0"/>
        </c:dLbls>
        <c:gapWidth val="150"/>
        <c:shape val="box"/>
        <c:axId val="97052544"/>
        <c:axId val="97054080"/>
        <c:axId val="0"/>
      </c:bar3DChart>
      <c:catAx>
        <c:axId val="97052544"/>
        <c:scaling>
          <c:orientation val="minMax"/>
        </c:scaling>
        <c:delete val="0"/>
        <c:axPos val="b"/>
        <c:numFmt formatCode="General" sourceLinked="1"/>
        <c:majorTickMark val="out"/>
        <c:minorTickMark val="none"/>
        <c:tickLblPos val="nextTo"/>
        <c:crossAx val="97054080"/>
        <c:crosses val="autoZero"/>
        <c:auto val="1"/>
        <c:lblAlgn val="ctr"/>
        <c:lblOffset val="100"/>
        <c:noMultiLvlLbl val="0"/>
      </c:catAx>
      <c:valAx>
        <c:axId val="97054080"/>
        <c:scaling>
          <c:orientation val="minMax"/>
        </c:scaling>
        <c:delete val="0"/>
        <c:axPos val="l"/>
        <c:majorGridlines/>
        <c:numFmt formatCode="General" sourceLinked="1"/>
        <c:majorTickMark val="out"/>
        <c:minorTickMark val="none"/>
        <c:tickLblPos val="nextTo"/>
        <c:crossAx val="97052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30"/>
    </c:view3D>
    <c:floor>
      <c:thickness val="0"/>
    </c:floor>
    <c:sideWall>
      <c:thickness val="0"/>
    </c:sideWall>
    <c:backWall>
      <c:thickness val="0"/>
    </c:backWall>
    <c:plotArea>
      <c:layout>
        <c:manualLayout>
          <c:layoutTarget val="inner"/>
          <c:xMode val="edge"/>
          <c:yMode val="edge"/>
          <c:x val="0.10487388825140574"/>
          <c:y val="0.18701137357830294"/>
          <c:w val="0.86441701068773469"/>
          <c:h val="0.66862922134733205"/>
        </c:manualLayout>
      </c:layout>
      <c:bar3DChart>
        <c:barDir val="col"/>
        <c:grouping val="clustered"/>
        <c:varyColors val="0"/>
        <c:ser>
          <c:idx val="0"/>
          <c:order val="0"/>
          <c:tx>
            <c:strRef>
              <c:f>alcohol!$G$1</c:f>
              <c:strCache>
                <c:ptCount val="1"/>
                <c:pt idx="0">
                  <c:v>Percent Alcohol Fatalities (LA)</c:v>
                </c:pt>
              </c:strCache>
            </c:strRef>
          </c:tx>
          <c:spPr>
            <a:solidFill>
              <a:schemeClr val="accent1">
                <a:lumMod val="25000"/>
              </a:schemeClr>
            </a:solidFill>
          </c:spPr>
          <c:invertIfNegative val="0"/>
          <c:dLbls>
            <c:showLegendKey val="0"/>
            <c:showVal val="1"/>
            <c:showCatName val="0"/>
            <c:showSerName val="0"/>
            <c:showPercent val="0"/>
            <c:showBubbleSize val="0"/>
            <c:showLeaderLines val="0"/>
          </c:dLbls>
          <c:cat>
            <c:numRef>
              <c:f>alcohol!$A$2:$A$11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alcohol!$G$2:$G$11</c:f>
              <c:numCache>
                <c:formatCode>0%</c:formatCode>
                <c:ptCount val="10"/>
                <c:pt idx="0">
                  <c:v>0.48000000000000009</c:v>
                </c:pt>
                <c:pt idx="1">
                  <c:v>0.47000000000000008</c:v>
                </c:pt>
                <c:pt idx="2">
                  <c:v>0.47000000000000008</c:v>
                </c:pt>
                <c:pt idx="3">
                  <c:v>0.44</c:v>
                </c:pt>
                <c:pt idx="4">
                  <c:v>0.45</c:v>
                </c:pt>
                <c:pt idx="5">
                  <c:v>0.4200000000000001</c:v>
                </c:pt>
                <c:pt idx="6">
                  <c:v>0.46</c:v>
                </c:pt>
                <c:pt idx="7">
                  <c:v>0.4900000000000001</c:v>
                </c:pt>
                <c:pt idx="8">
                  <c:v>0.4900000000000001</c:v>
                </c:pt>
                <c:pt idx="9">
                  <c:v>0.4900000000000001</c:v>
                </c:pt>
              </c:numCache>
            </c:numRef>
          </c:val>
        </c:ser>
        <c:dLbls>
          <c:showLegendKey val="0"/>
          <c:showVal val="0"/>
          <c:showCatName val="0"/>
          <c:showSerName val="0"/>
          <c:showPercent val="0"/>
          <c:showBubbleSize val="0"/>
        </c:dLbls>
        <c:gapWidth val="150"/>
        <c:shape val="box"/>
        <c:axId val="100814208"/>
        <c:axId val="100816000"/>
        <c:axId val="0"/>
      </c:bar3DChart>
      <c:catAx>
        <c:axId val="100814208"/>
        <c:scaling>
          <c:orientation val="minMax"/>
        </c:scaling>
        <c:delete val="0"/>
        <c:axPos val="b"/>
        <c:numFmt formatCode="General" sourceLinked="1"/>
        <c:majorTickMark val="out"/>
        <c:minorTickMark val="none"/>
        <c:tickLblPos val="nextTo"/>
        <c:crossAx val="100816000"/>
        <c:crosses val="autoZero"/>
        <c:auto val="1"/>
        <c:lblAlgn val="ctr"/>
        <c:lblOffset val="100"/>
        <c:noMultiLvlLbl val="0"/>
      </c:catAx>
      <c:valAx>
        <c:axId val="100816000"/>
        <c:scaling>
          <c:orientation val="minMax"/>
          <c:min val="0"/>
        </c:scaling>
        <c:delete val="0"/>
        <c:axPos val="l"/>
        <c:majorGridlines/>
        <c:numFmt formatCode="0%" sourceLinked="1"/>
        <c:majorTickMark val="out"/>
        <c:minorTickMark val="none"/>
        <c:tickLblPos val="nextTo"/>
        <c:crossAx val="100814208"/>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20959686413577241"/>
          <c:y val="0.19047690691129146"/>
          <c:w val="0.74242744645683634"/>
          <c:h val="0.51540810105408286"/>
        </c:manualLayout>
      </c:layout>
      <c:lineChart>
        <c:grouping val="standard"/>
        <c:varyColors val="0"/>
        <c:ser>
          <c:idx val="0"/>
          <c:order val="0"/>
          <c:tx>
            <c:strRef>
              <c:f>'[A-Trend_09.xlsx]A6'!$E$3:$F$3</c:f>
              <c:strCache>
                <c:ptCount val="1"/>
                <c:pt idx="0">
                  <c:v>BAC 0.02+</c:v>
                </c:pt>
              </c:strCache>
            </c:strRef>
          </c:tx>
          <c:dLbls>
            <c:delete val="1"/>
          </c:dLbls>
          <c:cat>
            <c:numRef>
              <c:f>'[A-Trend_09.xlsx]A6'!$B$18:$B$24</c:f>
              <c:numCache>
                <c:formatCode>General</c:formatCode>
                <c:ptCount val="7"/>
                <c:pt idx="0">
                  <c:v>2003</c:v>
                </c:pt>
                <c:pt idx="1">
                  <c:v>2004</c:v>
                </c:pt>
                <c:pt idx="2">
                  <c:v>2005</c:v>
                </c:pt>
                <c:pt idx="3">
                  <c:v>2006</c:v>
                </c:pt>
                <c:pt idx="4">
                  <c:v>2007</c:v>
                </c:pt>
                <c:pt idx="5">
                  <c:v>2008</c:v>
                </c:pt>
                <c:pt idx="6">
                  <c:v>2009</c:v>
                </c:pt>
              </c:numCache>
            </c:numRef>
          </c:cat>
          <c:val>
            <c:numRef>
              <c:f>'[A-Trend_09.xlsx]A6'!$F$18:$F$24</c:f>
              <c:numCache>
                <c:formatCode>0.0%</c:formatCode>
                <c:ptCount val="7"/>
                <c:pt idx="0">
                  <c:v>0.23</c:v>
                </c:pt>
                <c:pt idx="1">
                  <c:v>0.25</c:v>
                </c:pt>
                <c:pt idx="2">
                  <c:v>0.2</c:v>
                </c:pt>
                <c:pt idx="3">
                  <c:v>0.2900000000000002</c:v>
                </c:pt>
                <c:pt idx="4">
                  <c:v>0.32000000000000023</c:v>
                </c:pt>
                <c:pt idx="5">
                  <c:v>0.3500000000000002</c:v>
                </c:pt>
                <c:pt idx="6">
                  <c:v>0.38000000000000023</c:v>
                </c:pt>
              </c:numCache>
            </c:numRef>
          </c:val>
          <c:smooth val="0"/>
        </c:ser>
        <c:ser>
          <c:idx val="1"/>
          <c:order val="1"/>
          <c:tx>
            <c:strRef>
              <c:f>'[A-Trend_09.xlsx]A6'!$K$3:$L$3</c:f>
              <c:strCache>
                <c:ptCount val="1"/>
                <c:pt idx="0">
                  <c:v>BAC 0.1+</c:v>
                </c:pt>
              </c:strCache>
            </c:strRef>
          </c:tx>
          <c:dLbls>
            <c:delete val="1"/>
          </c:dLbls>
          <c:cat>
            <c:numRef>
              <c:f>'[A-Trend_09.xlsx]A6'!$B$18:$B$24</c:f>
              <c:numCache>
                <c:formatCode>General</c:formatCode>
                <c:ptCount val="7"/>
                <c:pt idx="0">
                  <c:v>2003</c:v>
                </c:pt>
                <c:pt idx="1">
                  <c:v>2004</c:v>
                </c:pt>
                <c:pt idx="2">
                  <c:v>2005</c:v>
                </c:pt>
                <c:pt idx="3">
                  <c:v>2006</c:v>
                </c:pt>
                <c:pt idx="4">
                  <c:v>2007</c:v>
                </c:pt>
                <c:pt idx="5">
                  <c:v>2008</c:v>
                </c:pt>
                <c:pt idx="6">
                  <c:v>2009</c:v>
                </c:pt>
              </c:numCache>
            </c:numRef>
          </c:cat>
          <c:val>
            <c:numRef>
              <c:f>'[A-Trend_09.xlsx]A6'!$L$18:$L$24</c:f>
              <c:numCache>
                <c:formatCode>0%</c:formatCode>
                <c:ptCount val="7"/>
                <c:pt idx="0">
                  <c:v>0.1800000000000001</c:v>
                </c:pt>
                <c:pt idx="1">
                  <c:v>0.1800000000000001</c:v>
                </c:pt>
                <c:pt idx="2">
                  <c:v>0.17</c:v>
                </c:pt>
                <c:pt idx="3">
                  <c:v>0.22</c:v>
                </c:pt>
                <c:pt idx="4">
                  <c:v>0.25</c:v>
                </c:pt>
                <c:pt idx="5">
                  <c:v>0.27</c:v>
                </c:pt>
                <c:pt idx="6">
                  <c:v>0.28000000000000008</c:v>
                </c:pt>
              </c:numCache>
            </c:numRef>
          </c:val>
          <c:smooth val="0"/>
        </c:ser>
        <c:ser>
          <c:idx val="2"/>
          <c:order val="2"/>
          <c:tx>
            <c:strRef>
              <c:f>'[A-Trend_09.xlsx]A6'!$M$3:$N$3</c:f>
              <c:strCache>
                <c:ptCount val="1"/>
                <c:pt idx="0">
                  <c:v>BAC 0.15+</c:v>
                </c:pt>
              </c:strCache>
            </c:strRef>
          </c:tx>
          <c:dLbls>
            <c:delete val="1"/>
          </c:dLbls>
          <c:cat>
            <c:numRef>
              <c:f>'[A-Trend_09.xlsx]A6'!$B$18:$B$24</c:f>
              <c:numCache>
                <c:formatCode>General</c:formatCode>
                <c:ptCount val="7"/>
                <c:pt idx="0">
                  <c:v>2003</c:v>
                </c:pt>
                <c:pt idx="1">
                  <c:v>2004</c:v>
                </c:pt>
                <c:pt idx="2">
                  <c:v>2005</c:v>
                </c:pt>
                <c:pt idx="3">
                  <c:v>2006</c:v>
                </c:pt>
                <c:pt idx="4">
                  <c:v>2007</c:v>
                </c:pt>
                <c:pt idx="5">
                  <c:v>2008</c:v>
                </c:pt>
                <c:pt idx="6">
                  <c:v>2009</c:v>
                </c:pt>
              </c:numCache>
            </c:numRef>
          </c:cat>
          <c:val>
            <c:numRef>
              <c:f>'[A-Trend_09.xlsx]A6'!$N$18:$N$24</c:f>
              <c:numCache>
                <c:formatCode>0.0%</c:formatCode>
                <c:ptCount val="7"/>
                <c:pt idx="0">
                  <c:v>0.13</c:v>
                </c:pt>
                <c:pt idx="1">
                  <c:v>0.13</c:v>
                </c:pt>
                <c:pt idx="2">
                  <c:v>0.1</c:v>
                </c:pt>
                <c:pt idx="3">
                  <c:v>0.16</c:v>
                </c:pt>
                <c:pt idx="4">
                  <c:v>0.1800000000000001</c:v>
                </c:pt>
                <c:pt idx="5">
                  <c:v>0.2</c:v>
                </c:pt>
                <c:pt idx="6">
                  <c:v>0.22</c:v>
                </c:pt>
              </c:numCache>
            </c:numRef>
          </c:val>
          <c:smooth val="0"/>
        </c:ser>
        <c:dLbls>
          <c:showLegendKey val="0"/>
          <c:showVal val="1"/>
          <c:showCatName val="0"/>
          <c:showSerName val="0"/>
          <c:showPercent val="0"/>
          <c:showBubbleSize val="0"/>
        </c:dLbls>
        <c:marker val="1"/>
        <c:smooth val="0"/>
        <c:axId val="100938112"/>
        <c:axId val="100940032"/>
      </c:lineChart>
      <c:catAx>
        <c:axId val="100938112"/>
        <c:scaling>
          <c:orientation val="minMax"/>
        </c:scaling>
        <c:delete val="0"/>
        <c:axPos val="b"/>
        <c:title>
          <c:tx>
            <c:rich>
              <a:bodyPr/>
              <a:lstStyle/>
              <a:p>
                <a:pPr>
                  <a:defRPr/>
                </a:pPr>
                <a:r>
                  <a:rPr lang="en-US"/>
                  <a:t>Year</a:t>
                </a:r>
              </a:p>
            </c:rich>
          </c:tx>
          <c:layout>
            <c:manualLayout>
              <c:xMode val="edge"/>
              <c:yMode val="edge"/>
              <c:x val="0.54615825799552831"/>
              <c:y val="0.84234127178211171"/>
            </c:manualLayout>
          </c:layout>
          <c:overlay val="0"/>
        </c:title>
        <c:numFmt formatCode="General" sourceLinked="1"/>
        <c:majorTickMark val="out"/>
        <c:minorTickMark val="none"/>
        <c:tickLblPos val="nextTo"/>
        <c:txPr>
          <a:bodyPr rot="0" vert="horz"/>
          <a:lstStyle/>
          <a:p>
            <a:pPr>
              <a:defRPr/>
            </a:pPr>
            <a:endParaRPr lang="en-US"/>
          </a:p>
        </c:txPr>
        <c:crossAx val="100940032"/>
        <c:crosses val="autoZero"/>
        <c:auto val="1"/>
        <c:lblAlgn val="ctr"/>
        <c:lblOffset val="100"/>
        <c:tickLblSkip val="1"/>
        <c:tickMarkSkip val="1"/>
        <c:noMultiLvlLbl val="0"/>
      </c:catAx>
      <c:valAx>
        <c:axId val="100940032"/>
        <c:scaling>
          <c:orientation val="minMax"/>
        </c:scaling>
        <c:delete val="0"/>
        <c:axPos val="l"/>
        <c:majorGridlines/>
        <c:title>
          <c:tx>
            <c:rich>
              <a:bodyPr/>
              <a:lstStyle/>
              <a:p>
                <a:pPr>
                  <a:defRPr/>
                </a:pPr>
                <a:r>
                  <a:rPr lang="en-US"/>
                  <a:t>N% of Fatalities</a:t>
                </a:r>
              </a:p>
            </c:rich>
          </c:tx>
          <c:layout>
            <c:manualLayout>
              <c:xMode val="edge"/>
              <c:yMode val="edge"/>
              <c:x val="1.7676843963257912E-2"/>
              <c:y val="0.22128934773517694"/>
            </c:manualLayout>
          </c:layout>
          <c:overlay val="0"/>
        </c:title>
        <c:numFmt formatCode="0%" sourceLinked="0"/>
        <c:majorTickMark val="out"/>
        <c:minorTickMark val="none"/>
        <c:tickLblPos val="nextTo"/>
        <c:txPr>
          <a:bodyPr rot="0" vert="horz"/>
          <a:lstStyle/>
          <a:p>
            <a:pPr>
              <a:defRPr/>
            </a:pPr>
            <a:endParaRPr lang="en-US"/>
          </a:p>
        </c:txPr>
        <c:crossAx val="100938112"/>
        <c:crosses val="autoZero"/>
        <c:crossBetween val="between"/>
      </c:valAx>
    </c:plotArea>
    <c:legend>
      <c:legendPos val="b"/>
      <c:layout>
        <c:manualLayout>
          <c:xMode val="edge"/>
          <c:yMode val="edge"/>
          <c:x val="3.5353687926515845E-2"/>
          <c:y val="0.89916304586064766"/>
          <c:w val="0.85353903708302936"/>
          <c:h val="7.00282745997395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7767750555139759"/>
          <c:y val="0.2591623864817631"/>
          <c:w val="0.64144392005987472"/>
          <c:h val="0.54712059368372623"/>
        </c:manualLayout>
      </c:layout>
      <c:lineChart>
        <c:grouping val="standard"/>
        <c:varyColors val="0"/>
        <c:ser>
          <c:idx val="0"/>
          <c:order val="0"/>
          <c:tx>
            <c:strRef>
              <c:f>'[A-Trend_09.xlsx]A6'!$O$3:$P$3</c:f>
              <c:strCache>
                <c:ptCount val="1"/>
                <c:pt idx="0">
                  <c:v>Unknown</c:v>
                </c:pt>
              </c:strCache>
            </c:strRef>
          </c:tx>
          <c:dLbls>
            <c:numFmt formatCode="0%" sourceLinked="0"/>
            <c:dLblPos val="t"/>
            <c:showLegendKey val="0"/>
            <c:showVal val="1"/>
            <c:showCatName val="0"/>
            <c:showSerName val="0"/>
            <c:showPercent val="0"/>
            <c:showBubbleSize val="0"/>
            <c:showLeaderLines val="0"/>
          </c:dLbls>
          <c:cat>
            <c:numRef>
              <c:f>'[A-Trend_09.xlsx]A6'!$B$6:$B$12</c:f>
              <c:numCache>
                <c:formatCode>General</c:formatCode>
                <c:ptCount val="7"/>
                <c:pt idx="0">
                  <c:v>2003</c:v>
                </c:pt>
                <c:pt idx="1">
                  <c:v>2004</c:v>
                </c:pt>
                <c:pt idx="2">
                  <c:v>2005</c:v>
                </c:pt>
                <c:pt idx="3">
                  <c:v>2006</c:v>
                </c:pt>
                <c:pt idx="4">
                  <c:v>2007</c:v>
                </c:pt>
                <c:pt idx="5">
                  <c:v>2008</c:v>
                </c:pt>
                <c:pt idx="6">
                  <c:v>2009</c:v>
                </c:pt>
              </c:numCache>
            </c:numRef>
          </c:cat>
          <c:val>
            <c:numRef>
              <c:f>'[A-Trend_09.xlsx]A6'!$P$6:$P$12</c:f>
              <c:numCache>
                <c:formatCode>0.0%</c:formatCode>
                <c:ptCount val="7"/>
                <c:pt idx="0">
                  <c:v>0.55000000000000004</c:v>
                </c:pt>
                <c:pt idx="1">
                  <c:v>0.5</c:v>
                </c:pt>
                <c:pt idx="2">
                  <c:v>0.56999999999999995</c:v>
                </c:pt>
                <c:pt idx="3">
                  <c:v>0.49000000000000021</c:v>
                </c:pt>
                <c:pt idx="4">
                  <c:v>0.4100000000000002</c:v>
                </c:pt>
                <c:pt idx="5">
                  <c:v>0.38000000000000023</c:v>
                </c:pt>
                <c:pt idx="6">
                  <c:v>0.36000000000000021</c:v>
                </c:pt>
              </c:numCache>
            </c:numRef>
          </c:val>
          <c:smooth val="0"/>
        </c:ser>
        <c:dLbls>
          <c:showLegendKey val="0"/>
          <c:showVal val="1"/>
          <c:showCatName val="0"/>
          <c:showSerName val="0"/>
          <c:showPercent val="0"/>
          <c:showBubbleSize val="0"/>
        </c:dLbls>
        <c:marker val="1"/>
        <c:smooth val="0"/>
        <c:axId val="100953472"/>
        <c:axId val="100985088"/>
      </c:lineChart>
      <c:catAx>
        <c:axId val="100953472"/>
        <c:scaling>
          <c:orientation val="minMax"/>
        </c:scaling>
        <c:delete val="0"/>
        <c:axPos val="b"/>
        <c:numFmt formatCode="General" sourceLinked="0"/>
        <c:majorTickMark val="out"/>
        <c:minorTickMark val="none"/>
        <c:tickLblPos val="nextTo"/>
        <c:txPr>
          <a:bodyPr rot="1860000" vert="horz"/>
          <a:lstStyle/>
          <a:p>
            <a:pPr>
              <a:defRPr/>
            </a:pPr>
            <a:endParaRPr lang="en-US"/>
          </a:p>
        </c:txPr>
        <c:crossAx val="100985088"/>
        <c:crosses val="autoZero"/>
        <c:auto val="1"/>
        <c:lblAlgn val="ctr"/>
        <c:lblOffset val="100"/>
        <c:tickLblSkip val="1"/>
        <c:tickMarkSkip val="1"/>
        <c:noMultiLvlLbl val="0"/>
      </c:catAx>
      <c:valAx>
        <c:axId val="100985088"/>
        <c:scaling>
          <c:orientation val="minMax"/>
        </c:scaling>
        <c:delete val="0"/>
        <c:axPos val="l"/>
        <c:title>
          <c:tx>
            <c:rich>
              <a:bodyPr/>
              <a:lstStyle/>
              <a:p>
                <a:pPr>
                  <a:defRPr/>
                </a:pPr>
                <a:r>
                  <a:rPr lang="en-US"/>
                  <a:t>Percentage</a:t>
                </a:r>
              </a:p>
            </c:rich>
          </c:tx>
          <c:layout>
            <c:manualLayout>
              <c:xMode val="edge"/>
              <c:yMode val="edge"/>
              <c:x val="0"/>
              <c:y val="0.42063727068236989"/>
            </c:manualLayout>
          </c:layout>
          <c:overlay val="0"/>
        </c:title>
        <c:numFmt formatCode="0.0%" sourceLinked="1"/>
        <c:majorTickMark val="out"/>
        <c:minorTickMark val="none"/>
        <c:tickLblPos val="nextTo"/>
        <c:txPr>
          <a:bodyPr rot="0" vert="horz"/>
          <a:lstStyle/>
          <a:p>
            <a:pPr>
              <a:defRPr/>
            </a:pPr>
            <a:endParaRPr lang="en-US"/>
          </a:p>
        </c:txPr>
        <c:crossAx val="10095347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strRef>
              <c:f>Sheet1!$H$50:$I$50</c:f>
              <c:strCache>
                <c:ptCount val="1"/>
                <c:pt idx="0">
                  <c:v>Ages 15 - 17</c:v>
                </c:pt>
              </c:strCache>
            </c:strRef>
          </c:tx>
          <c:invertIfNegative val="0"/>
          <c:cat>
            <c:numRef>
              <c:f>Sheet1!$A$53:$A$62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Sheet1!$H$53:$H$62</c:f>
              <c:numCache>
                <c:formatCode>General</c:formatCode>
                <c:ptCount val="10"/>
                <c:pt idx="0">
                  <c:v>12</c:v>
                </c:pt>
                <c:pt idx="1">
                  <c:v>21</c:v>
                </c:pt>
                <c:pt idx="2">
                  <c:v>19</c:v>
                </c:pt>
                <c:pt idx="3">
                  <c:v>16</c:v>
                </c:pt>
                <c:pt idx="4">
                  <c:v>24</c:v>
                </c:pt>
                <c:pt idx="5">
                  <c:v>26</c:v>
                </c:pt>
                <c:pt idx="6">
                  <c:v>20</c:v>
                </c:pt>
                <c:pt idx="7">
                  <c:v>15</c:v>
                </c:pt>
                <c:pt idx="8">
                  <c:v>12</c:v>
                </c:pt>
                <c:pt idx="9">
                  <c:v>6</c:v>
                </c:pt>
              </c:numCache>
            </c:numRef>
          </c:val>
        </c:ser>
        <c:ser>
          <c:idx val="1"/>
          <c:order val="1"/>
          <c:tx>
            <c:strRef>
              <c:f>Sheet1!$J$50:$K$50</c:f>
              <c:strCache>
                <c:ptCount val="1"/>
                <c:pt idx="0">
                  <c:v>Ages 18 - 20</c:v>
                </c:pt>
              </c:strCache>
            </c:strRef>
          </c:tx>
          <c:spPr>
            <a:solidFill>
              <a:srgbClr val="FF0000"/>
            </a:solidFill>
          </c:spPr>
          <c:invertIfNegative val="0"/>
          <c:cat>
            <c:numRef>
              <c:f>Sheet1!$A$53:$A$62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Sheet1!$J$53:$J$62</c:f>
              <c:numCache>
                <c:formatCode>General</c:formatCode>
                <c:ptCount val="10"/>
                <c:pt idx="0">
                  <c:v>28</c:v>
                </c:pt>
                <c:pt idx="1">
                  <c:v>35</c:v>
                </c:pt>
                <c:pt idx="2">
                  <c:v>34</c:v>
                </c:pt>
                <c:pt idx="3">
                  <c:v>31</c:v>
                </c:pt>
                <c:pt idx="4">
                  <c:v>29</c:v>
                </c:pt>
                <c:pt idx="5">
                  <c:v>33</c:v>
                </c:pt>
                <c:pt idx="6">
                  <c:v>36</c:v>
                </c:pt>
                <c:pt idx="7">
                  <c:v>46</c:v>
                </c:pt>
                <c:pt idx="8">
                  <c:v>32</c:v>
                </c:pt>
                <c:pt idx="9">
                  <c:v>28</c:v>
                </c:pt>
              </c:numCache>
            </c:numRef>
          </c:val>
        </c:ser>
        <c:ser>
          <c:idx val="2"/>
          <c:order val="2"/>
          <c:tx>
            <c:strRef>
              <c:f>Sheet1!$L$50:$M$50</c:f>
              <c:strCache>
                <c:ptCount val="1"/>
                <c:pt idx="0">
                  <c:v>Ages 21 - 24</c:v>
                </c:pt>
              </c:strCache>
            </c:strRef>
          </c:tx>
          <c:spPr>
            <a:solidFill>
              <a:srgbClr val="00B050"/>
            </a:solidFill>
          </c:spPr>
          <c:invertIfNegative val="0"/>
          <c:cat>
            <c:numRef>
              <c:f>Sheet1!$A$53:$A$62</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Sheet1!$L$53:$L$62</c:f>
              <c:numCache>
                <c:formatCode>General</c:formatCode>
                <c:ptCount val="10"/>
                <c:pt idx="0">
                  <c:v>27</c:v>
                </c:pt>
                <c:pt idx="1">
                  <c:v>36</c:v>
                </c:pt>
                <c:pt idx="2">
                  <c:v>31</c:v>
                </c:pt>
                <c:pt idx="3">
                  <c:v>35</c:v>
                </c:pt>
                <c:pt idx="4">
                  <c:v>39</c:v>
                </c:pt>
                <c:pt idx="5">
                  <c:v>34</c:v>
                </c:pt>
                <c:pt idx="6">
                  <c:v>38</c:v>
                </c:pt>
                <c:pt idx="7">
                  <c:v>45</c:v>
                </c:pt>
                <c:pt idx="8">
                  <c:v>42</c:v>
                </c:pt>
                <c:pt idx="9">
                  <c:v>34</c:v>
                </c:pt>
              </c:numCache>
            </c:numRef>
          </c:val>
        </c:ser>
        <c:dLbls>
          <c:showLegendKey val="0"/>
          <c:showVal val="0"/>
          <c:showCatName val="0"/>
          <c:showSerName val="0"/>
          <c:showPercent val="0"/>
          <c:showBubbleSize val="0"/>
        </c:dLbls>
        <c:gapWidth val="150"/>
        <c:axId val="101046528"/>
        <c:axId val="101052416"/>
      </c:barChart>
      <c:catAx>
        <c:axId val="101046528"/>
        <c:scaling>
          <c:orientation val="minMax"/>
        </c:scaling>
        <c:delete val="0"/>
        <c:axPos val="b"/>
        <c:numFmt formatCode="General" sourceLinked="1"/>
        <c:majorTickMark val="out"/>
        <c:minorTickMark val="none"/>
        <c:tickLblPos val="nextTo"/>
        <c:crossAx val="101052416"/>
        <c:crosses val="autoZero"/>
        <c:auto val="1"/>
        <c:lblAlgn val="ctr"/>
        <c:lblOffset val="100"/>
        <c:noMultiLvlLbl val="0"/>
      </c:catAx>
      <c:valAx>
        <c:axId val="101052416"/>
        <c:scaling>
          <c:orientation val="minMax"/>
        </c:scaling>
        <c:delete val="0"/>
        <c:axPos val="l"/>
        <c:majorGridlines/>
        <c:numFmt formatCode="General" sourceLinked="1"/>
        <c:majorTickMark val="out"/>
        <c:minorTickMark val="none"/>
        <c:tickLblPos val="nextTo"/>
        <c:crossAx val="101046528"/>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All Fatal Crashes</c:v>
                </c:pt>
              </c:strCache>
            </c:strRef>
          </c:tx>
          <c:invertIfNegative val="0"/>
          <c:dLbls>
            <c:showLegendKey val="0"/>
            <c:showVal val="1"/>
            <c:showCatName val="0"/>
            <c:showSerName val="0"/>
            <c:showPercent val="0"/>
            <c:showBubbleSize val="0"/>
            <c:showLeaderLines val="0"/>
          </c:dLbls>
          <c:cat>
            <c:strRef>
              <c:f>Sheet1!$A$2:$A$3</c:f>
              <c:strCache>
                <c:ptCount val="2"/>
                <c:pt idx="0">
                  <c:v>Male</c:v>
                </c:pt>
                <c:pt idx="1">
                  <c:v>Female</c:v>
                </c:pt>
              </c:strCache>
            </c:strRef>
          </c:cat>
          <c:val>
            <c:numRef>
              <c:f>Sheet1!$B$2:$B$3</c:f>
              <c:numCache>
                <c:formatCode>General</c:formatCode>
                <c:ptCount val="2"/>
                <c:pt idx="0">
                  <c:v>311</c:v>
                </c:pt>
                <c:pt idx="1">
                  <c:v>44</c:v>
                </c:pt>
              </c:numCache>
            </c:numRef>
          </c:val>
        </c:ser>
        <c:ser>
          <c:idx val="1"/>
          <c:order val="1"/>
          <c:tx>
            <c:strRef>
              <c:f>Sheet1!$C$1</c:f>
              <c:strCache>
                <c:ptCount val="1"/>
                <c:pt idx="0">
                  <c:v>Youth (18-25) at midnight-3am </c:v>
                </c:pt>
              </c:strCache>
            </c:strRef>
          </c:tx>
          <c:invertIfNegative val="0"/>
          <c:dLbls>
            <c:showLegendKey val="0"/>
            <c:showVal val="1"/>
            <c:showCatName val="0"/>
            <c:showSerName val="0"/>
            <c:showPercent val="0"/>
            <c:showBubbleSize val="0"/>
            <c:showLeaderLines val="0"/>
          </c:dLbls>
          <c:cat>
            <c:strRef>
              <c:f>Sheet1!$A$2:$A$3</c:f>
              <c:strCache>
                <c:ptCount val="2"/>
                <c:pt idx="0">
                  <c:v>Male</c:v>
                </c:pt>
                <c:pt idx="1">
                  <c:v>Female</c:v>
                </c:pt>
              </c:strCache>
            </c:strRef>
          </c:cat>
          <c:val>
            <c:numRef>
              <c:f>Sheet1!$C$2:$C$3</c:f>
              <c:numCache>
                <c:formatCode>General</c:formatCode>
                <c:ptCount val="2"/>
                <c:pt idx="0">
                  <c:v>14</c:v>
                </c:pt>
                <c:pt idx="1">
                  <c:v>1</c:v>
                </c:pt>
              </c:numCache>
            </c:numRef>
          </c:val>
        </c:ser>
        <c:dLbls>
          <c:showLegendKey val="0"/>
          <c:showVal val="0"/>
          <c:showCatName val="0"/>
          <c:showSerName val="0"/>
          <c:showPercent val="0"/>
          <c:showBubbleSize val="0"/>
        </c:dLbls>
        <c:gapWidth val="150"/>
        <c:axId val="134970368"/>
        <c:axId val="134984448"/>
      </c:barChart>
      <c:catAx>
        <c:axId val="134970368"/>
        <c:scaling>
          <c:orientation val="minMax"/>
        </c:scaling>
        <c:delete val="0"/>
        <c:axPos val="b"/>
        <c:majorTickMark val="out"/>
        <c:minorTickMark val="none"/>
        <c:tickLblPos val="nextTo"/>
        <c:crossAx val="134984448"/>
        <c:crosses val="autoZero"/>
        <c:auto val="1"/>
        <c:lblAlgn val="ctr"/>
        <c:lblOffset val="100"/>
        <c:noMultiLvlLbl val="0"/>
      </c:catAx>
      <c:valAx>
        <c:axId val="134984448"/>
        <c:scaling>
          <c:orientation val="minMax"/>
        </c:scaling>
        <c:delete val="0"/>
        <c:axPos val="l"/>
        <c:majorGridlines/>
        <c:numFmt formatCode="General" sourceLinked="1"/>
        <c:majorTickMark val="out"/>
        <c:minorTickMark val="none"/>
        <c:tickLblPos val="nextTo"/>
        <c:crossAx val="1349703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'Table 14'!$B$30</c:f>
              <c:strCache>
                <c:ptCount val="1"/>
                <c:pt idx="0">
                  <c:v>School Bus</c:v>
                </c:pt>
              </c:strCache>
            </c:strRef>
          </c:tx>
          <c:invertIfNegative val="0"/>
          <c:cat>
            <c:numRef>
              <c:f>'Table 14'!$A$31:$A$35</c:f>
              <c:numCache>
                <c:formatCode>General</c:formatCode>
                <c:ptCount val="5"/>
                <c:pt idx="0">
                  <c:v>2005</c:v>
                </c:pt>
                <c:pt idx="1">
                  <c:v>2006</c:v>
                </c:pt>
                <c:pt idx="2">
                  <c:v>2007</c:v>
                </c:pt>
                <c:pt idx="3">
                  <c:v>2008</c:v>
                </c:pt>
                <c:pt idx="4">
                  <c:v>2009</c:v>
                </c:pt>
              </c:numCache>
            </c:numRef>
          </c:cat>
          <c:val>
            <c:numRef>
              <c:f>'Table 14'!$B$31:$B$35</c:f>
              <c:numCache>
                <c:formatCode>General</c:formatCode>
                <c:ptCount val="5"/>
                <c:pt idx="0">
                  <c:v>176</c:v>
                </c:pt>
                <c:pt idx="1">
                  <c:v>156</c:v>
                </c:pt>
                <c:pt idx="2">
                  <c:v>185</c:v>
                </c:pt>
                <c:pt idx="3">
                  <c:v>170</c:v>
                </c:pt>
                <c:pt idx="4">
                  <c:v>176</c:v>
                </c:pt>
              </c:numCache>
            </c:numRef>
          </c:val>
        </c:ser>
        <c:ser>
          <c:idx val="1"/>
          <c:order val="1"/>
          <c:tx>
            <c:strRef>
              <c:f>'Table 14'!$C$30</c:f>
              <c:strCache>
                <c:ptCount val="1"/>
                <c:pt idx="0">
                  <c:v>Small Bus</c:v>
                </c:pt>
              </c:strCache>
            </c:strRef>
          </c:tx>
          <c:invertIfNegative val="0"/>
          <c:cat>
            <c:numRef>
              <c:f>'Table 14'!$A$31:$A$34</c:f>
              <c:numCache>
                <c:formatCode>General</c:formatCode>
                <c:ptCount val="4"/>
                <c:pt idx="0">
                  <c:v>2005</c:v>
                </c:pt>
                <c:pt idx="1">
                  <c:v>2006</c:v>
                </c:pt>
                <c:pt idx="2">
                  <c:v>2007</c:v>
                </c:pt>
                <c:pt idx="3">
                  <c:v>2008</c:v>
                </c:pt>
              </c:numCache>
            </c:numRef>
          </c:cat>
          <c:val>
            <c:numRef>
              <c:f>'Table 14'!$C$31:$C$35</c:f>
              <c:numCache>
                <c:formatCode>General</c:formatCode>
                <c:ptCount val="5"/>
                <c:pt idx="0">
                  <c:v>47</c:v>
                </c:pt>
                <c:pt idx="1">
                  <c:v>37</c:v>
                </c:pt>
                <c:pt idx="2">
                  <c:v>31</c:v>
                </c:pt>
                <c:pt idx="3">
                  <c:v>28</c:v>
                </c:pt>
                <c:pt idx="4">
                  <c:v>34</c:v>
                </c:pt>
              </c:numCache>
            </c:numRef>
          </c:val>
        </c:ser>
        <c:ser>
          <c:idx val="2"/>
          <c:order val="2"/>
          <c:tx>
            <c:strRef>
              <c:f>'Table 14'!$D$30</c:f>
              <c:strCache>
                <c:ptCount val="1"/>
                <c:pt idx="0">
                  <c:v>Large Bus</c:v>
                </c:pt>
              </c:strCache>
            </c:strRef>
          </c:tx>
          <c:spPr>
            <a:solidFill>
              <a:srgbClr val="FF0000"/>
            </a:solidFill>
          </c:spPr>
          <c:invertIfNegative val="0"/>
          <c:cat>
            <c:numRef>
              <c:f>'Table 14'!$A$31:$A$35</c:f>
              <c:numCache>
                <c:formatCode>General</c:formatCode>
                <c:ptCount val="5"/>
                <c:pt idx="0">
                  <c:v>2005</c:v>
                </c:pt>
                <c:pt idx="1">
                  <c:v>2006</c:v>
                </c:pt>
                <c:pt idx="2">
                  <c:v>2007</c:v>
                </c:pt>
                <c:pt idx="3">
                  <c:v>2008</c:v>
                </c:pt>
                <c:pt idx="4">
                  <c:v>2009</c:v>
                </c:pt>
              </c:numCache>
            </c:numRef>
          </c:cat>
          <c:val>
            <c:numRef>
              <c:f>'Table 14'!$D$31:$D$35</c:f>
              <c:numCache>
                <c:formatCode>General</c:formatCode>
                <c:ptCount val="5"/>
                <c:pt idx="0">
                  <c:v>104</c:v>
                </c:pt>
                <c:pt idx="1">
                  <c:v>53</c:v>
                </c:pt>
                <c:pt idx="2">
                  <c:v>71</c:v>
                </c:pt>
                <c:pt idx="3">
                  <c:v>76</c:v>
                </c:pt>
                <c:pt idx="4">
                  <c:v>84</c:v>
                </c:pt>
              </c:numCache>
            </c:numRef>
          </c:val>
        </c:ser>
        <c:dLbls>
          <c:showLegendKey val="0"/>
          <c:showVal val="0"/>
          <c:showCatName val="0"/>
          <c:showSerName val="0"/>
          <c:showPercent val="0"/>
          <c:showBubbleSize val="0"/>
        </c:dLbls>
        <c:gapWidth val="150"/>
        <c:shape val="box"/>
        <c:axId val="101098240"/>
        <c:axId val="101099776"/>
        <c:axId val="0"/>
      </c:bar3DChart>
      <c:catAx>
        <c:axId val="101098240"/>
        <c:scaling>
          <c:orientation val="minMax"/>
        </c:scaling>
        <c:delete val="0"/>
        <c:axPos val="b"/>
        <c:numFmt formatCode="General" sourceLinked="1"/>
        <c:majorTickMark val="out"/>
        <c:minorTickMark val="none"/>
        <c:tickLblPos val="nextTo"/>
        <c:txPr>
          <a:bodyPr/>
          <a:lstStyle/>
          <a:p>
            <a:pPr>
              <a:defRPr sz="1600"/>
            </a:pPr>
            <a:endParaRPr lang="en-US"/>
          </a:p>
        </c:txPr>
        <c:crossAx val="101099776"/>
        <c:crosses val="autoZero"/>
        <c:auto val="1"/>
        <c:lblAlgn val="ctr"/>
        <c:lblOffset val="100"/>
        <c:noMultiLvlLbl val="0"/>
      </c:catAx>
      <c:valAx>
        <c:axId val="10109977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1098240"/>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2518649408940424"/>
          <c:y val="0.13565936403049211"/>
          <c:w val="0.83159599645104165"/>
          <c:h val="0.63591519297792698"/>
        </c:manualLayout>
      </c:layout>
      <c:lineChart>
        <c:grouping val="standard"/>
        <c:varyColors val="0"/>
        <c:ser>
          <c:idx val="0"/>
          <c:order val="0"/>
          <c:tx>
            <c:strRef>
              <c:f>'[A-Trend_09.xlsx]A11'!$E$4</c:f>
              <c:strCache>
                <c:ptCount val="1"/>
                <c:pt idx="0">
                  <c:v>Injuries</c:v>
                </c:pt>
              </c:strCache>
            </c:strRef>
          </c:tx>
          <c:dLbls>
            <c:dLblPos val="t"/>
            <c:showLegendKey val="0"/>
            <c:showVal val="1"/>
            <c:showCatName val="0"/>
            <c:showSerName val="0"/>
            <c:showPercent val="0"/>
            <c:showBubbleSize val="0"/>
            <c:showLeaderLines val="0"/>
          </c:dLbls>
          <c:cat>
            <c:numRef>
              <c:f>'[A-Trend_09.xlsx]A11'!$A$5:$A$11</c:f>
              <c:numCache>
                <c:formatCode>General</c:formatCode>
                <c:ptCount val="7"/>
                <c:pt idx="0">
                  <c:v>2003</c:v>
                </c:pt>
                <c:pt idx="1">
                  <c:v>2004</c:v>
                </c:pt>
                <c:pt idx="2">
                  <c:v>2005</c:v>
                </c:pt>
                <c:pt idx="3">
                  <c:v>2006</c:v>
                </c:pt>
                <c:pt idx="4">
                  <c:v>2007</c:v>
                </c:pt>
                <c:pt idx="5">
                  <c:v>2008</c:v>
                </c:pt>
                <c:pt idx="6">
                  <c:v>2009</c:v>
                </c:pt>
              </c:numCache>
            </c:numRef>
          </c:cat>
          <c:val>
            <c:numRef>
              <c:f>'[A-Trend_09.xlsx]A11'!$E$5:$E$11</c:f>
              <c:numCache>
                <c:formatCode>General</c:formatCode>
                <c:ptCount val="7"/>
                <c:pt idx="0">
                  <c:v>52</c:v>
                </c:pt>
                <c:pt idx="1">
                  <c:v>82</c:v>
                </c:pt>
                <c:pt idx="2">
                  <c:v>56</c:v>
                </c:pt>
                <c:pt idx="3">
                  <c:v>45</c:v>
                </c:pt>
                <c:pt idx="4">
                  <c:v>28</c:v>
                </c:pt>
                <c:pt idx="5">
                  <c:v>33</c:v>
                </c:pt>
                <c:pt idx="6">
                  <c:v>38</c:v>
                </c:pt>
              </c:numCache>
            </c:numRef>
          </c:val>
          <c:smooth val="0"/>
        </c:ser>
        <c:ser>
          <c:idx val="1"/>
          <c:order val="1"/>
          <c:tx>
            <c:strRef>
              <c:f>'[A-Trend_09.xlsx]A11'!$C$4</c:f>
              <c:strCache>
                <c:ptCount val="1"/>
                <c:pt idx="0">
                  <c:v>Deaths</c:v>
                </c:pt>
              </c:strCache>
            </c:strRef>
          </c:tx>
          <c:dLbls>
            <c:dLblPos val="t"/>
            <c:showLegendKey val="0"/>
            <c:showVal val="1"/>
            <c:showCatName val="0"/>
            <c:showSerName val="0"/>
            <c:showPercent val="0"/>
            <c:showBubbleSize val="0"/>
            <c:showLeaderLines val="0"/>
          </c:dLbls>
          <c:cat>
            <c:numRef>
              <c:f>'[A-Trend_09.xlsx]A11'!$A$5:$A$11</c:f>
              <c:numCache>
                <c:formatCode>General</c:formatCode>
                <c:ptCount val="7"/>
                <c:pt idx="0">
                  <c:v>2003</c:v>
                </c:pt>
                <c:pt idx="1">
                  <c:v>2004</c:v>
                </c:pt>
                <c:pt idx="2">
                  <c:v>2005</c:v>
                </c:pt>
                <c:pt idx="3">
                  <c:v>2006</c:v>
                </c:pt>
                <c:pt idx="4">
                  <c:v>2007</c:v>
                </c:pt>
                <c:pt idx="5">
                  <c:v>2008</c:v>
                </c:pt>
                <c:pt idx="6">
                  <c:v>2009</c:v>
                </c:pt>
              </c:numCache>
            </c:numRef>
          </c:cat>
          <c:val>
            <c:numRef>
              <c:f>'[A-Trend_09.xlsx]A11'!$C$5:$C$11</c:f>
              <c:numCache>
                <c:formatCode>General</c:formatCode>
                <c:ptCount val="7"/>
                <c:pt idx="0">
                  <c:v>13</c:v>
                </c:pt>
                <c:pt idx="1">
                  <c:v>19</c:v>
                </c:pt>
                <c:pt idx="2">
                  <c:v>18</c:v>
                </c:pt>
                <c:pt idx="3">
                  <c:v>8</c:v>
                </c:pt>
                <c:pt idx="4">
                  <c:v>9</c:v>
                </c:pt>
                <c:pt idx="5">
                  <c:v>15</c:v>
                </c:pt>
                <c:pt idx="6">
                  <c:v>6</c:v>
                </c:pt>
              </c:numCache>
            </c:numRef>
          </c:val>
          <c:smooth val="0"/>
        </c:ser>
        <c:dLbls>
          <c:showLegendKey val="0"/>
          <c:showVal val="0"/>
          <c:showCatName val="0"/>
          <c:showSerName val="0"/>
          <c:showPercent val="0"/>
          <c:showBubbleSize val="0"/>
        </c:dLbls>
        <c:marker val="1"/>
        <c:smooth val="0"/>
        <c:axId val="101144448"/>
        <c:axId val="101150720"/>
      </c:lineChart>
      <c:catAx>
        <c:axId val="101144448"/>
        <c:scaling>
          <c:orientation val="minMax"/>
        </c:scaling>
        <c:delete val="0"/>
        <c:axPos val="b"/>
        <c:title>
          <c:tx>
            <c:rich>
              <a:bodyPr/>
              <a:lstStyle/>
              <a:p>
                <a:pPr>
                  <a:defRPr/>
                </a:pPr>
                <a:r>
                  <a:rPr lang="en-US"/>
                  <a:t>Years</a:t>
                </a:r>
              </a:p>
            </c:rich>
          </c:tx>
          <c:layout>
            <c:manualLayout>
              <c:xMode val="edge"/>
              <c:yMode val="edge"/>
              <c:x val="0.50372660716926854"/>
              <c:y val="0.86821992979514351"/>
            </c:manualLayout>
          </c:layout>
          <c:overlay val="0"/>
        </c:title>
        <c:numFmt formatCode="General" sourceLinked="1"/>
        <c:majorTickMark val="out"/>
        <c:minorTickMark val="none"/>
        <c:tickLblPos val="nextTo"/>
        <c:txPr>
          <a:bodyPr rot="0" vert="horz"/>
          <a:lstStyle/>
          <a:p>
            <a:pPr>
              <a:defRPr/>
            </a:pPr>
            <a:endParaRPr lang="en-US"/>
          </a:p>
        </c:txPr>
        <c:crossAx val="101150720"/>
        <c:crosses val="autoZero"/>
        <c:auto val="1"/>
        <c:lblAlgn val="ctr"/>
        <c:lblOffset val="100"/>
        <c:tickLblSkip val="1"/>
        <c:tickMarkSkip val="1"/>
        <c:noMultiLvlLbl val="0"/>
      </c:catAx>
      <c:valAx>
        <c:axId val="101150720"/>
        <c:scaling>
          <c:orientation val="minMax"/>
        </c:scaling>
        <c:delete val="0"/>
        <c:axPos val="l"/>
        <c:title>
          <c:tx>
            <c:rich>
              <a:bodyPr/>
              <a:lstStyle/>
              <a:p>
                <a:pPr>
                  <a:defRPr/>
                </a:pPr>
                <a:r>
                  <a:rPr lang="en-US"/>
                  <a:t>Number </a:t>
                </a:r>
              </a:p>
            </c:rich>
          </c:tx>
          <c:layout>
            <c:manualLayout>
              <c:xMode val="edge"/>
              <c:yMode val="edge"/>
              <c:x val="1.4903154058262516E-2"/>
              <c:y val="0.38953617385898487"/>
            </c:manualLayout>
          </c:layout>
          <c:overlay val="0"/>
        </c:title>
        <c:numFmt formatCode="General" sourceLinked="1"/>
        <c:majorTickMark val="out"/>
        <c:minorTickMark val="none"/>
        <c:tickLblPos val="nextTo"/>
        <c:txPr>
          <a:bodyPr rot="0" vert="horz"/>
          <a:lstStyle/>
          <a:p>
            <a:pPr>
              <a:defRPr/>
            </a:pPr>
            <a:endParaRPr lang="en-US"/>
          </a:p>
        </c:txPr>
        <c:crossAx val="101144448"/>
        <c:crosses val="autoZero"/>
        <c:crossBetween val="between"/>
      </c:valAx>
    </c:plotArea>
    <c:legend>
      <c:legendPos val="r"/>
      <c:layout>
        <c:manualLayout>
          <c:xMode val="edge"/>
          <c:yMode val="edge"/>
          <c:x val="0.71871010428935567"/>
          <c:y val="0.19889093079719525"/>
          <c:w val="0.17138627167001738"/>
          <c:h val="0.1065895003096716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6318550983013922"/>
          <c:y val="0.19363432844036579"/>
          <c:w val="0.6778482642499879"/>
          <c:h val="0.53581005951991623"/>
        </c:manualLayout>
      </c:layout>
      <c:lineChart>
        <c:grouping val="standard"/>
        <c:varyColors val="0"/>
        <c:ser>
          <c:idx val="0"/>
          <c:order val="0"/>
          <c:dLbls>
            <c:dLblPos val="t"/>
            <c:showLegendKey val="0"/>
            <c:showVal val="1"/>
            <c:showCatName val="0"/>
            <c:showSerName val="0"/>
            <c:showPercent val="0"/>
            <c:showBubbleSize val="0"/>
            <c:showLeaderLines val="0"/>
          </c:dLbls>
          <c:cat>
            <c:numRef>
              <c:f>'[A-Trend_09.xlsx]A4'!$B$7:$B$13</c:f>
              <c:numCache>
                <c:formatCode>General</c:formatCode>
                <c:ptCount val="7"/>
                <c:pt idx="0">
                  <c:v>2003</c:v>
                </c:pt>
                <c:pt idx="1">
                  <c:v>2004</c:v>
                </c:pt>
                <c:pt idx="2">
                  <c:v>2005</c:v>
                </c:pt>
                <c:pt idx="3">
                  <c:v>2006</c:v>
                </c:pt>
                <c:pt idx="4">
                  <c:v>2007</c:v>
                </c:pt>
                <c:pt idx="5">
                  <c:v>2008</c:v>
                </c:pt>
                <c:pt idx="6">
                  <c:v>2009</c:v>
                </c:pt>
              </c:numCache>
            </c:numRef>
          </c:cat>
          <c:val>
            <c:numRef>
              <c:f>'[A-Trend_09.xlsx]A4'!$C$7:$C$13</c:f>
              <c:numCache>
                <c:formatCode>General</c:formatCode>
                <c:ptCount val="7"/>
                <c:pt idx="0">
                  <c:v>15</c:v>
                </c:pt>
                <c:pt idx="1">
                  <c:v>11</c:v>
                </c:pt>
                <c:pt idx="2">
                  <c:v>22</c:v>
                </c:pt>
                <c:pt idx="3">
                  <c:v>23</c:v>
                </c:pt>
                <c:pt idx="4">
                  <c:v>23</c:v>
                </c:pt>
                <c:pt idx="5">
                  <c:v>10</c:v>
                </c:pt>
                <c:pt idx="6">
                  <c:v>12</c:v>
                </c:pt>
              </c:numCache>
            </c:numRef>
          </c:val>
          <c:smooth val="0"/>
        </c:ser>
        <c:dLbls>
          <c:showLegendKey val="0"/>
          <c:showVal val="0"/>
          <c:showCatName val="0"/>
          <c:showSerName val="0"/>
          <c:showPercent val="0"/>
          <c:showBubbleSize val="0"/>
        </c:dLbls>
        <c:marker val="1"/>
        <c:smooth val="0"/>
        <c:axId val="105339520"/>
        <c:axId val="105341696"/>
      </c:lineChart>
      <c:catAx>
        <c:axId val="105339520"/>
        <c:scaling>
          <c:orientation val="minMax"/>
        </c:scaling>
        <c:delete val="0"/>
        <c:axPos val="b"/>
        <c:title>
          <c:tx>
            <c:rich>
              <a:bodyPr/>
              <a:lstStyle/>
              <a:p>
                <a:pPr>
                  <a:defRPr/>
                </a:pPr>
                <a:r>
                  <a:rPr lang="en-US"/>
                  <a:t>Year</a:t>
                </a:r>
              </a:p>
            </c:rich>
          </c:tx>
          <c:layout>
            <c:manualLayout>
              <c:xMode val="edge"/>
              <c:yMode val="edge"/>
              <c:x val="0.49218962016540391"/>
              <c:y val="0.90552022978259783"/>
            </c:manualLayout>
          </c:layout>
          <c:overlay val="0"/>
        </c:title>
        <c:numFmt formatCode="General" sourceLinked="1"/>
        <c:majorTickMark val="out"/>
        <c:minorTickMark val="none"/>
        <c:tickLblPos val="nextTo"/>
        <c:txPr>
          <a:bodyPr rot="2760000" vert="horz"/>
          <a:lstStyle/>
          <a:p>
            <a:pPr>
              <a:defRPr/>
            </a:pPr>
            <a:endParaRPr lang="en-US"/>
          </a:p>
        </c:txPr>
        <c:crossAx val="105341696"/>
        <c:crosses val="autoZero"/>
        <c:auto val="1"/>
        <c:lblAlgn val="ctr"/>
        <c:lblOffset val="100"/>
        <c:tickLblSkip val="1"/>
        <c:tickMarkSkip val="1"/>
        <c:noMultiLvlLbl val="0"/>
      </c:catAx>
      <c:valAx>
        <c:axId val="105341696"/>
        <c:scaling>
          <c:orientation val="minMax"/>
        </c:scaling>
        <c:delete val="0"/>
        <c:axPos val="l"/>
        <c:title>
          <c:tx>
            <c:rich>
              <a:bodyPr/>
              <a:lstStyle/>
              <a:p>
                <a:pPr>
                  <a:defRPr/>
                </a:pPr>
                <a:r>
                  <a:rPr lang="en-US"/>
                  <a:t>Number of Crashes </a:t>
                </a:r>
              </a:p>
            </c:rich>
          </c:tx>
          <c:layout>
            <c:manualLayout>
              <c:xMode val="edge"/>
              <c:yMode val="edge"/>
              <c:x val="9.6350220373396713E-3"/>
              <c:y val="0.2785150794829892"/>
            </c:manualLayout>
          </c:layout>
          <c:overlay val="0"/>
        </c:title>
        <c:numFmt formatCode="General" sourceLinked="1"/>
        <c:majorTickMark val="out"/>
        <c:minorTickMark val="none"/>
        <c:tickLblPos val="nextTo"/>
        <c:txPr>
          <a:bodyPr rot="0" vert="horz"/>
          <a:lstStyle/>
          <a:p>
            <a:pPr>
              <a:defRPr/>
            </a:pPr>
            <a:endParaRPr lang="en-US"/>
          </a:p>
        </c:txPr>
        <c:crossAx val="105339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3930664916885389"/>
          <c:y val="0.2693335086806698"/>
          <c:w val="0.6851878584621367"/>
          <c:h val="0.47200030729186976"/>
        </c:manualLayout>
      </c:layout>
      <c:lineChart>
        <c:grouping val="standard"/>
        <c:varyColors val="0"/>
        <c:ser>
          <c:idx val="0"/>
          <c:order val="0"/>
          <c:tx>
            <c:strRef>
              <c:f>'[A-Trend_09.xlsx]A4'!$F$6</c:f>
              <c:strCache>
                <c:ptCount val="1"/>
                <c:pt idx="0">
                  <c:v># Injured</c:v>
                </c:pt>
              </c:strCache>
            </c:strRef>
          </c:tx>
          <c:dLbls>
            <c:dLbl>
              <c:idx val="0"/>
              <c:layout>
                <c:manualLayout>
                  <c:x val="-2.0374898125509452E-2"/>
                  <c:y val="-4.4444444444444502E-2"/>
                </c:manualLayout>
              </c:layout>
              <c:showLegendKey val="0"/>
              <c:showVal val="1"/>
              <c:showCatName val="0"/>
              <c:showSerName val="0"/>
              <c:showPercent val="0"/>
              <c:showBubbleSize val="0"/>
            </c:dLbl>
            <c:dLbl>
              <c:idx val="1"/>
              <c:layout>
                <c:manualLayout>
                  <c:x val="-2.8524857375713142E-2"/>
                  <c:y val="-4.8888888888888864E-2"/>
                </c:manualLayout>
              </c:layout>
              <c:showLegendKey val="0"/>
              <c:showVal val="1"/>
              <c:showCatName val="0"/>
              <c:showSerName val="0"/>
              <c:showPercent val="0"/>
              <c:showBubbleSize val="0"/>
            </c:dLbl>
            <c:dLbl>
              <c:idx val="2"/>
              <c:layout>
                <c:manualLayout>
                  <c:x val="-2.4449877750611474E-2"/>
                  <c:y val="-4.8888888888888891E-2"/>
                </c:manualLayout>
              </c:layout>
              <c:showLegendKey val="0"/>
              <c:showVal val="1"/>
              <c:showCatName val="0"/>
              <c:showSerName val="0"/>
              <c:showPercent val="0"/>
              <c:showBubbleSize val="0"/>
            </c:dLbl>
            <c:dLbl>
              <c:idx val="3"/>
              <c:layout>
                <c:manualLayout>
                  <c:x val="-2.4449877750611474E-2"/>
                  <c:y val="-5.7777777777777817E-2"/>
                </c:manualLayout>
              </c:layout>
              <c:showLegendKey val="0"/>
              <c:showVal val="1"/>
              <c:showCatName val="0"/>
              <c:showSerName val="0"/>
              <c:showPercent val="0"/>
              <c:showBubbleSize val="0"/>
            </c:dLbl>
            <c:dLbl>
              <c:idx val="4"/>
              <c:layout>
                <c:manualLayout>
                  <c:x val="-2.8524857375713142E-2"/>
                  <c:y val="-5.7777777777777782E-2"/>
                </c:manualLayout>
              </c:layout>
              <c:showLegendKey val="0"/>
              <c:showVal val="1"/>
              <c:showCatName val="0"/>
              <c:showSerName val="0"/>
              <c:showPercent val="0"/>
              <c:showBubbleSize val="0"/>
            </c:dLbl>
            <c:dLbl>
              <c:idx val="5"/>
              <c:layout>
                <c:manualLayout>
                  <c:x val="-2.4449877750611474E-2"/>
                  <c:y val="-5.3333333333333809E-2"/>
                </c:manualLayout>
              </c:layout>
              <c:showLegendKey val="0"/>
              <c:showVal val="1"/>
              <c:showCatName val="0"/>
              <c:showSerName val="0"/>
              <c:showPercent val="0"/>
              <c:showBubbleSize val="0"/>
            </c:dLbl>
            <c:dLbl>
              <c:idx val="6"/>
              <c:layout>
                <c:manualLayout>
                  <c:x val="-2.8524857375713142E-2"/>
                  <c:y val="-5.333333333333380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'[A-Trend_09.xlsx]A4'!$B$7:$B$13</c:f>
              <c:numCache>
                <c:formatCode>General</c:formatCode>
                <c:ptCount val="7"/>
                <c:pt idx="0">
                  <c:v>2003</c:v>
                </c:pt>
                <c:pt idx="1">
                  <c:v>2004</c:v>
                </c:pt>
                <c:pt idx="2">
                  <c:v>2005</c:v>
                </c:pt>
                <c:pt idx="3">
                  <c:v>2006</c:v>
                </c:pt>
                <c:pt idx="4">
                  <c:v>2007</c:v>
                </c:pt>
                <c:pt idx="5">
                  <c:v>2008</c:v>
                </c:pt>
                <c:pt idx="6">
                  <c:v>2009</c:v>
                </c:pt>
              </c:numCache>
            </c:numRef>
          </c:cat>
          <c:val>
            <c:numRef>
              <c:f>'[A-Trend_09.xlsx]A4'!$F$7:$F$13</c:f>
              <c:numCache>
                <c:formatCode>0</c:formatCode>
                <c:ptCount val="7"/>
                <c:pt idx="0">
                  <c:v>739</c:v>
                </c:pt>
                <c:pt idx="1">
                  <c:v>731</c:v>
                </c:pt>
                <c:pt idx="2">
                  <c:v>680</c:v>
                </c:pt>
                <c:pt idx="3">
                  <c:v>561</c:v>
                </c:pt>
                <c:pt idx="4">
                  <c:v>545</c:v>
                </c:pt>
                <c:pt idx="5">
                  <c:v>636</c:v>
                </c:pt>
                <c:pt idx="6">
                  <c:v>596</c:v>
                </c:pt>
              </c:numCache>
            </c:numRef>
          </c:val>
          <c:smooth val="0"/>
        </c:ser>
        <c:dLbls>
          <c:showLegendKey val="0"/>
          <c:showVal val="0"/>
          <c:showCatName val="0"/>
          <c:showSerName val="0"/>
          <c:showPercent val="0"/>
          <c:showBubbleSize val="0"/>
        </c:dLbls>
        <c:marker val="1"/>
        <c:smooth val="0"/>
        <c:axId val="105370368"/>
        <c:axId val="105372288"/>
      </c:lineChart>
      <c:catAx>
        <c:axId val="105370368"/>
        <c:scaling>
          <c:orientation val="minMax"/>
        </c:scaling>
        <c:delete val="0"/>
        <c:axPos val="b"/>
        <c:title>
          <c:tx>
            <c:rich>
              <a:bodyPr/>
              <a:lstStyle/>
              <a:p>
                <a:pPr>
                  <a:defRPr/>
                </a:pPr>
                <a:r>
                  <a:rPr lang="en-US"/>
                  <a:t>Year</a:t>
                </a:r>
              </a:p>
            </c:rich>
          </c:tx>
          <c:layout>
            <c:manualLayout>
              <c:xMode val="edge"/>
              <c:yMode val="edge"/>
              <c:x val="0.4464683581219015"/>
              <c:y val="0.90359024833434287"/>
            </c:manualLayout>
          </c:layout>
          <c:overlay val="0"/>
        </c:title>
        <c:numFmt formatCode="General" sourceLinked="1"/>
        <c:majorTickMark val="out"/>
        <c:minorTickMark val="none"/>
        <c:tickLblPos val="nextTo"/>
        <c:txPr>
          <a:bodyPr rot="1860000" vert="horz"/>
          <a:lstStyle/>
          <a:p>
            <a:pPr>
              <a:defRPr/>
            </a:pPr>
            <a:endParaRPr lang="en-US"/>
          </a:p>
        </c:txPr>
        <c:crossAx val="105372288"/>
        <c:crosses val="autoZero"/>
        <c:auto val="1"/>
        <c:lblAlgn val="ctr"/>
        <c:lblOffset val="100"/>
        <c:tickLblSkip val="1"/>
        <c:tickMarkSkip val="1"/>
        <c:noMultiLvlLbl val="0"/>
      </c:catAx>
      <c:valAx>
        <c:axId val="105372288"/>
        <c:scaling>
          <c:orientation val="minMax"/>
          <c:min val="0"/>
        </c:scaling>
        <c:delete val="0"/>
        <c:axPos val="l"/>
        <c:title>
          <c:tx>
            <c:rich>
              <a:bodyPr/>
              <a:lstStyle/>
              <a:p>
                <a:pPr>
                  <a:defRPr/>
                </a:pPr>
                <a:r>
                  <a:rPr lang="en-US"/>
                  <a:t>Number of Crashes </a:t>
                </a:r>
              </a:p>
            </c:rich>
          </c:tx>
          <c:layout>
            <c:manualLayout>
              <c:xMode val="edge"/>
              <c:yMode val="edge"/>
              <c:x val="6.8520948770292561E-3"/>
              <c:y val="0.32000025237229968"/>
            </c:manualLayout>
          </c:layout>
          <c:overlay val="0"/>
        </c:title>
        <c:numFmt formatCode="0" sourceLinked="0"/>
        <c:majorTickMark val="out"/>
        <c:minorTickMark val="none"/>
        <c:tickLblPos val="nextTo"/>
        <c:txPr>
          <a:bodyPr rot="0" vert="horz"/>
          <a:lstStyle/>
          <a:p>
            <a:pPr>
              <a:defRPr/>
            </a:pPr>
            <a:endParaRPr lang="en-US"/>
          </a:p>
        </c:txPr>
        <c:crossAx val="105370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ONLY'!$B$1</c:f>
              <c:strCache>
                <c:ptCount val="1"/>
                <c:pt idx="0">
                  <c:v>Fatal</c:v>
                </c:pt>
              </c:strCache>
            </c:strRef>
          </c:tx>
          <c:cat>
            <c:numRef>
              <c:f>'tROOP DATA ONLY'!$A$2:$A$11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ONLY'!$B$2:$B$11</c:f>
              <c:numCache>
                <c:formatCode>General</c:formatCode>
                <c:ptCount val="10"/>
                <c:pt idx="0">
                  <c:v>90</c:v>
                </c:pt>
                <c:pt idx="1">
                  <c:v>99</c:v>
                </c:pt>
                <c:pt idx="2">
                  <c:v>96</c:v>
                </c:pt>
                <c:pt idx="3">
                  <c:v>104</c:v>
                </c:pt>
                <c:pt idx="4">
                  <c:v>103</c:v>
                </c:pt>
                <c:pt idx="5">
                  <c:v>108</c:v>
                </c:pt>
                <c:pt idx="6">
                  <c:v>112</c:v>
                </c:pt>
                <c:pt idx="7">
                  <c:v>116</c:v>
                </c:pt>
                <c:pt idx="8">
                  <c:v>108</c:v>
                </c:pt>
                <c:pt idx="9">
                  <c:v>109</c:v>
                </c:pt>
              </c:numCache>
            </c:numRef>
          </c:val>
          <c:smooth val="0"/>
        </c:ser>
        <c:ser>
          <c:idx val="1"/>
          <c:order val="1"/>
          <c:tx>
            <c:strRef>
              <c:f>'tROOP DATA ONLY'!$C$1</c:f>
              <c:strCache>
                <c:ptCount val="1"/>
                <c:pt idx="0">
                  <c:v>Alcohol</c:v>
                </c:pt>
              </c:strCache>
            </c:strRef>
          </c:tx>
          <c:cat>
            <c:numRef>
              <c:f>'tROOP DATA ONLY'!$A$2:$A$11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ONLY'!$C$2:$C$11</c:f>
              <c:numCache>
                <c:formatCode>General</c:formatCode>
                <c:ptCount val="10"/>
                <c:pt idx="0">
                  <c:v>40</c:v>
                </c:pt>
                <c:pt idx="1">
                  <c:v>57</c:v>
                </c:pt>
                <c:pt idx="2">
                  <c:v>34</c:v>
                </c:pt>
                <c:pt idx="3">
                  <c:v>39</c:v>
                </c:pt>
                <c:pt idx="4">
                  <c:v>44</c:v>
                </c:pt>
                <c:pt idx="5">
                  <c:v>41</c:v>
                </c:pt>
                <c:pt idx="6">
                  <c:v>48</c:v>
                </c:pt>
                <c:pt idx="7">
                  <c:v>59</c:v>
                </c:pt>
                <c:pt idx="8">
                  <c:v>54</c:v>
                </c:pt>
                <c:pt idx="9">
                  <c:v>58</c:v>
                </c:pt>
              </c:numCache>
            </c:numRef>
          </c:val>
          <c:smooth val="0"/>
        </c:ser>
        <c:dLbls>
          <c:showLegendKey val="0"/>
          <c:showVal val="0"/>
          <c:showCatName val="0"/>
          <c:showSerName val="0"/>
          <c:showPercent val="0"/>
          <c:showBubbleSize val="0"/>
        </c:dLbls>
        <c:marker val="1"/>
        <c:smooth val="0"/>
        <c:axId val="105945728"/>
        <c:axId val="105968000"/>
      </c:lineChart>
      <c:catAx>
        <c:axId val="105945728"/>
        <c:scaling>
          <c:orientation val="minMax"/>
        </c:scaling>
        <c:delete val="0"/>
        <c:axPos val="b"/>
        <c:numFmt formatCode="General" sourceLinked="1"/>
        <c:majorTickMark val="out"/>
        <c:minorTickMark val="none"/>
        <c:tickLblPos val="nextTo"/>
        <c:crossAx val="105968000"/>
        <c:crosses val="autoZero"/>
        <c:auto val="1"/>
        <c:lblAlgn val="ctr"/>
        <c:lblOffset val="100"/>
        <c:noMultiLvlLbl val="0"/>
      </c:catAx>
      <c:valAx>
        <c:axId val="105968000"/>
        <c:scaling>
          <c:orientation val="minMax"/>
        </c:scaling>
        <c:delete val="0"/>
        <c:axPos val="l"/>
        <c:majorGridlines/>
        <c:numFmt formatCode="General" sourceLinked="1"/>
        <c:majorTickMark val="out"/>
        <c:minorTickMark val="none"/>
        <c:tickLblPos val="nextTo"/>
        <c:crossAx val="105945728"/>
        <c:crosses val="autoZero"/>
        <c:crossBetween val="between"/>
      </c:valAx>
    </c:plotArea>
    <c:legend>
      <c:legendPos val="r"/>
      <c:layout>
        <c:manualLayout>
          <c:xMode val="edge"/>
          <c:yMode val="edge"/>
          <c:x val="0.69812172106842552"/>
          <c:y val="1.1743259413133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6482040967705125"/>
          <c:y val="9.7098728043610028E-2"/>
          <c:w val="0.79713603818615741"/>
          <c:h val="0.64233843733906526"/>
        </c:manualLayout>
      </c:layout>
      <c:lineChart>
        <c:grouping val="standard"/>
        <c:varyColors val="0"/>
        <c:ser>
          <c:idx val="0"/>
          <c:order val="0"/>
          <c:dLbls>
            <c:dLblPos val="t"/>
            <c:showLegendKey val="0"/>
            <c:showVal val="1"/>
            <c:showCatName val="0"/>
            <c:showSerName val="0"/>
            <c:showPercent val="0"/>
            <c:showBubbleSize val="0"/>
            <c:showLeaderLines val="0"/>
          </c:dLbls>
          <c:cat>
            <c:numRef>
              <c:f>'[A-Trend_09.xlsx]A1'!$B$4:$B$10</c:f>
              <c:numCache>
                <c:formatCode>General</c:formatCode>
                <c:ptCount val="7"/>
                <c:pt idx="0">
                  <c:v>2003</c:v>
                </c:pt>
                <c:pt idx="1">
                  <c:v>2004</c:v>
                </c:pt>
                <c:pt idx="2">
                  <c:v>2005</c:v>
                </c:pt>
                <c:pt idx="3">
                  <c:v>2006</c:v>
                </c:pt>
                <c:pt idx="4">
                  <c:v>2007</c:v>
                </c:pt>
                <c:pt idx="5">
                  <c:v>2008</c:v>
                </c:pt>
                <c:pt idx="6">
                  <c:v>2009</c:v>
                </c:pt>
              </c:numCache>
            </c:numRef>
          </c:cat>
          <c:val>
            <c:numRef>
              <c:f>'[A-Trend_09.xlsx]A1'!$U$4:$U$10</c:f>
              <c:numCache>
                <c:formatCode>0.0</c:formatCode>
                <c:ptCount val="7"/>
                <c:pt idx="0">
                  <c:v>5.8287660166784665</c:v>
                </c:pt>
                <c:pt idx="1">
                  <c:v>6.0345771537722186</c:v>
                </c:pt>
                <c:pt idx="2">
                  <c:v>6.0893269558413534</c:v>
                </c:pt>
                <c:pt idx="3">
                  <c:v>6.0854553301683216</c:v>
                </c:pt>
                <c:pt idx="4">
                  <c:v>6.2140175219023766</c:v>
                </c:pt>
                <c:pt idx="5">
                  <c:v>5.7904062776863645</c:v>
                </c:pt>
                <c:pt idx="6">
                  <c:v>5.2878475765101465</c:v>
                </c:pt>
              </c:numCache>
            </c:numRef>
          </c:val>
          <c:smooth val="0"/>
        </c:ser>
        <c:dLbls>
          <c:showLegendKey val="0"/>
          <c:showVal val="0"/>
          <c:showCatName val="0"/>
          <c:showSerName val="0"/>
          <c:showPercent val="0"/>
          <c:showBubbleSize val="0"/>
        </c:dLbls>
        <c:marker val="1"/>
        <c:smooth val="0"/>
        <c:axId val="97481856"/>
        <c:axId val="97483776"/>
      </c:lineChart>
      <c:catAx>
        <c:axId val="97481856"/>
        <c:scaling>
          <c:orientation val="minMax"/>
        </c:scaling>
        <c:delete val="0"/>
        <c:axPos val="b"/>
        <c:title>
          <c:tx>
            <c:rich>
              <a:bodyPr/>
              <a:lstStyle/>
              <a:p>
                <a:pPr>
                  <a:defRPr/>
                </a:pPr>
                <a:r>
                  <a:rPr lang="en-US"/>
                  <a:t>Year</a:t>
                </a:r>
              </a:p>
            </c:rich>
          </c:tx>
          <c:layout>
            <c:manualLayout>
              <c:xMode val="edge"/>
              <c:yMode val="edge"/>
              <c:x val="0.50975850165468461"/>
              <c:y val="0.92685185185185182"/>
            </c:manualLayout>
          </c:layout>
          <c:overlay val="0"/>
        </c:title>
        <c:numFmt formatCode="General" sourceLinked="1"/>
        <c:majorTickMark val="out"/>
        <c:minorTickMark val="none"/>
        <c:tickLblPos val="nextTo"/>
        <c:txPr>
          <a:bodyPr rot="-5400000" vert="horz"/>
          <a:lstStyle/>
          <a:p>
            <a:pPr>
              <a:defRPr/>
            </a:pPr>
            <a:endParaRPr lang="en-US"/>
          </a:p>
        </c:txPr>
        <c:crossAx val="97483776"/>
        <c:crosses val="autoZero"/>
        <c:auto val="1"/>
        <c:lblAlgn val="ctr"/>
        <c:lblOffset val="100"/>
        <c:tickLblSkip val="1"/>
        <c:tickMarkSkip val="1"/>
        <c:noMultiLvlLbl val="0"/>
      </c:catAx>
      <c:valAx>
        <c:axId val="97483776"/>
        <c:scaling>
          <c:orientation val="minMax"/>
          <c:min val="5"/>
        </c:scaling>
        <c:delete val="0"/>
        <c:axPos val="l"/>
        <c:title>
          <c:tx>
            <c:rich>
              <a:bodyPr/>
              <a:lstStyle/>
              <a:p>
                <a:pPr>
                  <a:defRPr/>
                </a:pPr>
                <a:r>
                  <a:rPr lang="en-US"/>
                  <a:t>Number of Crashes  </a:t>
                </a:r>
              </a:p>
            </c:rich>
          </c:tx>
          <c:layout>
            <c:manualLayout>
              <c:xMode val="edge"/>
              <c:yMode val="edge"/>
              <c:x val="5.1474148255739845E-3"/>
              <c:y val="0.36281449193851045"/>
            </c:manualLayout>
          </c:layout>
          <c:overlay val="0"/>
        </c:title>
        <c:numFmt formatCode="0.0" sourceLinked="0"/>
        <c:majorTickMark val="out"/>
        <c:minorTickMark val="none"/>
        <c:tickLblPos val="nextTo"/>
        <c:txPr>
          <a:bodyPr rot="0" vert="horz"/>
          <a:lstStyle/>
          <a:p>
            <a:pPr>
              <a:defRPr/>
            </a:pPr>
            <a:endParaRPr lang="en-US"/>
          </a:p>
        </c:txPr>
        <c:crossAx val="97481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parish'!$D$1</c:f>
              <c:strCache>
                <c:ptCount val="1"/>
                <c:pt idx="0">
                  <c:v>all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ONLY'!$D$2:$D$11</c:f>
              <c:numCache>
                <c:formatCode>General</c:formatCode>
                <c:ptCount val="10"/>
                <c:pt idx="0">
                  <c:v>5886</c:v>
                </c:pt>
                <c:pt idx="1">
                  <c:v>6353</c:v>
                </c:pt>
                <c:pt idx="2">
                  <c:v>6778</c:v>
                </c:pt>
                <c:pt idx="3">
                  <c:v>6665</c:v>
                </c:pt>
                <c:pt idx="4">
                  <c:v>7048</c:v>
                </c:pt>
                <c:pt idx="5">
                  <c:v>7791</c:v>
                </c:pt>
                <c:pt idx="6">
                  <c:v>7650</c:v>
                </c:pt>
                <c:pt idx="7">
                  <c:v>8052</c:v>
                </c:pt>
                <c:pt idx="8">
                  <c:v>8126</c:v>
                </c:pt>
                <c:pt idx="9">
                  <c:v>8226</c:v>
                </c:pt>
              </c:numCache>
            </c:numRef>
          </c:val>
          <c:smooth val="0"/>
        </c:ser>
        <c:dLbls>
          <c:showLegendKey val="0"/>
          <c:showVal val="0"/>
          <c:showCatName val="0"/>
          <c:showSerName val="0"/>
          <c:showPercent val="0"/>
          <c:showBubbleSize val="0"/>
        </c:dLbls>
        <c:marker val="1"/>
        <c:smooth val="0"/>
        <c:axId val="106250624"/>
        <c:axId val="106252160"/>
      </c:lineChart>
      <c:catAx>
        <c:axId val="106250624"/>
        <c:scaling>
          <c:orientation val="minMax"/>
        </c:scaling>
        <c:delete val="0"/>
        <c:axPos val="b"/>
        <c:numFmt formatCode="General" sourceLinked="1"/>
        <c:majorTickMark val="out"/>
        <c:minorTickMark val="none"/>
        <c:tickLblPos val="nextTo"/>
        <c:crossAx val="106252160"/>
        <c:crosses val="autoZero"/>
        <c:auto val="1"/>
        <c:lblAlgn val="ctr"/>
        <c:lblOffset val="100"/>
        <c:noMultiLvlLbl val="0"/>
      </c:catAx>
      <c:valAx>
        <c:axId val="106252160"/>
        <c:scaling>
          <c:orientation val="minMax"/>
          <c:min val="0"/>
        </c:scaling>
        <c:delete val="0"/>
        <c:axPos val="l"/>
        <c:majorGridlines/>
        <c:numFmt formatCode="General" sourceLinked="1"/>
        <c:majorTickMark val="out"/>
        <c:minorTickMark val="none"/>
        <c:tickLblPos val="nextTo"/>
        <c:crossAx val="1062506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ONLY'!$B$1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ONLY'!$B$12:$B$21</c:f>
              <c:numCache>
                <c:formatCode>General</c:formatCode>
                <c:ptCount val="10"/>
                <c:pt idx="0">
                  <c:v>35</c:v>
                </c:pt>
                <c:pt idx="1">
                  <c:v>55</c:v>
                </c:pt>
                <c:pt idx="2">
                  <c:v>56</c:v>
                </c:pt>
                <c:pt idx="3">
                  <c:v>48</c:v>
                </c:pt>
                <c:pt idx="4">
                  <c:v>47</c:v>
                </c:pt>
                <c:pt idx="5">
                  <c:v>44</c:v>
                </c:pt>
                <c:pt idx="6">
                  <c:v>74</c:v>
                </c:pt>
                <c:pt idx="7">
                  <c:v>41</c:v>
                </c:pt>
                <c:pt idx="8">
                  <c:v>44</c:v>
                </c:pt>
                <c:pt idx="9">
                  <c:v>28</c:v>
                </c:pt>
              </c:numCache>
            </c:numRef>
          </c:val>
          <c:smooth val="0"/>
        </c:ser>
        <c:ser>
          <c:idx val="1"/>
          <c:order val="1"/>
          <c:tx>
            <c:strRef>
              <c:f>'tROOP DATA ONLY'!$C$1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ONLY'!$C$12:$C$21</c:f>
              <c:numCache>
                <c:formatCode>General</c:formatCode>
                <c:ptCount val="10"/>
                <c:pt idx="0">
                  <c:v>12</c:v>
                </c:pt>
                <c:pt idx="1">
                  <c:v>26</c:v>
                </c:pt>
                <c:pt idx="2">
                  <c:v>30</c:v>
                </c:pt>
                <c:pt idx="3">
                  <c:v>26</c:v>
                </c:pt>
                <c:pt idx="4">
                  <c:v>26</c:v>
                </c:pt>
                <c:pt idx="5">
                  <c:v>18</c:v>
                </c:pt>
                <c:pt idx="6">
                  <c:v>40</c:v>
                </c:pt>
                <c:pt idx="7">
                  <c:v>18</c:v>
                </c:pt>
                <c:pt idx="8">
                  <c:v>22</c:v>
                </c:pt>
                <c:pt idx="9">
                  <c:v>14</c:v>
                </c:pt>
              </c:numCache>
            </c:numRef>
          </c:val>
          <c:smooth val="0"/>
        </c:ser>
        <c:dLbls>
          <c:showLegendKey val="0"/>
          <c:showVal val="0"/>
          <c:showCatName val="0"/>
          <c:showSerName val="0"/>
          <c:showPercent val="0"/>
          <c:showBubbleSize val="0"/>
        </c:dLbls>
        <c:marker val="1"/>
        <c:smooth val="0"/>
        <c:axId val="106288256"/>
        <c:axId val="106289792"/>
      </c:lineChart>
      <c:catAx>
        <c:axId val="106288256"/>
        <c:scaling>
          <c:orientation val="minMax"/>
        </c:scaling>
        <c:delete val="0"/>
        <c:axPos val="b"/>
        <c:numFmt formatCode="General" sourceLinked="1"/>
        <c:majorTickMark val="out"/>
        <c:minorTickMark val="none"/>
        <c:tickLblPos val="nextTo"/>
        <c:crossAx val="106289792"/>
        <c:crosses val="autoZero"/>
        <c:auto val="1"/>
        <c:lblAlgn val="ctr"/>
        <c:lblOffset val="100"/>
        <c:noMultiLvlLbl val="0"/>
      </c:catAx>
      <c:valAx>
        <c:axId val="106289792"/>
        <c:scaling>
          <c:orientation val="minMax"/>
        </c:scaling>
        <c:delete val="0"/>
        <c:axPos val="l"/>
        <c:majorGridlines/>
        <c:numFmt formatCode="General" sourceLinked="1"/>
        <c:majorTickMark val="out"/>
        <c:minorTickMark val="none"/>
        <c:tickLblPos val="nextTo"/>
        <c:crossAx val="106288256"/>
        <c:crosses val="autoZero"/>
        <c:crossBetween val="between"/>
      </c:valAx>
    </c:plotArea>
    <c:legend>
      <c:legendPos val="r"/>
      <c:layout>
        <c:manualLayout>
          <c:xMode val="edge"/>
          <c:yMode val="edge"/>
          <c:x val="0.67926121259703753"/>
          <c:y val="2.1385684870351102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ONLY'!$D$12:$D$21</c:f>
              <c:numCache>
                <c:formatCode>General</c:formatCode>
                <c:ptCount val="10"/>
                <c:pt idx="0">
                  <c:v>7612</c:v>
                </c:pt>
                <c:pt idx="1">
                  <c:v>7756</c:v>
                </c:pt>
                <c:pt idx="2">
                  <c:v>7830</c:v>
                </c:pt>
                <c:pt idx="3">
                  <c:v>7711</c:v>
                </c:pt>
                <c:pt idx="4">
                  <c:v>7889</c:v>
                </c:pt>
                <c:pt idx="5">
                  <c:v>8037</c:v>
                </c:pt>
                <c:pt idx="6">
                  <c:v>7920</c:v>
                </c:pt>
                <c:pt idx="7">
                  <c:v>6798</c:v>
                </c:pt>
                <c:pt idx="8">
                  <c:v>6694</c:v>
                </c:pt>
                <c:pt idx="9">
                  <c:v>5830</c:v>
                </c:pt>
              </c:numCache>
            </c:numRef>
          </c:val>
          <c:smooth val="0"/>
        </c:ser>
        <c:dLbls>
          <c:showLegendKey val="0"/>
          <c:showVal val="0"/>
          <c:showCatName val="0"/>
          <c:showSerName val="0"/>
          <c:showPercent val="0"/>
          <c:showBubbleSize val="0"/>
        </c:dLbls>
        <c:marker val="1"/>
        <c:smooth val="0"/>
        <c:axId val="106310272"/>
        <c:axId val="106336640"/>
      </c:lineChart>
      <c:catAx>
        <c:axId val="106310272"/>
        <c:scaling>
          <c:orientation val="minMax"/>
        </c:scaling>
        <c:delete val="0"/>
        <c:axPos val="b"/>
        <c:numFmt formatCode="General" sourceLinked="1"/>
        <c:majorTickMark val="out"/>
        <c:minorTickMark val="none"/>
        <c:tickLblPos val="nextTo"/>
        <c:crossAx val="106336640"/>
        <c:crosses val="autoZero"/>
        <c:auto val="1"/>
        <c:lblAlgn val="ctr"/>
        <c:lblOffset val="100"/>
        <c:noMultiLvlLbl val="0"/>
      </c:catAx>
      <c:valAx>
        <c:axId val="106336640"/>
        <c:scaling>
          <c:orientation val="minMax"/>
        </c:scaling>
        <c:delete val="0"/>
        <c:axPos val="l"/>
        <c:majorGridlines/>
        <c:numFmt formatCode="General" sourceLinked="1"/>
        <c:majorTickMark val="out"/>
        <c:minorTickMark val="none"/>
        <c:tickLblPos val="nextTo"/>
        <c:crossAx val="1063102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ONLY'!$B$1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ONLY'!$B$22:$B$31</c:f>
              <c:numCache>
                <c:formatCode>General</c:formatCode>
                <c:ptCount val="10"/>
                <c:pt idx="0">
                  <c:v>30</c:v>
                </c:pt>
                <c:pt idx="1">
                  <c:v>49</c:v>
                </c:pt>
                <c:pt idx="2">
                  <c:v>51</c:v>
                </c:pt>
                <c:pt idx="3">
                  <c:v>48</c:v>
                </c:pt>
                <c:pt idx="4">
                  <c:v>70</c:v>
                </c:pt>
                <c:pt idx="5">
                  <c:v>41</c:v>
                </c:pt>
                <c:pt idx="6">
                  <c:v>65</c:v>
                </c:pt>
                <c:pt idx="7">
                  <c:v>58</c:v>
                </c:pt>
                <c:pt idx="8">
                  <c:v>61</c:v>
                </c:pt>
                <c:pt idx="9">
                  <c:v>55</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ONLY'!$C$22:$C$31</c:f>
              <c:numCache>
                <c:formatCode>General</c:formatCode>
                <c:ptCount val="10"/>
                <c:pt idx="0">
                  <c:v>17</c:v>
                </c:pt>
                <c:pt idx="1">
                  <c:v>25</c:v>
                </c:pt>
                <c:pt idx="2">
                  <c:v>28</c:v>
                </c:pt>
                <c:pt idx="3">
                  <c:v>25</c:v>
                </c:pt>
                <c:pt idx="4">
                  <c:v>45</c:v>
                </c:pt>
                <c:pt idx="5">
                  <c:v>22</c:v>
                </c:pt>
                <c:pt idx="6">
                  <c:v>33</c:v>
                </c:pt>
                <c:pt idx="7">
                  <c:v>30</c:v>
                </c:pt>
                <c:pt idx="8">
                  <c:v>33</c:v>
                </c:pt>
                <c:pt idx="9">
                  <c:v>36</c:v>
                </c:pt>
              </c:numCache>
            </c:numRef>
          </c:val>
          <c:smooth val="0"/>
        </c:ser>
        <c:dLbls>
          <c:showLegendKey val="0"/>
          <c:showVal val="0"/>
          <c:showCatName val="0"/>
          <c:showSerName val="0"/>
          <c:showPercent val="0"/>
          <c:showBubbleSize val="0"/>
        </c:dLbls>
        <c:marker val="1"/>
        <c:smooth val="0"/>
        <c:axId val="106364288"/>
        <c:axId val="106370176"/>
      </c:lineChart>
      <c:catAx>
        <c:axId val="106364288"/>
        <c:scaling>
          <c:orientation val="minMax"/>
        </c:scaling>
        <c:delete val="0"/>
        <c:axPos val="b"/>
        <c:numFmt formatCode="General" sourceLinked="1"/>
        <c:majorTickMark val="out"/>
        <c:minorTickMark val="none"/>
        <c:tickLblPos val="nextTo"/>
        <c:crossAx val="106370176"/>
        <c:crosses val="autoZero"/>
        <c:auto val="1"/>
        <c:lblAlgn val="ctr"/>
        <c:lblOffset val="100"/>
        <c:noMultiLvlLbl val="0"/>
      </c:catAx>
      <c:valAx>
        <c:axId val="106370176"/>
        <c:scaling>
          <c:orientation val="minMax"/>
        </c:scaling>
        <c:delete val="0"/>
        <c:axPos val="l"/>
        <c:majorGridlines/>
        <c:numFmt formatCode="General" sourceLinked="1"/>
        <c:majorTickMark val="out"/>
        <c:minorTickMark val="none"/>
        <c:tickLblPos val="nextTo"/>
        <c:crossAx val="106364288"/>
        <c:crosses val="autoZero"/>
        <c:crossBetween val="between"/>
      </c:valAx>
    </c:plotArea>
    <c:legend>
      <c:legendPos val="r"/>
      <c:layout>
        <c:manualLayout>
          <c:xMode val="edge"/>
          <c:yMode val="edge"/>
          <c:x val="0.69812172106842552"/>
          <c:y val="3.1028110327569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ONLY'!$B$1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ONLY'!$D$22:$D$31</c:f>
              <c:numCache>
                <c:formatCode>General</c:formatCode>
                <c:ptCount val="10"/>
                <c:pt idx="0">
                  <c:v>4178</c:v>
                </c:pt>
                <c:pt idx="1">
                  <c:v>4229</c:v>
                </c:pt>
                <c:pt idx="2">
                  <c:v>4246</c:v>
                </c:pt>
                <c:pt idx="3">
                  <c:v>4176</c:v>
                </c:pt>
                <c:pt idx="4">
                  <c:v>3730</c:v>
                </c:pt>
                <c:pt idx="5">
                  <c:v>3972</c:v>
                </c:pt>
                <c:pt idx="6">
                  <c:v>4454</c:v>
                </c:pt>
                <c:pt idx="7">
                  <c:v>4563</c:v>
                </c:pt>
                <c:pt idx="8">
                  <c:v>4477</c:v>
                </c:pt>
                <c:pt idx="9">
                  <c:v>4092</c:v>
                </c:pt>
              </c:numCache>
            </c:numRef>
          </c:val>
          <c:smooth val="0"/>
        </c:ser>
        <c:dLbls>
          <c:showLegendKey val="0"/>
          <c:showVal val="0"/>
          <c:showCatName val="0"/>
          <c:showSerName val="0"/>
          <c:showPercent val="0"/>
          <c:showBubbleSize val="0"/>
        </c:dLbls>
        <c:marker val="1"/>
        <c:smooth val="0"/>
        <c:axId val="106394752"/>
        <c:axId val="106396288"/>
      </c:lineChart>
      <c:catAx>
        <c:axId val="106394752"/>
        <c:scaling>
          <c:orientation val="minMax"/>
        </c:scaling>
        <c:delete val="0"/>
        <c:axPos val="b"/>
        <c:numFmt formatCode="General" sourceLinked="1"/>
        <c:majorTickMark val="out"/>
        <c:minorTickMark val="none"/>
        <c:tickLblPos val="nextTo"/>
        <c:crossAx val="106396288"/>
        <c:crosses val="autoZero"/>
        <c:auto val="1"/>
        <c:lblAlgn val="ctr"/>
        <c:lblOffset val="100"/>
        <c:noMultiLvlLbl val="0"/>
      </c:catAx>
      <c:valAx>
        <c:axId val="106396288"/>
        <c:scaling>
          <c:orientation val="minMax"/>
        </c:scaling>
        <c:delete val="0"/>
        <c:axPos val="l"/>
        <c:majorGridlines/>
        <c:numFmt formatCode="General" sourceLinked="1"/>
        <c:majorTickMark val="out"/>
        <c:minorTickMark val="none"/>
        <c:tickLblPos val="nextTo"/>
        <c:crossAx val="1063947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ONLY'!$B$32:$B$41</c:f>
              <c:numCache>
                <c:formatCode>General</c:formatCode>
                <c:ptCount val="10"/>
                <c:pt idx="0">
                  <c:v>64</c:v>
                </c:pt>
                <c:pt idx="1">
                  <c:v>57</c:v>
                </c:pt>
                <c:pt idx="2">
                  <c:v>36</c:v>
                </c:pt>
                <c:pt idx="3">
                  <c:v>42</c:v>
                </c:pt>
                <c:pt idx="4">
                  <c:v>44</c:v>
                </c:pt>
                <c:pt idx="5">
                  <c:v>58</c:v>
                </c:pt>
                <c:pt idx="6">
                  <c:v>59</c:v>
                </c:pt>
                <c:pt idx="7">
                  <c:v>42</c:v>
                </c:pt>
                <c:pt idx="8">
                  <c:v>57</c:v>
                </c:pt>
                <c:pt idx="9">
                  <c:v>29</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ONLY'!$C$32:$C$41</c:f>
              <c:numCache>
                <c:formatCode>General</c:formatCode>
                <c:ptCount val="10"/>
                <c:pt idx="0">
                  <c:v>24</c:v>
                </c:pt>
                <c:pt idx="1">
                  <c:v>24</c:v>
                </c:pt>
                <c:pt idx="2">
                  <c:v>22</c:v>
                </c:pt>
                <c:pt idx="3">
                  <c:v>14</c:v>
                </c:pt>
                <c:pt idx="4">
                  <c:v>20</c:v>
                </c:pt>
                <c:pt idx="5">
                  <c:v>23</c:v>
                </c:pt>
                <c:pt idx="6">
                  <c:v>23</c:v>
                </c:pt>
                <c:pt idx="7">
                  <c:v>21</c:v>
                </c:pt>
                <c:pt idx="8">
                  <c:v>25</c:v>
                </c:pt>
                <c:pt idx="9">
                  <c:v>11</c:v>
                </c:pt>
              </c:numCache>
            </c:numRef>
          </c:val>
          <c:smooth val="0"/>
        </c:ser>
        <c:dLbls>
          <c:showLegendKey val="0"/>
          <c:showVal val="0"/>
          <c:showCatName val="0"/>
          <c:showSerName val="0"/>
          <c:showPercent val="0"/>
          <c:showBubbleSize val="0"/>
        </c:dLbls>
        <c:marker val="1"/>
        <c:smooth val="0"/>
        <c:axId val="105408384"/>
        <c:axId val="105409920"/>
      </c:lineChart>
      <c:catAx>
        <c:axId val="105408384"/>
        <c:scaling>
          <c:orientation val="minMax"/>
        </c:scaling>
        <c:delete val="0"/>
        <c:axPos val="b"/>
        <c:numFmt formatCode="General" sourceLinked="1"/>
        <c:majorTickMark val="out"/>
        <c:minorTickMark val="none"/>
        <c:tickLblPos val="nextTo"/>
        <c:crossAx val="105409920"/>
        <c:crosses val="autoZero"/>
        <c:auto val="1"/>
        <c:lblAlgn val="ctr"/>
        <c:lblOffset val="100"/>
        <c:noMultiLvlLbl val="0"/>
      </c:catAx>
      <c:valAx>
        <c:axId val="105409920"/>
        <c:scaling>
          <c:orientation val="minMax"/>
        </c:scaling>
        <c:delete val="0"/>
        <c:axPos val="l"/>
        <c:majorGridlines/>
        <c:numFmt formatCode="General" sourceLinked="1"/>
        <c:majorTickMark val="out"/>
        <c:minorTickMark val="none"/>
        <c:tickLblPos val="nextTo"/>
        <c:crossAx val="105408384"/>
        <c:crosses val="autoZero"/>
        <c:crossBetween val="between"/>
      </c:valAx>
    </c:plotArea>
    <c:legend>
      <c:legendPos val="r"/>
      <c:layout>
        <c:manualLayout>
          <c:xMode val="edge"/>
          <c:yMode val="edge"/>
          <c:x val="0.67926121259703753"/>
          <c:y val="2.1385684870351102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ONLY'!$D$32:$D$41</c:f>
              <c:numCache>
                <c:formatCode>General</c:formatCode>
                <c:ptCount val="10"/>
                <c:pt idx="0">
                  <c:v>2316</c:v>
                </c:pt>
                <c:pt idx="1">
                  <c:v>2207</c:v>
                </c:pt>
                <c:pt idx="2">
                  <c:v>2212</c:v>
                </c:pt>
                <c:pt idx="3">
                  <c:v>1856</c:v>
                </c:pt>
                <c:pt idx="4">
                  <c:v>2209</c:v>
                </c:pt>
                <c:pt idx="5">
                  <c:v>2456</c:v>
                </c:pt>
                <c:pt idx="6">
                  <c:v>2802</c:v>
                </c:pt>
                <c:pt idx="7">
                  <c:v>2654</c:v>
                </c:pt>
                <c:pt idx="8">
                  <c:v>2553</c:v>
                </c:pt>
                <c:pt idx="9">
                  <c:v>2209</c:v>
                </c:pt>
              </c:numCache>
            </c:numRef>
          </c:val>
          <c:smooth val="0"/>
        </c:ser>
        <c:dLbls>
          <c:showLegendKey val="0"/>
          <c:showVal val="0"/>
          <c:showCatName val="0"/>
          <c:showSerName val="0"/>
          <c:showPercent val="0"/>
          <c:showBubbleSize val="0"/>
        </c:dLbls>
        <c:marker val="1"/>
        <c:smooth val="0"/>
        <c:axId val="105426304"/>
        <c:axId val="105440384"/>
      </c:lineChart>
      <c:catAx>
        <c:axId val="105426304"/>
        <c:scaling>
          <c:orientation val="minMax"/>
        </c:scaling>
        <c:delete val="0"/>
        <c:axPos val="b"/>
        <c:numFmt formatCode="General" sourceLinked="1"/>
        <c:majorTickMark val="out"/>
        <c:minorTickMark val="none"/>
        <c:tickLblPos val="nextTo"/>
        <c:crossAx val="105440384"/>
        <c:crosses val="autoZero"/>
        <c:auto val="1"/>
        <c:lblAlgn val="ctr"/>
        <c:lblOffset val="100"/>
        <c:noMultiLvlLbl val="0"/>
      </c:catAx>
      <c:valAx>
        <c:axId val="105440384"/>
        <c:scaling>
          <c:orientation val="minMax"/>
        </c:scaling>
        <c:delete val="0"/>
        <c:axPos val="l"/>
        <c:majorGridlines/>
        <c:numFmt formatCode="General" sourceLinked="1"/>
        <c:majorTickMark val="out"/>
        <c:minorTickMark val="none"/>
        <c:tickLblPos val="nextTo"/>
        <c:crossAx val="1054263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ONLY'!$B$42:$B$51</c:f>
              <c:numCache>
                <c:formatCode>General</c:formatCode>
                <c:ptCount val="10"/>
                <c:pt idx="0">
                  <c:v>71</c:v>
                </c:pt>
                <c:pt idx="1">
                  <c:v>71</c:v>
                </c:pt>
                <c:pt idx="2">
                  <c:v>57</c:v>
                </c:pt>
                <c:pt idx="3">
                  <c:v>58</c:v>
                </c:pt>
                <c:pt idx="4">
                  <c:v>80</c:v>
                </c:pt>
                <c:pt idx="5">
                  <c:v>72</c:v>
                </c:pt>
                <c:pt idx="6">
                  <c:v>51</c:v>
                </c:pt>
                <c:pt idx="7">
                  <c:v>88</c:v>
                </c:pt>
                <c:pt idx="8">
                  <c:v>73</c:v>
                </c:pt>
                <c:pt idx="9">
                  <c:v>83</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ONLY'!$C$42:$C$51</c:f>
              <c:numCache>
                <c:formatCode>General</c:formatCode>
                <c:ptCount val="10"/>
                <c:pt idx="0">
                  <c:v>36</c:v>
                </c:pt>
                <c:pt idx="1">
                  <c:v>33</c:v>
                </c:pt>
                <c:pt idx="2">
                  <c:v>24</c:v>
                </c:pt>
                <c:pt idx="3">
                  <c:v>35</c:v>
                </c:pt>
                <c:pt idx="4">
                  <c:v>36</c:v>
                </c:pt>
                <c:pt idx="5">
                  <c:v>40</c:v>
                </c:pt>
                <c:pt idx="6">
                  <c:v>21</c:v>
                </c:pt>
                <c:pt idx="7">
                  <c:v>43</c:v>
                </c:pt>
                <c:pt idx="8">
                  <c:v>39</c:v>
                </c:pt>
                <c:pt idx="9">
                  <c:v>39</c:v>
                </c:pt>
              </c:numCache>
            </c:numRef>
          </c:val>
          <c:smooth val="0"/>
        </c:ser>
        <c:dLbls>
          <c:showLegendKey val="0"/>
          <c:showVal val="0"/>
          <c:showCatName val="0"/>
          <c:showSerName val="0"/>
          <c:showPercent val="0"/>
          <c:showBubbleSize val="0"/>
        </c:dLbls>
        <c:marker val="1"/>
        <c:smooth val="0"/>
        <c:axId val="105476480"/>
        <c:axId val="105478016"/>
      </c:lineChart>
      <c:catAx>
        <c:axId val="105476480"/>
        <c:scaling>
          <c:orientation val="minMax"/>
        </c:scaling>
        <c:delete val="0"/>
        <c:axPos val="b"/>
        <c:numFmt formatCode="General" sourceLinked="1"/>
        <c:majorTickMark val="out"/>
        <c:minorTickMark val="none"/>
        <c:tickLblPos val="nextTo"/>
        <c:crossAx val="105478016"/>
        <c:crosses val="autoZero"/>
        <c:auto val="1"/>
        <c:lblAlgn val="ctr"/>
        <c:lblOffset val="100"/>
        <c:noMultiLvlLbl val="0"/>
      </c:catAx>
      <c:valAx>
        <c:axId val="105478016"/>
        <c:scaling>
          <c:orientation val="minMax"/>
        </c:scaling>
        <c:delete val="0"/>
        <c:axPos val="l"/>
        <c:majorGridlines/>
        <c:numFmt formatCode="General" sourceLinked="1"/>
        <c:majorTickMark val="out"/>
        <c:minorTickMark val="none"/>
        <c:tickLblPos val="nextTo"/>
        <c:crossAx val="105476480"/>
        <c:crosses val="autoZero"/>
        <c:crossBetween val="between"/>
      </c:valAx>
    </c:plotArea>
    <c:legend>
      <c:legendPos val="r"/>
      <c:layout>
        <c:manualLayout>
          <c:xMode val="edge"/>
          <c:yMode val="edge"/>
          <c:x val="0.66040070412564955"/>
          <c:y val="1.1743259413133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ONLY'!$D$42:$D$51</c:f>
              <c:numCache>
                <c:formatCode>General</c:formatCode>
                <c:ptCount val="10"/>
                <c:pt idx="0">
                  <c:v>3457</c:v>
                </c:pt>
                <c:pt idx="1">
                  <c:v>3691</c:v>
                </c:pt>
                <c:pt idx="2">
                  <c:v>3709</c:v>
                </c:pt>
                <c:pt idx="3">
                  <c:v>3415</c:v>
                </c:pt>
                <c:pt idx="4">
                  <c:v>3504</c:v>
                </c:pt>
                <c:pt idx="5">
                  <c:v>3502</c:v>
                </c:pt>
                <c:pt idx="6">
                  <c:v>3497</c:v>
                </c:pt>
                <c:pt idx="7">
                  <c:v>3600</c:v>
                </c:pt>
                <c:pt idx="8">
                  <c:v>3393</c:v>
                </c:pt>
                <c:pt idx="9">
                  <c:v>3269</c:v>
                </c:pt>
              </c:numCache>
            </c:numRef>
          </c:val>
          <c:smooth val="0"/>
        </c:ser>
        <c:dLbls>
          <c:showLegendKey val="0"/>
          <c:showVal val="0"/>
          <c:showCatName val="0"/>
          <c:showSerName val="0"/>
          <c:showPercent val="0"/>
          <c:showBubbleSize val="0"/>
        </c:dLbls>
        <c:marker val="1"/>
        <c:smooth val="0"/>
        <c:axId val="105498496"/>
        <c:axId val="105500032"/>
      </c:lineChart>
      <c:catAx>
        <c:axId val="105498496"/>
        <c:scaling>
          <c:orientation val="minMax"/>
        </c:scaling>
        <c:delete val="0"/>
        <c:axPos val="b"/>
        <c:numFmt formatCode="General" sourceLinked="1"/>
        <c:majorTickMark val="out"/>
        <c:minorTickMark val="none"/>
        <c:tickLblPos val="nextTo"/>
        <c:crossAx val="105500032"/>
        <c:crosses val="autoZero"/>
        <c:auto val="1"/>
        <c:lblAlgn val="ctr"/>
        <c:lblOffset val="100"/>
        <c:noMultiLvlLbl val="0"/>
      </c:catAx>
      <c:valAx>
        <c:axId val="105500032"/>
        <c:scaling>
          <c:orientation val="minMax"/>
          <c:min val="0"/>
        </c:scaling>
        <c:delete val="0"/>
        <c:axPos val="l"/>
        <c:majorGridlines/>
        <c:numFmt formatCode="General" sourceLinked="1"/>
        <c:majorTickMark val="out"/>
        <c:minorTickMark val="none"/>
        <c:tickLblPos val="nextTo"/>
        <c:crossAx val="1054984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ONLY'!$B$52:$B$61</c:f>
              <c:numCache>
                <c:formatCode>General</c:formatCode>
                <c:ptCount val="10"/>
                <c:pt idx="0">
                  <c:v>67</c:v>
                </c:pt>
                <c:pt idx="1">
                  <c:v>63</c:v>
                </c:pt>
                <c:pt idx="2">
                  <c:v>61</c:v>
                </c:pt>
                <c:pt idx="3">
                  <c:v>84</c:v>
                </c:pt>
                <c:pt idx="4">
                  <c:v>58</c:v>
                </c:pt>
                <c:pt idx="5">
                  <c:v>73</c:v>
                </c:pt>
                <c:pt idx="6">
                  <c:v>47</c:v>
                </c:pt>
                <c:pt idx="7">
                  <c:v>60</c:v>
                </c:pt>
                <c:pt idx="8">
                  <c:v>53</c:v>
                </c:pt>
                <c:pt idx="9">
                  <c:v>46</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ONLY'!$C$52:$C$61</c:f>
              <c:numCache>
                <c:formatCode>General</c:formatCode>
                <c:ptCount val="10"/>
                <c:pt idx="0">
                  <c:v>32</c:v>
                </c:pt>
                <c:pt idx="1">
                  <c:v>21</c:v>
                </c:pt>
                <c:pt idx="2">
                  <c:v>25</c:v>
                </c:pt>
                <c:pt idx="3">
                  <c:v>39</c:v>
                </c:pt>
                <c:pt idx="4">
                  <c:v>32</c:v>
                </c:pt>
                <c:pt idx="5">
                  <c:v>31</c:v>
                </c:pt>
                <c:pt idx="6">
                  <c:v>15</c:v>
                </c:pt>
                <c:pt idx="7">
                  <c:v>25</c:v>
                </c:pt>
                <c:pt idx="8">
                  <c:v>26</c:v>
                </c:pt>
                <c:pt idx="9">
                  <c:v>21</c:v>
                </c:pt>
              </c:numCache>
            </c:numRef>
          </c:val>
          <c:smooth val="0"/>
        </c:ser>
        <c:dLbls>
          <c:showLegendKey val="0"/>
          <c:showVal val="0"/>
          <c:showCatName val="0"/>
          <c:showSerName val="0"/>
          <c:showPercent val="0"/>
          <c:showBubbleSize val="0"/>
        </c:dLbls>
        <c:marker val="1"/>
        <c:smooth val="0"/>
        <c:axId val="97528064"/>
        <c:axId val="97574912"/>
      </c:lineChart>
      <c:catAx>
        <c:axId val="97528064"/>
        <c:scaling>
          <c:orientation val="minMax"/>
        </c:scaling>
        <c:delete val="0"/>
        <c:axPos val="b"/>
        <c:numFmt formatCode="General" sourceLinked="1"/>
        <c:majorTickMark val="out"/>
        <c:minorTickMark val="none"/>
        <c:tickLblPos val="nextTo"/>
        <c:crossAx val="97574912"/>
        <c:crosses val="autoZero"/>
        <c:auto val="1"/>
        <c:lblAlgn val="ctr"/>
        <c:lblOffset val="100"/>
        <c:noMultiLvlLbl val="0"/>
      </c:catAx>
      <c:valAx>
        <c:axId val="97574912"/>
        <c:scaling>
          <c:orientation val="minMax"/>
        </c:scaling>
        <c:delete val="0"/>
        <c:axPos val="l"/>
        <c:majorGridlines/>
        <c:numFmt formatCode="General" sourceLinked="1"/>
        <c:majorTickMark val="out"/>
        <c:minorTickMark val="none"/>
        <c:tickLblPos val="nextTo"/>
        <c:crossAx val="97528064"/>
        <c:crosses val="autoZero"/>
        <c:crossBetween val="between"/>
      </c:valAx>
    </c:plotArea>
    <c:legend>
      <c:legendPos val="r"/>
      <c:layout>
        <c:manualLayout>
          <c:xMode val="edge"/>
          <c:yMode val="edge"/>
          <c:x val="0.67926121259703753"/>
          <c:y val="1.1743259413133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4058046464310558"/>
          <c:y val="3.0811023622047292E-2"/>
          <c:w val="0.78284515364071339"/>
          <c:h val="0.68357588700872163"/>
        </c:manualLayout>
      </c:layout>
      <c:lineChart>
        <c:grouping val="standard"/>
        <c:varyColors val="0"/>
        <c:ser>
          <c:idx val="0"/>
          <c:order val="0"/>
          <c:tx>
            <c:v>US</c:v>
          </c:tx>
          <c:dLbls>
            <c:dLblPos val="t"/>
            <c:showLegendKey val="0"/>
            <c:showVal val="1"/>
            <c:showCatName val="0"/>
            <c:showSerName val="0"/>
            <c:showPercent val="0"/>
            <c:showBubbleSize val="0"/>
            <c:showLeaderLines val="0"/>
          </c:dLbls>
          <c:cat>
            <c:numRef>
              <c:f>'[A-Trend_09.xlsx]A2'!$A$5:$A$11</c:f>
              <c:numCache>
                <c:formatCode>General</c:formatCode>
                <c:ptCount val="7"/>
                <c:pt idx="0">
                  <c:v>2003</c:v>
                </c:pt>
                <c:pt idx="1">
                  <c:v>2004</c:v>
                </c:pt>
                <c:pt idx="2">
                  <c:v>2005</c:v>
                </c:pt>
                <c:pt idx="3">
                  <c:v>2006</c:v>
                </c:pt>
                <c:pt idx="4">
                  <c:v>2007</c:v>
                </c:pt>
                <c:pt idx="5">
                  <c:v>2008</c:v>
                </c:pt>
                <c:pt idx="6">
                  <c:v>2009</c:v>
                </c:pt>
              </c:numCache>
            </c:numRef>
          </c:cat>
          <c:val>
            <c:numRef>
              <c:f>'[A-Trend_09.xlsx]A2'!$R$5:$R$11</c:f>
              <c:numCache>
                <c:formatCode>0.0</c:formatCode>
                <c:ptCount val="7"/>
                <c:pt idx="0">
                  <c:v>1.5</c:v>
                </c:pt>
                <c:pt idx="1">
                  <c:v>1.5</c:v>
                </c:pt>
                <c:pt idx="2">
                  <c:v>1.5</c:v>
                </c:pt>
                <c:pt idx="3">
                  <c:v>1.4</c:v>
                </c:pt>
                <c:pt idx="4">
                  <c:v>1.4</c:v>
                </c:pt>
                <c:pt idx="5">
                  <c:v>1.3</c:v>
                </c:pt>
                <c:pt idx="6">
                  <c:v>1.2</c:v>
                </c:pt>
              </c:numCache>
            </c:numRef>
          </c:val>
          <c:smooth val="0"/>
        </c:ser>
        <c:ser>
          <c:idx val="1"/>
          <c:order val="1"/>
          <c:tx>
            <c:v>LA</c:v>
          </c:tx>
          <c:dLbls>
            <c:dLblPos val="t"/>
            <c:showLegendKey val="0"/>
            <c:showVal val="1"/>
            <c:showCatName val="0"/>
            <c:showSerName val="0"/>
            <c:showPercent val="0"/>
            <c:showBubbleSize val="0"/>
            <c:showLeaderLines val="0"/>
          </c:dLbls>
          <c:cat>
            <c:numRef>
              <c:f>'[A-Trend_09.xlsx]A2'!$A$5:$A$11</c:f>
              <c:numCache>
                <c:formatCode>General</c:formatCode>
                <c:ptCount val="7"/>
                <c:pt idx="0">
                  <c:v>2003</c:v>
                </c:pt>
                <c:pt idx="1">
                  <c:v>2004</c:v>
                </c:pt>
                <c:pt idx="2">
                  <c:v>2005</c:v>
                </c:pt>
                <c:pt idx="3">
                  <c:v>2006</c:v>
                </c:pt>
                <c:pt idx="4">
                  <c:v>2007</c:v>
                </c:pt>
                <c:pt idx="5">
                  <c:v>2008</c:v>
                </c:pt>
                <c:pt idx="6">
                  <c:v>2009</c:v>
                </c:pt>
              </c:numCache>
            </c:numRef>
          </c:cat>
          <c:val>
            <c:numRef>
              <c:f>'[A-Trend_09.xlsx]A2'!$N$5:$N$11</c:f>
              <c:numCache>
                <c:formatCode>0.0</c:formatCode>
                <c:ptCount val="7"/>
                <c:pt idx="0">
                  <c:v>2.1</c:v>
                </c:pt>
                <c:pt idx="1">
                  <c:v>2.2000000000000002</c:v>
                </c:pt>
                <c:pt idx="2">
                  <c:v>2.1</c:v>
                </c:pt>
                <c:pt idx="3">
                  <c:v>2.2000000000000002</c:v>
                </c:pt>
                <c:pt idx="4">
                  <c:v>2.2000000000000002</c:v>
                </c:pt>
                <c:pt idx="5">
                  <c:v>2</c:v>
                </c:pt>
                <c:pt idx="6">
                  <c:v>1.8</c:v>
                </c:pt>
              </c:numCache>
            </c:numRef>
          </c:val>
          <c:smooth val="0"/>
        </c:ser>
        <c:dLbls>
          <c:showLegendKey val="0"/>
          <c:showVal val="0"/>
          <c:showCatName val="0"/>
          <c:showSerName val="0"/>
          <c:showPercent val="0"/>
          <c:showBubbleSize val="0"/>
        </c:dLbls>
        <c:marker val="1"/>
        <c:smooth val="0"/>
        <c:axId val="100673792"/>
        <c:axId val="100675968"/>
      </c:lineChart>
      <c:dateAx>
        <c:axId val="100673792"/>
        <c:scaling>
          <c:orientation val="minMax"/>
        </c:scaling>
        <c:delete val="0"/>
        <c:axPos val="b"/>
        <c:title>
          <c:tx>
            <c:rich>
              <a:bodyPr/>
              <a:lstStyle/>
              <a:p>
                <a:pPr>
                  <a:defRPr/>
                </a:pPr>
                <a:r>
                  <a:rPr lang="en-US"/>
                  <a:t>Year</a:t>
                </a:r>
              </a:p>
            </c:rich>
          </c:tx>
          <c:layout>
            <c:manualLayout>
              <c:xMode val="edge"/>
              <c:yMode val="edge"/>
              <c:x val="0.50090492137859965"/>
              <c:y val="0.93519910597112854"/>
            </c:manualLayout>
          </c:layout>
          <c:overlay val="0"/>
        </c:title>
        <c:numFmt formatCode="General" sourceLinked="1"/>
        <c:majorTickMark val="out"/>
        <c:minorTickMark val="none"/>
        <c:tickLblPos val="nextTo"/>
        <c:txPr>
          <a:bodyPr rot="-5400000" vert="horz"/>
          <a:lstStyle/>
          <a:p>
            <a:pPr>
              <a:defRPr/>
            </a:pPr>
            <a:endParaRPr lang="en-US"/>
          </a:p>
        </c:txPr>
        <c:crossAx val="100675968"/>
        <c:crosses val="autoZero"/>
        <c:auto val="0"/>
        <c:lblOffset val="100"/>
        <c:baseTimeUnit val="days"/>
        <c:majorUnit val="1"/>
        <c:minorUnit val="1"/>
      </c:dateAx>
      <c:valAx>
        <c:axId val="100675968"/>
        <c:scaling>
          <c:orientation val="minMax"/>
          <c:max val="2.6"/>
          <c:min val="1"/>
        </c:scaling>
        <c:delete val="0"/>
        <c:axPos val="l"/>
        <c:title>
          <c:tx>
            <c:rich>
              <a:bodyPr/>
              <a:lstStyle/>
              <a:p>
                <a:pPr>
                  <a:defRPr/>
                </a:pPr>
                <a:r>
                  <a:rPr lang="en-US"/>
                  <a:t>Number of Fatalities </a:t>
                </a:r>
              </a:p>
            </c:rich>
          </c:tx>
          <c:layout>
            <c:manualLayout>
              <c:xMode val="edge"/>
              <c:yMode val="edge"/>
              <c:x val="0"/>
              <c:y val="0.20388162284799144"/>
            </c:manualLayout>
          </c:layout>
          <c:overlay val="0"/>
        </c:title>
        <c:numFmt formatCode="0.0" sourceLinked="0"/>
        <c:majorTickMark val="out"/>
        <c:minorTickMark val="none"/>
        <c:tickLblPos val="nextTo"/>
        <c:txPr>
          <a:bodyPr rot="0" vert="horz"/>
          <a:lstStyle/>
          <a:p>
            <a:pPr>
              <a:defRPr/>
            </a:pPr>
            <a:endParaRPr lang="en-US"/>
          </a:p>
        </c:txPr>
        <c:crossAx val="100673792"/>
        <c:crosses val="autoZero"/>
        <c:crossBetween val="between"/>
        <c:majorUnit val="0.5"/>
      </c:valAx>
    </c:plotArea>
    <c:legend>
      <c:legendPos val="r"/>
      <c:layout>
        <c:manualLayout>
          <c:xMode val="edge"/>
          <c:yMode val="edge"/>
          <c:x val="0.18896865996964041"/>
          <c:y val="0.56470431430446444"/>
          <c:w val="0.10495447571581062"/>
          <c:h val="0.14643514933289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ONLY'!$D$52:$D$61</c:f>
              <c:numCache>
                <c:formatCode>General</c:formatCode>
                <c:ptCount val="10"/>
                <c:pt idx="0">
                  <c:v>2188</c:v>
                </c:pt>
                <c:pt idx="1">
                  <c:v>2427</c:v>
                </c:pt>
                <c:pt idx="2">
                  <c:v>2362</c:v>
                </c:pt>
                <c:pt idx="3">
                  <c:v>2267</c:v>
                </c:pt>
                <c:pt idx="4">
                  <c:v>2178</c:v>
                </c:pt>
                <c:pt idx="5">
                  <c:v>2029</c:v>
                </c:pt>
                <c:pt idx="6">
                  <c:v>1978</c:v>
                </c:pt>
                <c:pt idx="7">
                  <c:v>2243</c:v>
                </c:pt>
                <c:pt idx="8">
                  <c:v>2071</c:v>
                </c:pt>
                <c:pt idx="9">
                  <c:v>2310</c:v>
                </c:pt>
              </c:numCache>
            </c:numRef>
          </c:val>
          <c:smooth val="0"/>
        </c:ser>
        <c:dLbls>
          <c:showLegendKey val="0"/>
          <c:showVal val="0"/>
          <c:showCatName val="0"/>
          <c:showSerName val="0"/>
          <c:showPercent val="0"/>
          <c:showBubbleSize val="0"/>
        </c:dLbls>
        <c:marker val="1"/>
        <c:smooth val="0"/>
        <c:axId val="97595392"/>
        <c:axId val="97596928"/>
      </c:lineChart>
      <c:catAx>
        <c:axId val="97595392"/>
        <c:scaling>
          <c:orientation val="minMax"/>
        </c:scaling>
        <c:delete val="0"/>
        <c:axPos val="b"/>
        <c:numFmt formatCode="General" sourceLinked="1"/>
        <c:majorTickMark val="out"/>
        <c:minorTickMark val="none"/>
        <c:tickLblPos val="nextTo"/>
        <c:crossAx val="97596928"/>
        <c:crosses val="autoZero"/>
        <c:auto val="1"/>
        <c:lblAlgn val="ctr"/>
        <c:lblOffset val="100"/>
        <c:noMultiLvlLbl val="0"/>
      </c:catAx>
      <c:valAx>
        <c:axId val="97596928"/>
        <c:scaling>
          <c:orientation val="minMax"/>
        </c:scaling>
        <c:delete val="0"/>
        <c:axPos val="l"/>
        <c:majorGridlines/>
        <c:numFmt formatCode="General" sourceLinked="1"/>
        <c:majorTickMark val="out"/>
        <c:minorTickMark val="none"/>
        <c:tickLblPos val="nextTo"/>
        <c:crossAx val="975953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ONLY'!$B$62:$B$71</c:f>
              <c:numCache>
                <c:formatCode>General</c:formatCode>
                <c:ptCount val="10"/>
                <c:pt idx="0">
                  <c:v>33</c:v>
                </c:pt>
                <c:pt idx="1">
                  <c:v>40</c:v>
                </c:pt>
                <c:pt idx="2">
                  <c:v>44</c:v>
                </c:pt>
                <c:pt idx="3">
                  <c:v>40</c:v>
                </c:pt>
                <c:pt idx="4">
                  <c:v>38</c:v>
                </c:pt>
                <c:pt idx="5">
                  <c:v>33</c:v>
                </c:pt>
                <c:pt idx="6">
                  <c:v>39</c:v>
                </c:pt>
                <c:pt idx="7">
                  <c:v>48</c:v>
                </c:pt>
                <c:pt idx="8">
                  <c:v>41</c:v>
                </c:pt>
                <c:pt idx="9">
                  <c:v>30</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ONLY'!$C$62:$C$71</c:f>
              <c:numCache>
                <c:formatCode>General</c:formatCode>
                <c:ptCount val="10"/>
                <c:pt idx="0">
                  <c:v>15</c:v>
                </c:pt>
                <c:pt idx="1">
                  <c:v>18</c:v>
                </c:pt>
                <c:pt idx="2">
                  <c:v>21</c:v>
                </c:pt>
                <c:pt idx="3">
                  <c:v>19</c:v>
                </c:pt>
                <c:pt idx="4">
                  <c:v>15</c:v>
                </c:pt>
                <c:pt idx="5">
                  <c:v>8</c:v>
                </c:pt>
                <c:pt idx="6">
                  <c:v>13</c:v>
                </c:pt>
                <c:pt idx="7">
                  <c:v>22</c:v>
                </c:pt>
                <c:pt idx="8">
                  <c:v>15</c:v>
                </c:pt>
                <c:pt idx="9">
                  <c:v>8</c:v>
                </c:pt>
              </c:numCache>
            </c:numRef>
          </c:val>
          <c:smooth val="0"/>
        </c:ser>
        <c:dLbls>
          <c:showLegendKey val="0"/>
          <c:showVal val="0"/>
          <c:showCatName val="0"/>
          <c:showSerName val="0"/>
          <c:showPercent val="0"/>
          <c:showBubbleSize val="0"/>
        </c:dLbls>
        <c:marker val="1"/>
        <c:smooth val="0"/>
        <c:axId val="97641216"/>
        <c:axId val="97642752"/>
      </c:lineChart>
      <c:catAx>
        <c:axId val="97641216"/>
        <c:scaling>
          <c:orientation val="minMax"/>
        </c:scaling>
        <c:delete val="0"/>
        <c:axPos val="b"/>
        <c:numFmt formatCode="General" sourceLinked="1"/>
        <c:majorTickMark val="out"/>
        <c:minorTickMark val="none"/>
        <c:tickLblPos val="nextTo"/>
        <c:crossAx val="97642752"/>
        <c:crosses val="autoZero"/>
        <c:auto val="1"/>
        <c:lblAlgn val="ctr"/>
        <c:lblOffset val="100"/>
        <c:noMultiLvlLbl val="0"/>
      </c:catAx>
      <c:valAx>
        <c:axId val="97642752"/>
        <c:scaling>
          <c:orientation val="minMax"/>
        </c:scaling>
        <c:delete val="0"/>
        <c:axPos val="l"/>
        <c:majorGridlines/>
        <c:numFmt formatCode="General" sourceLinked="1"/>
        <c:majorTickMark val="out"/>
        <c:minorTickMark val="none"/>
        <c:tickLblPos val="nextTo"/>
        <c:crossAx val="97641216"/>
        <c:crosses val="autoZero"/>
        <c:crossBetween val="between"/>
      </c:valAx>
    </c:plotArea>
    <c:legend>
      <c:legendPos val="r"/>
      <c:layout>
        <c:manualLayout>
          <c:xMode val="edge"/>
          <c:yMode val="edge"/>
          <c:x val="0.69812172106842552"/>
          <c:y val="3.1028110327569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ONLY'!$D$62:$D$71</c:f>
              <c:numCache>
                <c:formatCode>General</c:formatCode>
                <c:ptCount val="10"/>
                <c:pt idx="0">
                  <c:v>1159</c:v>
                </c:pt>
                <c:pt idx="1">
                  <c:v>1276</c:v>
                </c:pt>
                <c:pt idx="2">
                  <c:v>1216</c:v>
                </c:pt>
                <c:pt idx="3">
                  <c:v>1294</c:v>
                </c:pt>
                <c:pt idx="4">
                  <c:v>1528</c:v>
                </c:pt>
                <c:pt idx="5">
                  <c:v>1284</c:v>
                </c:pt>
                <c:pt idx="6">
                  <c:v>1256</c:v>
                </c:pt>
                <c:pt idx="7">
                  <c:v>1110</c:v>
                </c:pt>
                <c:pt idx="8">
                  <c:v>1243</c:v>
                </c:pt>
                <c:pt idx="9">
                  <c:v>1176</c:v>
                </c:pt>
              </c:numCache>
            </c:numRef>
          </c:val>
          <c:smooth val="0"/>
        </c:ser>
        <c:dLbls>
          <c:showLegendKey val="0"/>
          <c:showVal val="0"/>
          <c:showCatName val="0"/>
          <c:showSerName val="0"/>
          <c:showPercent val="0"/>
          <c:showBubbleSize val="0"/>
        </c:dLbls>
        <c:marker val="1"/>
        <c:smooth val="0"/>
        <c:axId val="97659136"/>
        <c:axId val="97677312"/>
      </c:lineChart>
      <c:catAx>
        <c:axId val="97659136"/>
        <c:scaling>
          <c:orientation val="minMax"/>
        </c:scaling>
        <c:delete val="0"/>
        <c:axPos val="b"/>
        <c:numFmt formatCode="General" sourceLinked="1"/>
        <c:majorTickMark val="out"/>
        <c:minorTickMark val="none"/>
        <c:tickLblPos val="nextTo"/>
        <c:crossAx val="97677312"/>
        <c:crosses val="autoZero"/>
        <c:auto val="1"/>
        <c:lblAlgn val="ctr"/>
        <c:lblOffset val="100"/>
        <c:noMultiLvlLbl val="0"/>
      </c:catAx>
      <c:valAx>
        <c:axId val="97677312"/>
        <c:scaling>
          <c:orientation val="minMax"/>
          <c:min val="0"/>
        </c:scaling>
        <c:delete val="0"/>
        <c:axPos val="l"/>
        <c:majorGridlines/>
        <c:numFmt formatCode="General" sourceLinked="1"/>
        <c:majorTickMark val="out"/>
        <c:minorTickMark val="none"/>
        <c:tickLblPos val="nextTo"/>
        <c:crossAx val="976591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ONLY'!$B$72:$B$81</c:f>
              <c:numCache>
                <c:formatCode>General</c:formatCode>
                <c:ptCount val="10"/>
                <c:pt idx="0">
                  <c:v>98</c:v>
                </c:pt>
                <c:pt idx="1">
                  <c:v>99</c:v>
                </c:pt>
                <c:pt idx="2">
                  <c:v>89</c:v>
                </c:pt>
                <c:pt idx="3">
                  <c:v>105</c:v>
                </c:pt>
                <c:pt idx="4">
                  <c:v>103</c:v>
                </c:pt>
                <c:pt idx="5">
                  <c:v>85</c:v>
                </c:pt>
                <c:pt idx="6">
                  <c:v>95</c:v>
                </c:pt>
                <c:pt idx="7">
                  <c:v>99</c:v>
                </c:pt>
                <c:pt idx="8">
                  <c:v>73</c:v>
                </c:pt>
                <c:pt idx="9">
                  <c:v>66</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ONLY'!$C$72:$C$81</c:f>
              <c:numCache>
                <c:formatCode>General</c:formatCode>
                <c:ptCount val="10"/>
                <c:pt idx="0">
                  <c:v>58</c:v>
                </c:pt>
                <c:pt idx="1">
                  <c:v>52</c:v>
                </c:pt>
                <c:pt idx="2">
                  <c:v>52</c:v>
                </c:pt>
                <c:pt idx="3">
                  <c:v>47</c:v>
                </c:pt>
                <c:pt idx="4">
                  <c:v>40</c:v>
                </c:pt>
                <c:pt idx="5">
                  <c:v>42</c:v>
                </c:pt>
                <c:pt idx="6">
                  <c:v>56</c:v>
                </c:pt>
                <c:pt idx="7">
                  <c:v>56</c:v>
                </c:pt>
                <c:pt idx="8">
                  <c:v>35</c:v>
                </c:pt>
                <c:pt idx="9">
                  <c:v>32</c:v>
                </c:pt>
              </c:numCache>
            </c:numRef>
          </c:val>
          <c:smooth val="0"/>
        </c:ser>
        <c:dLbls>
          <c:showLegendKey val="0"/>
          <c:showVal val="0"/>
          <c:showCatName val="0"/>
          <c:showSerName val="0"/>
          <c:showPercent val="0"/>
          <c:showBubbleSize val="0"/>
        </c:dLbls>
        <c:marker val="1"/>
        <c:smooth val="0"/>
        <c:axId val="97696768"/>
        <c:axId val="97723136"/>
      </c:lineChart>
      <c:catAx>
        <c:axId val="97696768"/>
        <c:scaling>
          <c:orientation val="minMax"/>
        </c:scaling>
        <c:delete val="0"/>
        <c:axPos val="b"/>
        <c:numFmt formatCode="General" sourceLinked="1"/>
        <c:majorTickMark val="out"/>
        <c:minorTickMark val="none"/>
        <c:tickLblPos val="nextTo"/>
        <c:crossAx val="97723136"/>
        <c:crosses val="autoZero"/>
        <c:auto val="1"/>
        <c:lblAlgn val="ctr"/>
        <c:lblOffset val="100"/>
        <c:noMultiLvlLbl val="0"/>
      </c:catAx>
      <c:valAx>
        <c:axId val="97723136"/>
        <c:scaling>
          <c:orientation val="minMax"/>
        </c:scaling>
        <c:delete val="0"/>
        <c:axPos val="l"/>
        <c:majorGridlines/>
        <c:numFmt formatCode="General" sourceLinked="1"/>
        <c:majorTickMark val="out"/>
        <c:minorTickMark val="none"/>
        <c:tickLblPos val="nextTo"/>
        <c:crossAx val="97696768"/>
        <c:crosses val="autoZero"/>
        <c:crossBetween val="between"/>
      </c:valAx>
    </c:plotArea>
    <c:legend>
      <c:legendPos val="r"/>
      <c:layout>
        <c:manualLayout>
          <c:xMode val="edge"/>
          <c:yMode val="edge"/>
          <c:x val="0.67926121259703753"/>
          <c:y val="1.1743259413133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ONLY'!$D$72:$D$81</c:f>
              <c:numCache>
                <c:formatCode>General</c:formatCode>
                <c:ptCount val="10"/>
                <c:pt idx="0">
                  <c:v>4918</c:v>
                </c:pt>
                <c:pt idx="1">
                  <c:v>5369</c:v>
                </c:pt>
                <c:pt idx="2">
                  <c:v>5352</c:v>
                </c:pt>
                <c:pt idx="3">
                  <c:v>4578</c:v>
                </c:pt>
                <c:pt idx="4">
                  <c:v>4841</c:v>
                </c:pt>
                <c:pt idx="5">
                  <c:v>4697</c:v>
                </c:pt>
                <c:pt idx="6">
                  <c:v>5134</c:v>
                </c:pt>
                <c:pt idx="7">
                  <c:v>5047</c:v>
                </c:pt>
                <c:pt idx="8">
                  <c:v>4432</c:v>
                </c:pt>
                <c:pt idx="9">
                  <c:v>4537</c:v>
                </c:pt>
              </c:numCache>
            </c:numRef>
          </c:val>
          <c:smooth val="0"/>
        </c:ser>
        <c:dLbls>
          <c:showLegendKey val="0"/>
          <c:showVal val="0"/>
          <c:showCatName val="0"/>
          <c:showSerName val="0"/>
          <c:showPercent val="0"/>
          <c:showBubbleSize val="0"/>
        </c:dLbls>
        <c:marker val="1"/>
        <c:smooth val="0"/>
        <c:axId val="97747712"/>
        <c:axId val="97749248"/>
      </c:lineChart>
      <c:catAx>
        <c:axId val="97747712"/>
        <c:scaling>
          <c:orientation val="minMax"/>
        </c:scaling>
        <c:delete val="0"/>
        <c:axPos val="b"/>
        <c:numFmt formatCode="General" sourceLinked="1"/>
        <c:majorTickMark val="out"/>
        <c:minorTickMark val="none"/>
        <c:tickLblPos val="nextTo"/>
        <c:crossAx val="97749248"/>
        <c:crosses val="autoZero"/>
        <c:auto val="1"/>
        <c:lblAlgn val="ctr"/>
        <c:lblOffset val="100"/>
        <c:noMultiLvlLbl val="0"/>
      </c:catAx>
      <c:valAx>
        <c:axId val="97749248"/>
        <c:scaling>
          <c:orientation val="minMax"/>
        </c:scaling>
        <c:delete val="0"/>
        <c:axPos val="l"/>
        <c:majorGridlines/>
        <c:numFmt formatCode="General" sourceLinked="1"/>
        <c:majorTickMark val="out"/>
        <c:minorTickMark val="none"/>
        <c:tickLblPos val="nextTo"/>
        <c:crossAx val="977477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401068842298327"/>
          <c:y val="0.17512827990518268"/>
          <c:w val="0.63728248426777978"/>
          <c:h val="0.6363512288236697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ONLY'!$B$82:$B$91</c:f>
              <c:numCache>
                <c:formatCode>General</c:formatCode>
                <c:ptCount val="10"/>
                <c:pt idx="0">
                  <c:v>75</c:v>
                </c:pt>
                <c:pt idx="1">
                  <c:v>68</c:v>
                </c:pt>
                <c:pt idx="2">
                  <c:v>90</c:v>
                </c:pt>
                <c:pt idx="3">
                  <c:v>68</c:v>
                </c:pt>
                <c:pt idx="4">
                  <c:v>94</c:v>
                </c:pt>
                <c:pt idx="5">
                  <c:v>90</c:v>
                </c:pt>
                <c:pt idx="6">
                  <c:v>84</c:v>
                </c:pt>
                <c:pt idx="7">
                  <c:v>67</c:v>
                </c:pt>
                <c:pt idx="8">
                  <c:v>76</c:v>
                </c:pt>
                <c:pt idx="9">
                  <c:v>71</c:v>
                </c:pt>
              </c:numCache>
            </c:numRef>
          </c:val>
          <c:smooth val="0"/>
        </c:ser>
        <c:ser>
          <c:idx val="1"/>
          <c:order val="1"/>
          <c:tx>
            <c:strRef>
              <c:f>'Troop data with all parish'!$C$1</c:f>
              <c:strCache>
                <c:ptCount val="1"/>
                <c:pt idx="0">
                  <c:v>Alcohol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ONLY'!$C$82:$C$91</c:f>
              <c:numCache>
                <c:formatCode>General</c:formatCode>
                <c:ptCount val="10"/>
                <c:pt idx="0">
                  <c:v>32</c:v>
                </c:pt>
                <c:pt idx="1">
                  <c:v>38</c:v>
                </c:pt>
                <c:pt idx="2">
                  <c:v>34</c:v>
                </c:pt>
                <c:pt idx="3">
                  <c:v>19</c:v>
                </c:pt>
                <c:pt idx="4">
                  <c:v>46</c:v>
                </c:pt>
                <c:pt idx="5">
                  <c:v>32</c:v>
                </c:pt>
                <c:pt idx="6">
                  <c:v>25</c:v>
                </c:pt>
                <c:pt idx="7">
                  <c:v>33</c:v>
                </c:pt>
                <c:pt idx="8">
                  <c:v>35</c:v>
                </c:pt>
                <c:pt idx="9">
                  <c:v>36</c:v>
                </c:pt>
              </c:numCache>
            </c:numRef>
          </c:val>
          <c:smooth val="0"/>
        </c:ser>
        <c:dLbls>
          <c:showLegendKey val="0"/>
          <c:showVal val="0"/>
          <c:showCatName val="0"/>
          <c:showSerName val="0"/>
          <c:showPercent val="0"/>
          <c:showBubbleSize val="0"/>
        </c:dLbls>
        <c:marker val="1"/>
        <c:smooth val="0"/>
        <c:axId val="105584128"/>
        <c:axId val="105585664"/>
      </c:lineChart>
      <c:catAx>
        <c:axId val="105584128"/>
        <c:scaling>
          <c:orientation val="minMax"/>
        </c:scaling>
        <c:delete val="0"/>
        <c:axPos val="b"/>
        <c:numFmt formatCode="General" sourceLinked="1"/>
        <c:majorTickMark val="out"/>
        <c:minorTickMark val="none"/>
        <c:tickLblPos val="nextTo"/>
        <c:crossAx val="105585664"/>
        <c:crosses val="autoZero"/>
        <c:auto val="1"/>
        <c:lblAlgn val="ctr"/>
        <c:lblOffset val="100"/>
        <c:noMultiLvlLbl val="0"/>
      </c:catAx>
      <c:valAx>
        <c:axId val="105585664"/>
        <c:scaling>
          <c:orientation val="minMax"/>
        </c:scaling>
        <c:delete val="0"/>
        <c:axPos val="l"/>
        <c:majorGridlines/>
        <c:numFmt formatCode="General" sourceLinked="1"/>
        <c:majorTickMark val="out"/>
        <c:minorTickMark val="none"/>
        <c:tickLblPos val="nextTo"/>
        <c:crossAx val="105584128"/>
        <c:crosses val="autoZero"/>
        <c:crossBetween val="between"/>
      </c:valAx>
    </c:plotArea>
    <c:legend>
      <c:legendPos val="r"/>
      <c:layout>
        <c:manualLayout>
          <c:xMode val="edge"/>
          <c:yMode val="edge"/>
          <c:x val="0.67926121259703753"/>
          <c:y val="3.1028110327569105E-2"/>
          <c:w val="0.27987435238162184"/>
          <c:h val="0.166549742767421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11401068842298327"/>
          <c:y val="0.17512827990518268"/>
          <c:w val="0.63728248426777978"/>
          <c:h val="0.66059387875660869"/>
        </c:manualLayout>
      </c:layout>
      <c:lineChart>
        <c:grouping val="standard"/>
        <c:varyColors val="0"/>
        <c:ser>
          <c:idx val="0"/>
          <c:order val="0"/>
          <c:tx>
            <c:strRef>
              <c:f>'Troop data with all parish'!$B$1</c:f>
              <c:strCache>
                <c:ptCount val="1"/>
                <c:pt idx="0">
                  <c:v>Fatal</c:v>
                </c:pt>
              </c:strCache>
            </c:strRef>
          </c:tx>
          <c:cat>
            <c:numRef>
              <c:f>'Troop data with all parish'!$A$2:$A$11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'tROOP DATA ONLY'!$D$82:$D$91</c:f>
              <c:numCache>
                <c:formatCode>General</c:formatCode>
                <c:ptCount val="10"/>
                <c:pt idx="0">
                  <c:v>3584</c:v>
                </c:pt>
                <c:pt idx="1">
                  <c:v>4091</c:v>
                </c:pt>
                <c:pt idx="2">
                  <c:v>4271</c:v>
                </c:pt>
                <c:pt idx="3">
                  <c:v>4349</c:v>
                </c:pt>
                <c:pt idx="4">
                  <c:v>4437</c:v>
                </c:pt>
                <c:pt idx="5">
                  <c:v>5130</c:v>
                </c:pt>
                <c:pt idx="6">
                  <c:v>6004</c:v>
                </c:pt>
                <c:pt idx="7">
                  <c:v>4958</c:v>
                </c:pt>
                <c:pt idx="8">
                  <c:v>4689</c:v>
                </c:pt>
                <c:pt idx="9">
                  <c:v>4388</c:v>
                </c:pt>
              </c:numCache>
            </c:numRef>
          </c:val>
          <c:smooth val="0"/>
        </c:ser>
        <c:dLbls>
          <c:showLegendKey val="0"/>
          <c:showVal val="0"/>
          <c:showCatName val="0"/>
          <c:showSerName val="0"/>
          <c:showPercent val="0"/>
          <c:showBubbleSize val="0"/>
        </c:dLbls>
        <c:marker val="1"/>
        <c:smooth val="0"/>
        <c:axId val="105610240"/>
        <c:axId val="105620224"/>
      </c:lineChart>
      <c:catAx>
        <c:axId val="105610240"/>
        <c:scaling>
          <c:orientation val="minMax"/>
        </c:scaling>
        <c:delete val="0"/>
        <c:axPos val="b"/>
        <c:numFmt formatCode="General" sourceLinked="1"/>
        <c:majorTickMark val="out"/>
        <c:minorTickMark val="none"/>
        <c:tickLblPos val="nextTo"/>
        <c:crossAx val="105620224"/>
        <c:crosses val="autoZero"/>
        <c:auto val="1"/>
        <c:lblAlgn val="ctr"/>
        <c:lblOffset val="100"/>
        <c:noMultiLvlLbl val="0"/>
      </c:catAx>
      <c:valAx>
        <c:axId val="105620224"/>
        <c:scaling>
          <c:orientation val="minMax"/>
        </c:scaling>
        <c:delete val="0"/>
        <c:axPos val="l"/>
        <c:majorGridlines/>
        <c:numFmt formatCode="General" sourceLinked="1"/>
        <c:majorTickMark val="out"/>
        <c:minorTickMark val="none"/>
        <c:tickLblPos val="nextTo"/>
        <c:crossAx val="10561024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col"/>
        <c:grouping val="clustered"/>
        <c:varyColors val="0"/>
        <c:ser>
          <c:idx val="0"/>
          <c:order val="0"/>
          <c:invertIfNegative val="0"/>
          <c:dPt>
            <c:idx val="0"/>
            <c:invertIfNegative val="0"/>
            <c:bubble3D val="0"/>
            <c:spPr/>
          </c:dPt>
          <c:dLbls>
            <c:showLegendKey val="0"/>
            <c:showVal val="1"/>
            <c:showCatName val="0"/>
            <c:showSerName val="0"/>
            <c:showPercent val="0"/>
            <c:showBubbleSize val="0"/>
            <c:showLeaderLines val="0"/>
          </c:dLbls>
          <c:cat>
            <c:numRef>
              <c:f>Sheet1!$B$95:$B$105</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Sheet1!$D$95:$D$105</c:f>
              <c:numCache>
                <c:formatCode>0%</c:formatCode>
                <c:ptCount val="11"/>
                <c:pt idx="0">
                  <c:v>0.68</c:v>
                </c:pt>
                <c:pt idx="1">
                  <c:v>0.68</c:v>
                </c:pt>
                <c:pt idx="2">
                  <c:v>0.68</c:v>
                </c:pt>
                <c:pt idx="3">
                  <c:v>0.69000000000000061</c:v>
                </c:pt>
                <c:pt idx="4">
                  <c:v>0.74000000000000199</c:v>
                </c:pt>
                <c:pt idx="5">
                  <c:v>0.75000000000000211</c:v>
                </c:pt>
                <c:pt idx="6">
                  <c:v>0.78</c:v>
                </c:pt>
                <c:pt idx="7">
                  <c:v>0.75000000000000211</c:v>
                </c:pt>
                <c:pt idx="8">
                  <c:v>0.75000000000000211</c:v>
                </c:pt>
                <c:pt idx="9">
                  <c:v>0.75000000000000211</c:v>
                </c:pt>
                <c:pt idx="10">
                  <c:v>0.74000000000000199</c:v>
                </c:pt>
              </c:numCache>
            </c:numRef>
          </c:val>
        </c:ser>
        <c:dLbls>
          <c:showLegendKey val="0"/>
          <c:showVal val="0"/>
          <c:showCatName val="0"/>
          <c:showSerName val="0"/>
          <c:showPercent val="0"/>
          <c:showBubbleSize val="0"/>
        </c:dLbls>
        <c:gapWidth val="150"/>
        <c:axId val="108417024"/>
        <c:axId val="108418560"/>
      </c:barChart>
      <c:catAx>
        <c:axId val="108417024"/>
        <c:scaling>
          <c:orientation val="minMax"/>
        </c:scaling>
        <c:delete val="0"/>
        <c:axPos val="b"/>
        <c:numFmt formatCode="General" sourceLinked="1"/>
        <c:majorTickMark val="out"/>
        <c:minorTickMark val="none"/>
        <c:tickLblPos val="nextTo"/>
        <c:txPr>
          <a:bodyPr rot="2160000"/>
          <a:lstStyle/>
          <a:p>
            <a:pPr>
              <a:defRPr/>
            </a:pPr>
            <a:endParaRPr lang="en-US"/>
          </a:p>
        </c:txPr>
        <c:crossAx val="108418560"/>
        <c:crosses val="autoZero"/>
        <c:auto val="1"/>
        <c:lblAlgn val="ctr"/>
        <c:lblOffset val="100"/>
        <c:noMultiLvlLbl val="0"/>
      </c:catAx>
      <c:valAx>
        <c:axId val="108418560"/>
        <c:scaling>
          <c:orientation val="minMax"/>
          <c:max val="0.9"/>
          <c:min val="0"/>
        </c:scaling>
        <c:delete val="0"/>
        <c:axPos val="l"/>
        <c:majorGridlines/>
        <c:numFmt formatCode="0%" sourceLinked="1"/>
        <c:majorTickMark val="out"/>
        <c:minorTickMark val="none"/>
        <c:tickLblPos val="nextTo"/>
        <c:crossAx val="10841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numRef>
              <c:f>Sheet1!$B$95:$B$105</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Sheet1!$H$95:$H$105</c:f>
              <c:numCache>
                <c:formatCode>0%</c:formatCode>
                <c:ptCount val="11"/>
                <c:pt idx="0">
                  <c:v>0.64000000000000223</c:v>
                </c:pt>
                <c:pt idx="1">
                  <c:v>0.61000000000000065</c:v>
                </c:pt>
                <c:pt idx="2">
                  <c:v>0.66000000000000258</c:v>
                </c:pt>
                <c:pt idx="3">
                  <c:v>0.65000000000000235</c:v>
                </c:pt>
                <c:pt idx="4">
                  <c:v>0.65000000000000235</c:v>
                </c:pt>
                <c:pt idx="5">
                  <c:v>0.62000000000000199</c:v>
                </c:pt>
                <c:pt idx="6">
                  <c:v>0.60000000000000064</c:v>
                </c:pt>
                <c:pt idx="7">
                  <c:v>0.62000000000000199</c:v>
                </c:pt>
                <c:pt idx="8">
                  <c:v>0.65000000000000235</c:v>
                </c:pt>
                <c:pt idx="9">
                  <c:v>0.65000000000000235</c:v>
                </c:pt>
                <c:pt idx="10">
                  <c:v>0.65000000000000235</c:v>
                </c:pt>
              </c:numCache>
            </c:numRef>
          </c:val>
        </c:ser>
        <c:dLbls>
          <c:showLegendKey val="0"/>
          <c:showVal val="0"/>
          <c:showCatName val="0"/>
          <c:showSerName val="0"/>
          <c:showPercent val="0"/>
          <c:showBubbleSize val="0"/>
        </c:dLbls>
        <c:gapWidth val="150"/>
        <c:axId val="108452864"/>
        <c:axId val="108458752"/>
      </c:barChart>
      <c:catAx>
        <c:axId val="108452864"/>
        <c:scaling>
          <c:orientation val="minMax"/>
        </c:scaling>
        <c:delete val="0"/>
        <c:axPos val="b"/>
        <c:numFmt formatCode="General" sourceLinked="1"/>
        <c:majorTickMark val="out"/>
        <c:minorTickMark val="none"/>
        <c:tickLblPos val="nextTo"/>
        <c:txPr>
          <a:bodyPr rot="1860000"/>
          <a:lstStyle/>
          <a:p>
            <a:pPr>
              <a:defRPr/>
            </a:pPr>
            <a:endParaRPr lang="en-US"/>
          </a:p>
        </c:txPr>
        <c:crossAx val="108458752"/>
        <c:crosses val="autoZero"/>
        <c:auto val="1"/>
        <c:lblAlgn val="ctr"/>
        <c:lblOffset val="100"/>
        <c:noMultiLvlLbl val="0"/>
      </c:catAx>
      <c:valAx>
        <c:axId val="108458752"/>
        <c:scaling>
          <c:orientation val="minMax"/>
          <c:max val="0.70000000000000062"/>
          <c:min val="0"/>
        </c:scaling>
        <c:delete val="0"/>
        <c:axPos val="l"/>
        <c:majorGridlines/>
        <c:numFmt formatCode="0%" sourceLinked="1"/>
        <c:majorTickMark val="out"/>
        <c:minorTickMark val="none"/>
        <c:tickLblPos val="nextTo"/>
        <c:crossAx val="108452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49923485686922"/>
          <c:y val="0.13996635962430412"/>
          <c:w val="0.60428577935109373"/>
          <c:h val="0.65736890310586171"/>
        </c:manualLayout>
      </c:layout>
      <c:lineChart>
        <c:grouping val="standard"/>
        <c:varyColors val="0"/>
        <c:ser>
          <c:idx val="0"/>
          <c:order val="0"/>
          <c:tx>
            <c:v>Drivers</c:v>
          </c:tx>
          <c:spPr>
            <a:ln w="12700">
              <a:solidFill>
                <a:srgbClr val="000080"/>
              </a:solidFill>
              <a:prstDash val="solid"/>
            </a:ln>
          </c:spPr>
          <c:marker>
            <c:symbol val="diamond"/>
            <c:size val="6"/>
            <c:spPr>
              <a:solidFill>
                <a:srgbClr val="3333CC"/>
              </a:solidFill>
              <a:ln>
                <a:solidFill>
                  <a:srgbClr val="000000"/>
                </a:solidFill>
                <a:prstDash val="solid"/>
              </a:ln>
              <a:effectLst>
                <a:outerShdw dist="35921" dir="2700000" algn="br">
                  <a:srgbClr val="000000"/>
                </a:outerShdw>
              </a:effectLst>
            </c:spPr>
          </c:marker>
          <c:cat>
            <c:strRef>
              <c:f>'[K-Safety08.xlsx]K4'!$A$6:$A$14</c:f>
              <c:strCache>
                <c:ptCount val="9"/>
                <c:pt idx="0">
                  <c:v>15-17</c:v>
                </c:pt>
                <c:pt idx="1">
                  <c:v>18-20</c:v>
                </c:pt>
                <c:pt idx="2">
                  <c:v>21-24</c:v>
                </c:pt>
                <c:pt idx="3">
                  <c:v>25-34</c:v>
                </c:pt>
                <c:pt idx="4">
                  <c:v>35-44</c:v>
                </c:pt>
                <c:pt idx="5">
                  <c:v>45-54</c:v>
                </c:pt>
                <c:pt idx="6">
                  <c:v>55-64</c:v>
                </c:pt>
                <c:pt idx="7">
                  <c:v>65-74</c:v>
                </c:pt>
                <c:pt idx="8">
                  <c:v>75-84</c:v>
                </c:pt>
              </c:strCache>
            </c:strRef>
          </c:cat>
          <c:val>
            <c:numRef>
              <c:f>'[K-Safety08.xlsx]K4'!$C$6:$C$14</c:f>
              <c:numCache>
                <c:formatCode>0%</c:formatCode>
                <c:ptCount val="9"/>
                <c:pt idx="0">
                  <c:v>0.78</c:v>
                </c:pt>
                <c:pt idx="1">
                  <c:v>0.74000000000000177</c:v>
                </c:pt>
                <c:pt idx="2">
                  <c:v>0.72000000000000064</c:v>
                </c:pt>
                <c:pt idx="3">
                  <c:v>0.68</c:v>
                </c:pt>
                <c:pt idx="4">
                  <c:v>0.69000000000000061</c:v>
                </c:pt>
                <c:pt idx="5">
                  <c:v>0.64000000000000201</c:v>
                </c:pt>
                <c:pt idx="6">
                  <c:v>0.54</c:v>
                </c:pt>
                <c:pt idx="7">
                  <c:v>0.39000000000000101</c:v>
                </c:pt>
                <c:pt idx="8">
                  <c:v>0.25</c:v>
                </c:pt>
              </c:numCache>
            </c:numRef>
          </c:val>
          <c:smooth val="0"/>
        </c:ser>
        <c:ser>
          <c:idx val="1"/>
          <c:order val="1"/>
          <c:tx>
            <c:v>Passenger</c:v>
          </c:tx>
          <c:spPr>
            <a:ln w="12700">
              <a:solidFill>
                <a:srgbClr val="800000"/>
              </a:solidFill>
              <a:prstDash val="solid"/>
            </a:ln>
          </c:spPr>
          <c:marker>
            <c:symbol val="square"/>
            <c:size val="5"/>
            <c:spPr>
              <a:solidFill>
                <a:srgbClr val="33CCCC"/>
              </a:solidFill>
              <a:ln>
                <a:solidFill>
                  <a:srgbClr val="800000"/>
                </a:solidFill>
                <a:prstDash val="solid"/>
              </a:ln>
              <a:effectLst>
                <a:outerShdw dist="35921" dir="2700000" algn="br">
                  <a:srgbClr val="000000"/>
                </a:outerShdw>
              </a:effectLst>
            </c:spPr>
          </c:marker>
          <c:cat>
            <c:strRef>
              <c:f>'[K-Safety08.xlsx]K4'!$A$6:$A$15</c:f>
              <c:strCache>
                <c:ptCount val="10"/>
                <c:pt idx="0">
                  <c:v>15-17</c:v>
                </c:pt>
                <c:pt idx="1">
                  <c:v>18-20</c:v>
                </c:pt>
                <c:pt idx="2">
                  <c:v>21-24</c:v>
                </c:pt>
                <c:pt idx="3">
                  <c:v>25-34</c:v>
                </c:pt>
                <c:pt idx="4">
                  <c:v>35-44</c:v>
                </c:pt>
                <c:pt idx="5">
                  <c:v>45-54</c:v>
                </c:pt>
                <c:pt idx="6">
                  <c:v>55-64</c:v>
                </c:pt>
                <c:pt idx="7">
                  <c:v>65-74</c:v>
                </c:pt>
                <c:pt idx="8">
                  <c:v>75-84</c:v>
                </c:pt>
                <c:pt idx="9">
                  <c:v>85-94</c:v>
                </c:pt>
              </c:strCache>
            </c:strRef>
          </c:cat>
          <c:val>
            <c:numRef>
              <c:f>'[K-Safety08.xlsx]K4'!$H$6:$H$14</c:f>
              <c:numCache>
                <c:formatCode>0%</c:formatCode>
                <c:ptCount val="9"/>
                <c:pt idx="0">
                  <c:v>0.70000000000000062</c:v>
                </c:pt>
                <c:pt idx="1">
                  <c:v>0.75000000000000189</c:v>
                </c:pt>
                <c:pt idx="2">
                  <c:v>0.88</c:v>
                </c:pt>
                <c:pt idx="3">
                  <c:v>0.73000000000000065</c:v>
                </c:pt>
                <c:pt idx="4">
                  <c:v>0.76000000000000201</c:v>
                </c:pt>
                <c:pt idx="5">
                  <c:v>0.67000000000000226</c:v>
                </c:pt>
                <c:pt idx="6">
                  <c:v>0.60000000000000064</c:v>
                </c:pt>
                <c:pt idx="7">
                  <c:v>0.5</c:v>
                </c:pt>
                <c:pt idx="8">
                  <c:v>0.25</c:v>
                </c:pt>
              </c:numCache>
            </c:numRef>
          </c:val>
          <c:smooth val="0"/>
        </c:ser>
        <c:dLbls>
          <c:showLegendKey val="0"/>
          <c:showVal val="0"/>
          <c:showCatName val="0"/>
          <c:showSerName val="0"/>
          <c:showPercent val="0"/>
          <c:showBubbleSize val="0"/>
        </c:dLbls>
        <c:marker val="1"/>
        <c:smooth val="0"/>
        <c:axId val="108161280"/>
        <c:axId val="108196608"/>
      </c:lineChart>
      <c:catAx>
        <c:axId val="108161280"/>
        <c:scaling>
          <c:orientation val="minMax"/>
        </c:scaling>
        <c:delete val="0"/>
        <c:axPos val="b"/>
        <c:title>
          <c:tx>
            <c:rich>
              <a:bodyPr/>
              <a:lstStyle/>
              <a:p>
                <a:pPr>
                  <a:defRPr sz="1800" b="0" i="0" u="none" strike="noStrike" baseline="0">
                    <a:solidFill>
                      <a:srgbClr val="000000"/>
                    </a:solidFill>
                    <a:latin typeface="Arial"/>
                    <a:ea typeface="Arial"/>
                    <a:cs typeface="Arial"/>
                  </a:defRPr>
                </a:pPr>
                <a:r>
                  <a:rPr lang="en-US" sz="1800" b="0"/>
                  <a:t>Age</a:t>
                </a:r>
              </a:p>
            </c:rich>
          </c:tx>
          <c:layout>
            <c:manualLayout>
              <c:xMode val="edge"/>
              <c:yMode val="edge"/>
              <c:x val="0.53266364760855156"/>
              <c:y val="0.9307099737532810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108196608"/>
        <c:crosses val="autoZero"/>
        <c:auto val="0"/>
        <c:lblAlgn val="ctr"/>
        <c:lblOffset val="100"/>
        <c:tickLblSkip val="1"/>
        <c:tickMarkSkip val="1"/>
        <c:noMultiLvlLbl val="0"/>
      </c:catAx>
      <c:valAx>
        <c:axId val="108196608"/>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dirty="0"/>
                  <a:t>Percent</a:t>
                </a:r>
              </a:p>
            </c:rich>
          </c:tx>
          <c:layout>
            <c:manualLayout>
              <c:xMode val="edge"/>
              <c:yMode val="edge"/>
              <c:x val="0"/>
              <c:y val="0.36898581036745642"/>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08161280"/>
        <c:crosses val="autoZero"/>
        <c:crossBetween val="midCat"/>
      </c:valAx>
      <c:spPr>
        <a:solidFill>
          <a:srgbClr val="FFFFFF"/>
        </a:solidFill>
        <a:ln w="25400">
          <a:noFill/>
        </a:ln>
      </c:spPr>
    </c:plotArea>
    <c:legend>
      <c:legendPos val="r"/>
      <c:layout>
        <c:manualLayout>
          <c:xMode val="edge"/>
          <c:yMode val="edge"/>
          <c:x val="0.50643983674544879"/>
          <c:y val="3.4077209098862637E-2"/>
          <c:w val="0.4032184645107138"/>
          <c:h val="0.18337029746281722"/>
        </c:manualLayout>
      </c:layout>
      <c:overlay val="0"/>
      <c:spPr>
        <a:solidFill>
          <a:srgbClr val="FFFFFF"/>
        </a:solidFill>
        <a:ln w="25400">
          <a:noFill/>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9542864886454411"/>
          <c:y val="6.4457581095867814E-2"/>
          <c:w val="0.78450432758853583"/>
          <c:h val="0.6410666123631098"/>
        </c:manualLayout>
      </c:layout>
      <c:lineChart>
        <c:grouping val="standard"/>
        <c:varyColors val="0"/>
        <c:ser>
          <c:idx val="0"/>
          <c:order val="0"/>
          <c:dLbls>
            <c:dLblPos val="t"/>
            <c:showLegendKey val="0"/>
            <c:showVal val="1"/>
            <c:showCatName val="0"/>
            <c:showSerName val="0"/>
            <c:showPercent val="0"/>
            <c:showBubbleSize val="0"/>
            <c:showLeaderLines val="0"/>
          </c:dLbls>
          <c:cat>
            <c:numRef>
              <c:f>'[A-Trend_09.xlsx]A1'!$B$4:$B$10</c:f>
              <c:numCache>
                <c:formatCode>General</c:formatCode>
                <c:ptCount val="7"/>
                <c:pt idx="0">
                  <c:v>2003</c:v>
                </c:pt>
                <c:pt idx="1">
                  <c:v>2004</c:v>
                </c:pt>
                <c:pt idx="2">
                  <c:v>2005</c:v>
                </c:pt>
                <c:pt idx="3">
                  <c:v>2006</c:v>
                </c:pt>
                <c:pt idx="4">
                  <c:v>2007</c:v>
                </c:pt>
                <c:pt idx="5">
                  <c:v>2008</c:v>
                </c:pt>
                <c:pt idx="6">
                  <c:v>2009</c:v>
                </c:pt>
              </c:numCache>
            </c:numRef>
          </c:cat>
          <c:val>
            <c:numRef>
              <c:f>'[A-Trend_09.xlsx]A1'!$T$4:$T$10</c:f>
              <c:numCache>
                <c:formatCode>0</c:formatCode>
                <c:ptCount val="7"/>
                <c:pt idx="0">
                  <c:v>514.52220275157447</c:v>
                </c:pt>
                <c:pt idx="1">
                  <c:v>517.68398768751854</c:v>
                </c:pt>
                <c:pt idx="2">
                  <c:v>523.11420169870144</c:v>
                </c:pt>
                <c:pt idx="3">
                  <c:v>493.86521980393371</c:v>
                </c:pt>
                <c:pt idx="4">
                  <c:v>493.74217772215263</c:v>
                </c:pt>
                <c:pt idx="5">
                  <c:v>480.31894696873809</c:v>
                </c:pt>
                <c:pt idx="6">
                  <c:v>474.23778629138349</c:v>
                </c:pt>
              </c:numCache>
            </c:numRef>
          </c:val>
          <c:smooth val="0"/>
        </c:ser>
        <c:dLbls>
          <c:showLegendKey val="0"/>
          <c:showVal val="0"/>
          <c:showCatName val="0"/>
          <c:showSerName val="0"/>
          <c:showPercent val="0"/>
          <c:showBubbleSize val="0"/>
        </c:dLbls>
        <c:marker val="1"/>
        <c:smooth val="0"/>
        <c:axId val="100727424"/>
        <c:axId val="97792768"/>
      </c:lineChart>
      <c:catAx>
        <c:axId val="100727424"/>
        <c:scaling>
          <c:orientation val="minMax"/>
        </c:scaling>
        <c:delete val="0"/>
        <c:axPos val="b"/>
        <c:title>
          <c:tx>
            <c:rich>
              <a:bodyPr/>
              <a:lstStyle/>
              <a:p>
                <a:pPr>
                  <a:defRPr/>
                </a:pPr>
                <a:r>
                  <a:rPr lang="en-US"/>
                  <a:t>Year</a:t>
                </a:r>
              </a:p>
            </c:rich>
          </c:tx>
          <c:layout>
            <c:manualLayout>
              <c:xMode val="edge"/>
              <c:yMode val="edge"/>
              <c:x val="0.48425316153662618"/>
              <c:y val="0.93276604134137286"/>
            </c:manualLayout>
          </c:layout>
          <c:overlay val="0"/>
        </c:title>
        <c:numFmt formatCode="General" sourceLinked="1"/>
        <c:majorTickMark val="out"/>
        <c:minorTickMark val="none"/>
        <c:tickLblPos val="nextTo"/>
        <c:txPr>
          <a:bodyPr rot="-5400000" vert="horz"/>
          <a:lstStyle/>
          <a:p>
            <a:pPr>
              <a:defRPr/>
            </a:pPr>
            <a:endParaRPr lang="en-US"/>
          </a:p>
        </c:txPr>
        <c:crossAx val="97792768"/>
        <c:crosses val="autoZero"/>
        <c:auto val="1"/>
        <c:lblAlgn val="ctr"/>
        <c:lblOffset val="100"/>
        <c:tickLblSkip val="1"/>
        <c:tickMarkSkip val="1"/>
        <c:noMultiLvlLbl val="0"/>
      </c:catAx>
      <c:valAx>
        <c:axId val="97792768"/>
        <c:scaling>
          <c:orientation val="minMax"/>
          <c:min val="400"/>
        </c:scaling>
        <c:delete val="0"/>
        <c:axPos val="l"/>
        <c:title>
          <c:tx>
            <c:rich>
              <a:bodyPr/>
              <a:lstStyle/>
              <a:p>
                <a:pPr>
                  <a:defRPr/>
                </a:pPr>
                <a:r>
                  <a:rPr lang="en-US"/>
                  <a:t>Number of Crashes  </a:t>
                </a:r>
              </a:p>
            </c:rich>
          </c:tx>
          <c:layout>
            <c:manualLayout>
              <c:xMode val="edge"/>
              <c:yMode val="edge"/>
              <c:x val="1.0277252040928697E-2"/>
              <c:y val="0.334964451025826"/>
            </c:manualLayout>
          </c:layout>
          <c:overlay val="0"/>
        </c:title>
        <c:numFmt formatCode="0" sourceLinked="0"/>
        <c:majorTickMark val="out"/>
        <c:minorTickMark val="none"/>
        <c:tickLblPos val="nextTo"/>
        <c:txPr>
          <a:bodyPr rot="0" vert="horz"/>
          <a:lstStyle/>
          <a:p>
            <a:pPr>
              <a:defRPr/>
            </a:pPr>
            <a:endParaRPr lang="en-US"/>
          </a:p>
        </c:txPr>
        <c:crossAx val="100727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6737200858535"/>
          <c:y val="2.7312728040974579E-2"/>
          <c:w val="0.63416592957302198"/>
          <c:h val="0.78145379430707151"/>
        </c:manualLayout>
      </c:layout>
      <c:lineChart>
        <c:grouping val="standard"/>
        <c:varyColors val="0"/>
        <c:ser>
          <c:idx val="0"/>
          <c:order val="0"/>
          <c:tx>
            <c:v>Drivers</c:v>
          </c:tx>
          <c:spPr>
            <a:ln w="12700">
              <a:solidFill>
                <a:srgbClr val="000080"/>
              </a:solidFill>
              <a:prstDash val="solid"/>
            </a:ln>
          </c:spPr>
          <c:marker>
            <c:symbol val="diamond"/>
            <c:size val="6"/>
            <c:spPr>
              <a:solidFill>
                <a:srgbClr val="3333CC"/>
              </a:solidFill>
              <a:ln>
                <a:solidFill>
                  <a:srgbClr val="000000"/>
                </a:solidFill>
                <a:prstDash val="solid"/>
              </a:ln>
              <a:effectLst>
                <a:outerShdw dist="35921" dir="2700000" algn="br">
                  <a:srgbClr val="000000"/>
                </a:outerShdw>
              </a:effectLst>
            </c:spPr>
          </c:marker>
          <c:cat>
            <c:strRef>
              <c:f>'[K-Safety_09.xlsx]K4'!$A$6:$A$14</c:f>
              <c:strCache>
                <c:ptCount val="9"/>
                <c:pt idx="0">
                  <c:v>15-17</c:v>
                </c:pt>
                <c:pt idx="1">
                  <c:v>18-20</c:v>
                </c:pt>
                <c:pt idx="2">
                  <c:v>21-24</c:v>
                </c:pt>
                <c:pt idx="3">
                  <c:v>25-34</c:v>
                </c:pt>
                <c:pt idx="4">
                  <c:v>35-44</c:v>
                </c:pt>
                <c:pt idx="5">
                  <c:v>45-54</c:v>
                </c:pt>
                <c:pt idx="6">
                  <c:v>55-64</c:v>
                </c:pt>
                <c:pt idx="7">
                  <c:v>65-74</c:v>
                </c:pt>
                <c:pt idx="8">
                  <c:v>75-84</c:v>
                </c:pt>
              </c:strCache>
            </c:strRef>
          </c:cat>
          <c:val>
            <c:numRef>
              <c:f>'[K-Safety_09.xlsx]K4'!$C$6:$C$14</c:f>
              <c:numCache>
                <c:formatCode>0%</c:formatCode>
                <c:ptCount val="9"/>
                <c:pt idx="0">
                  <c:v>0.7100000000000003</c:v>
                </c:pt>
                <c:pt idx="1">
                  <c:v>0.62000000000000033</c:v>
                </c:pt>
                <c:pt idx="2">
                  <c:v>0.70000000000000029</c:v>
                </c:pt>
                <c:pt idx="3">
                  <c:v>0.70000000000000029</c:v>
                </c:pt>
                <c:pt idx="4">
                  <c:v>0.66000000000000036</c:v>
                </c:pt>
                <c:pt idx="5">
                  <c:v>0.56999999999999995</c:v>
                </c:pt>
                <c:pt idx="6">
                  <c:v>0.69000000000000028</c:v>
                </c:pt>
                <c:pt idx="7">
                  <c:v>0.61000000000000032</c:v>
                </c:pt>
                <c:pt idx="8">
                  <c:v>0.35000000000000014</c:v>
                </c:pt>
              </c:numCache>
            </c:numRef>
          </c:val>
          <c:smooth val="0"/>
        </c:ser>
        <c:ser>
          <c:idx val="1"/>
          <c:order val="1"/>
          <c:tx>
            <c:v>Passenger</c:v>
          </c:tx>
          <c:spPr>
            <a:ln w="12700">
              <a:solidFill>
                <a:srgbClr val="800000"/>
              </a:solidFill>
              <a:prstDash val="solid"/>
            </a:ln>
          </c:spPr>
          <c:marker>
            <c:symbol val="square"/>
            <c:size val="5"/>
            <c:spPr>
              <a:solidFill>
                <a:srgbClr val="33CCCC"/>
              </a:solidFill>
              <a:ln>
                <a:solidFill>
                  <a:srgbClr val="800000"/>
                </a:solidFill>
                <a:prstDash val="solid"/>
              </a:ln>
              <a:effectLst>
                <a:outerShdw dist="35921" dir="2700000" algn="br">
                  <a:srgbClr val="000000"/>
                </a:outerShdw>
              </a:effectLst>
            </c:spPr>
          </c:marker>
          <c:cat>
            <c:strRef>
              <c:f>'[K-Safety_09.xlsx]K4'!$A$6:$A$15</c:f>
              <c:strCache>
                <c:ptCount val="10"/>
                <c:pt idx="0">
                  <c:v>15-17</c:v>
                </c:pt>
                <c:pt idx="1">
                  <c:v>18-20</c:v>
                </c:pt>
                <c:pt idx="2">
                  <c:v>21-24</c:v>
                </c:pt>
                <c:pt idx="3">
                  <c:v>25-34</c:v>
                </c:pt>
                <c:pt idx="4">
                  <c:v>35-44</c:v>
                </c:pt>
                <c:pt idx="5">
                  <c:v>45-54</c:v>
                </c:pt>
                <c:pt idx="6">
                  <c:v>55-64</c:v>
                </c:pt>
                <c:pt idx="7">
                  <c:v>65-74</c:v>
                </c:pt>
                <c:pt idx="8">
                  <c:v>75-84</c:v>
                </c:pt>
                <c:pt idx="9">
                  <c:v>85-94</c:v>
                </c:pt>
              </c:strCache>
            </c:strRef>
          </c:cat>
          <c:val>
            <c:numRef>
              <c:f>'[K-Safety_09.xlsx]K4'!$H$6:$H$14</c:f>
              <c:numCache>
                <c:formatCode>0%</c:formatCode>
                <c:ptCount val="9"/>
                <c:pt idx="0">
                  <c:v>0.85000000000000031</c:v>
                </c:pt>
                <c:pt idx="1">
                  <c:v>0.88</c:v>
                </c:pt>
                <c:pt idx="2">
                  <c:v>0.60000000000000031</c:v>
                </c:pt>
                <c:pt idx="3">
                  <c:v>0.74000000000000032</c:v>
                </c:pt>
                <c:pt idx="4">
                  <c:v>0.76000000000000034</c:v>
                </c:pt>
                <c:pt idx="5">
                  <c:v>0.56000000000000005</c:v>
                </c:pt>
                <c:pt idx="6">
                  <c:v>0.7100000000000003</c:v>
                </c:pt>
                <c:pt idx="7">
                  <c:v>0</c:v>
                </c:pt>
                <c:pt idx="8">
                  <c:v>0.33000000000000024</c:v>
                </c:pt>
              </c:numCache>
            </c:numRef>
          </c:val>
          <c:smooth val="0"/>
        </c:ser>
        <c:dLbls>
          <c:showLegendKey val="0"/>
          <c:showVal val="0"/>
          <c:showCatName val="0"/>
          <c:showSerName val="0"/>
          <c:showPercent val="0"/>
          <c:showBubbleSize val="0"/>
        </c:dLbls>
        <c:marker val="1"/>
        <c:smooth val="0"/>
        <c:axId val="108233856"/>
        <c:axId val="108236160"/>
      </c:lineChart>
      <c:catAx>
        <c:axId val="108233856"/>
        <c:scaling>
          <c:orientation val="minMax"/>
        </c:scaling>
        <c:delete val="0"/>
        <c:axPos val="b"/>
        <c:title>
          <c:tx>
            <c:rich>
              <a:bodyPr/>
              <a:lstStyle/>
              <a:p>
                <a:pPr>
                  <a:defRPr/>
                </a:pPr>
                <a:r>
                  <a:rPr lang="en-US"/>
                  <a:t>Age</a:t>
                </a:r>
              </a:p>
            </c:rich>
          </c:tx>
          <c:layout>
            <c:manualLayout>
              <c:xMode val="edge"/>
              <c:yMode val="edge"/>
              <c:x val="0.44313736096846301"/>
              <c:y val="0.9477240254079323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5400000" vert="horz"/>
          <a:lstStyle/>
          <a:p>
            <a:pPr>
              <a:defRPr/>
            </a:pPr>
            <a:endParaRPr lang="en-US"/>
          </a:p>
        </c:txPr>
        <c:crossAx val="108236160"/>
        <c:crosses val="autoZero"/>
        <c:auto val="0"/>
        <c:lblAlgn val="ctr"/>
        <c:lblOffset val="100"/>
        <c:tickLblSkip val="1"/>
        <c:tickMarkSkip val="1"/>
        <c:noMultiLvlLbl val="0"/>
      </c:catAx>
      <c:valAx>
        <c:axId val="108236160"/>
        <c:scaling>
          <c:orientation val="minMax"/>
        </c:scaling>
        <c:delete val="0"/>
        <c:axPos val="l"/>
        <c:title>
          <c:tx>
            <c:rich>
              <a:bodyPr/>
              <a:lstStyle/>
              <a:p>
                <a:pPr>
                  <a:defRPr/>
                </a:pPr>
                <a:r>
                  <a:rPr lang="en-US"/>
                  <a:t>Percent</a:t>
                </a:r>
              </a:p>
            </c:rich>
          </c:tx>
          <c:layout>
            <c:manualLayout>
              <c:xMode val="edge"/>
              <c:yMode val="edge"/>
              <c:x val="4.1322438779991463E-2"/>
              <c:y val="0.3516562194403447"/>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a:pPr>
            <a:endParaRPr lang="en-US"/>
          </a:p>
        </c:txPr>
        <c:crossAx val="108233856"/>
        <c:crosses val="autoZero"/>
        <c:crossBetween val="midCat"/>
      </c:valAx>
      <c:spPr>
        <a:solidFill>
          <a:srgbClr val="FFFFFF"/>
        </a:solidFill>
        <a:ln w="25400">
          <a:noFill/>
        </a:ln>
      </c:spPr>
    </c:plotArea>
    <c:legend>
      <c:legendPos val="r"/>
      <c:layout>
        <c:manualLayout>
          <c:xMode val="edge"/>
          <c:yMode val="edge"/>
          <c:x val="0.33767787667547078"/>
          <c:y val="0.51033077718077113"/>
          <c:w val="0.42640325104687921"/>
          <c:h val="0.19988241808746926"/>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sz="1400" dirty="0"/>
              <a:t>Motorcycle  Driver Fatalities as Percent of all Motorcycles in Crashes</a:t>
            </a:r>
          </a:p>
        </c:rich>
      </c:tx>
      <c:layout>
        <c:manualLayout>
          <c:xMode val="edge"/>
          <c:yMode val="edge"/>
          <c:x val="0.17184915564799752"/>
          <c:y val="3.5169165665338578E-2"/>
        </c:manualLayout>
      </c:layout>
      <c:overlay val="0"/>
    </c:title>
    <c:autoTitleDeleted val="0"/>
    <c:plotArea>
      <c:layout>
        <c:manualLayout>
          <c:layoutTarget val="inner"/>
          <c:xMode val="edge"/>
          <c:yMode val="edge"/>
          <c:x val="0.28359357202991137"/>
          <c:y val="0.30086065117919314"/>
          <c:w val="0.67748081018174644"/>
          <c:h val="0.4494449541543708"/>
        </c:manualLayout>
      </c:layout>
      <c:lineChart>
        <c:grouping val="standard"/>
        <c:varyColors val="0"/>
        <c:ser>
          <c:idx val="0"/>
          <c:order val="0"/>
          <c:dLbls>
            <c:dLblPos val="t"/>
            <c:showLegendKey val="0"/>
            <c:showVal val="1"/>
            <c:showCatName val="0"/>
            <c:showSerName val="0"/>
            <c:showPercent val="0"/>
            <c:showBubbleSize val="0"/>
            <c:showLeaderLines val="0"/>
          </c:dLbls>
          <c:cat>
            <c:numRef>
              <c:f>[4]A4!$B$7:$B$13</c:f>
              <c:numCache>
                <c:formatCode>General</c:formatCode>
                <c:ptCount val="7"/>
                <c:pt idx="0">
                  <c:v>2003</c:v>
                </c:pt>
                <c:pt idx="1">
                  <c:v>2004</c:v>
                </c:pt>
                <c:pt idx="2">
                  <c:v>2005</c:v>
                </c:pt>
                <c:pt idx="3">
                  <c:v>2006</c:v>
                </c:pt>
                <c:pt idx="4">
                  <c:v>2007</c:v>
                </c:pt>
                <c:pt idx="5">
                  <c:v>2008</c:v>
                </c:pt>
                <c:pt idx="6">
                  <c:v>2009</c:v>
                </c:pt>
              </c:numCache>
            </c:numRef>
          </c:cat>
          <c:val>
            <c:numRef>
              <c:f>[4]A4!$L$23:$L$29</c:f>
              <c:numCache>
                <c:formatCode>0.0%</c:formatCode>
                <c:ptCount val="7"/>
                <c:pt idx="0">
                  <c:v>4.7000000000000014E-2</c:v>
                </c:pt>
                <c:pt idx="1">
                  <c:v>4.5999999999999999E-2</c:v>
                </c:pt>
                <c:pt idx="2">
                  <c:v>3.5999999999999997E-2</c:v>
                </c:pt>
                <c:pt idx="3">
                  <c:v>4.3000000000000003E-2</c:v>
                </c:pt>
                <c:pt idx="4">
                  <c:v>3.5999999999999997E-2</c:v>
                </c:pt>
                <c:pt idx="5">
                  <c:v>3.4000000000000002E-2</c:v>
                </c:pt>
                <c:pt idx="6">
                  <c:v>4.7000000000000014E-2</c:v>
                </c:pt>
              </c:numCache>
            </c:numRef>
          </c:val>
          <c:smooth val="0"/>
        </c:ser>
        <c:dLbls>
          <c:showLegendKey val="0"/>
          <c:showVal val="0"/>
          <c:showCatName val="0"/>
          <c:showSerName val="0"/>
          <c:showPercent val="0"/>
          <c:showBubbleSize val="0"/>
        </c:dLbls>
        <c:marker val="1"/>
        <c:smooth val="0"/>
        <c:axId val="108284928"/>
        <c:axId val="108291200"/>
      </c:lineChart>
      <c:catAx>
        <c:axId val="108284928"/>
        <c:scaling>
          <c:orientation val="minMax"/>
        </c:scaling>
        <c:delete val="0"/>
        <c:axPos val="b"/>
        <c:title>
          <c:tx>
            <c:rich>
              <a:bodyPr/>
              <a:lstStyle/>
              <a:p>
                <a:pPr>
                  <a:defRPr/>
                </a:pPr>
                <a:r>
                  <a:rPr lang="en-US" sz="1400" dirty="0"/>
                  <a:t>Years</a:t>
                </a:r>
              </a:p>
            </c:rich>
          </c:tx>
          <c:layout>
            <c:manualLayout>
              <c:xMode val="edge"/>
              <c:yMode val="edge"/>
              <c:x val="0.54501443168162489"/>
              <c:y val="0.91404331167772768"/>
            </c:manualLayout>
          </c:layout>
          <c:overlay val="0"/>
        </c:title>
        <c:numFmt formatCode="General" sourceLinked="1"/>
        <c:majorTickMark val="out"/>
        <c:minorTickMark val="none"/>
        <c:tickLblPos val="nextTo"/>
        <c:txPr>
          <a:bodyPr rot="2100000" vert="horz"/>
          <a:lstStyle/>
          <a:p>
            <a:pPr>
              <a:defRPr sz="1600"/>
            </a:pPr>
            <a:endParaRPr lang="en-US"/>
          </a:p>
        </c:txPr>
        <c:crossAx val="108291200"/>
        <c:crosses val="autoZero"/>
        <c:auto val="1"/>
        <c:lblAlgn val="ctr"/>
        <c:lblOffset val="100"/>
        <c:tickLblSkip val="1"/>
        <c:tickMarkSkip val="1"/>
        <c:noMultiLvlLbl val="0"/>
      </c:catAx>
      <c:valAx>
        <c:axId val="108291200"/>
        <c:scaling>
          <c:orientation val="minMax"/>
          <c:min val="3.0000000000000002E-2"/>
        </c:scaling>
        <c:delete val="0"/>
        <c:axPos val="l"/>
        <c:title>
          <c:tx>
            <c:rich>
              <a:bodyPr/>
              <a:lstStyle/>
              <a:p>
                <a:pPr>
                  <a:defRPr/>
                </a:pPr>
                <a:r>
                  <a:rPr lang="en-US" sz="1400" dirty="0"/>
                  <a:t>Percentage Fatalities</a:t>
                </a:r>
              </a:p>
            </c:rich>
          </c:tx>
          <c:layout>
            <c:manualLayout>
              <c:xMode val="edge"/>
              <c:yMode val="edge"/>
              <c:x val="9.4339622641509448E-3"/>
              <c:y val="0.27191188083454387"/>
            </c:manualLayout>
          </c:layout>
          <c:overlay val="0"/>
        </c:title>
        <c:numFmt formatCode="0.0%" sourceLinked="1"/>
        <c:majorTickMark val="out"/>
        <c:minorTickMark val="none"/>
        <c:tickLblPos val="nextTo"/>
        <c:txPr>
          <a:bodyPr rot="0" vert="horz"/>
          <a:lstStyle/>
          <a:p>
            <a:pPr>
              <a:defRPr/>
            </a:pPr>
            <a:endParaRPr lang="en-US"/>
          </a:p>
        </c:txPr>
        <c:crossAx val="108284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perspective val="30"/>
    </c:view3D>
    <c:floor>
      <c:thickness val="0"/>
    </c:floor>
    <c:sideWall>
      <c:thickness val="0"/>
    </c:sideWall>
    <c:backWall>
      <c:thickness val="0"/>
    </c:backWall>
    <c:plotArea>
      <c:layout/>
      <c:bar3DChart>
        <c:barDir val="col"/>
        <c:grouping val="clustered"/>
        <c:varyColors val="0"/>
        <c:ser>
          <c:idx val="1"/>
          <c:order val="0"/>
          <c:spPr>
            <a:solidFill>
              <a:srgbClr val="0000FF"/>
            </a:solidFill>
          </c:spPr>
          <c:invertIfNegative val="0"/>
          <c:dLbls>
            <c:txPr>
              <a:bodyPr/>
              <a:lstStyle/>
              <a:p>
                <a:pPr>
                  <a:defRPr sz="1200"/>
                </a:pPr>
                <a:endParaRPr lang="en-US"/>
              </a:p>
            </c:txPr>
            <c:showLegendKey val="0"/>
            <c:showVal val="1"/>
            <c:showCatName val="0"/>
            <c:showSerName val="0"/>
            <c:showPercent val="0"/>
            <c:showBubbleSize val="0"/>
            <c:showLeaderLines val="0"/>
          </c:dLbls>
          <c:cat>
            <c:numRef>
              <c:f>Sheet1!$B$175:$B$185</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Sheet1!$C$175:$C$185</c:f>
              <c:numCache>
                <c:formatCode>General</c:formatCode>
                <c:ptCount val="11"/>
                <c:pt idx="0">
                  <c:v>41</c:v>
                </c:pt>
                <c:pt idx="1">
                  <c:v>57</c:v>
                </c:pt>
                <c:pt idx="2">
                  <c:v>63</c:v>
                </c:pt>
                <c:pt idx="3">
                  <c:v>65</c:v>
                </c:pt>
                <c:pt idx="4">
                  <c:v>82</c:v>
                </c:pt>
                <c:pt idx="5">
                  <c:v>80</c:v>
                </c:pt>
                <c:pt idx="6">
                  <c:v>74</c:v>
                </c:pt>
                <c:pt idx="7">
                  <c:v>94</c:v>
                </c:pt>
                <c:pt idx="8">
                  <c:v>88</c:v>
                </c:pt>
                <c:pt idx="9">
                  <c:v>81</c:v>
                </c:pt>
                <c:pt idx="10">
                  <c:v>104</c:v>
                </c:pt>
              </c:numCache>
            </c:numRef>
          </c:val>
        </c:ser>
        <c:dLbls>
          <c:showLegendKey val="0"/>
          <c:showVal val="0"/>
          <c:showCatName val="0"/>
          <c:showSerName val="0"/>
          <c:showPercent val="0"/>
          <c:showBubbleSize val="0"/>
        </c:dLbls>
        <c:gapWidth val="150"/>
        <c:shape val="box"/>
        <c:axId val="108368640"/>
        <c:axId val="108370176"/>
        <c:axId val="0"/>
      </c:bar3DChart>
      <c:catAx>
        <c:axId val="108368640"/>
        <c:scaling>
          <c:orientation val="minMax"/>
        </c:scaling>
        <c:delete val="0"/>
        <c:axPos val="b"/>
        <c:numFmt formatCode="General" sourceLinked="1"/>
        <c:majorTickMark val="out"/>
        <c:minorTickMark val="none"/>
        <c:tickLblPos val="nextTo"/>
        <c:txPr>
          <a:bodyPr/>
          <a:lstStyle/>
          <a:p>
            <a:pPr>
              <a:defRPr sz="1400" b="1"/>
            </a:pPr>
            <a:endParaRPr lang="en-US"/>
          </a:p>
        </c:txPr>
        <c:crossAx val="108370176"/>
        <c:crosses val="autoZero"/>
        <c:auto val="1"/>
        <c:lblAlgn val="ctr"/>
        <c:lblOffset val="100"/>
        <c:noMultiLvlLbl val="0"/>
      </c:catAx>
      <c:valAx>
        <c:axId val="10837017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08368640"/>
        <c:crosses val="autoZero"/>
        <c:crossBetween val="between"/>
      </c:valAx>
      <c:spPr>
        <a:solidFill>
          <a:srgbClr val="00B050">
            <a:alpha val="0"/>
          </a:srgbClr>
        </a:solidFill>
      </c:spPr>
    </c:plotArea>
    <c:plotVisOnly val="1"/>
    <c:dispBlanksAs val="gap"/>
    <c:showDLblsOverMax val="0"/>
  </c:chart>
  <c:spPr>
    <a:solidFill>
      <a:srgbClr val="00B050">
        <a:alpha val="0"/>
      </a:srgbClr>
    </a:solidFill>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rAngAx val="0"/>
      <c:perspective val="30"/>
    </c:view3D>
    <c:floor>
      <c:thickness val="0"/>
    </c:floor>
    <c:sideWall>
      <c:thickness val="0"/>
    </c:sideWall>
    <c:backWall>
      <c:thickness val="0"/>
    </c:backWall>
    <c:plotArea>
      <c:layout>
        <c:manualLayout>
          <c:layoutTarget val="inner"/>
          <c:xMode val="edge"/>
          <c:yMode val="edge"/>
          <c:x val="0.13073621597984922"/>
          <c:y val="0.16634167364341887"/>
          <c:w val="0.86926378402015059"/>
          <c:h val="0.66550728938155945"/>
        </c:manualLayout>
      </c:layout>
      <c:bar3DChart>
        <c:barDir val="col"/>
        <c:grouping val="clustered"/>
        <c:varyColors val="0"/>
        <c:ser>
          <c:idx val="1"/>
          <c:order val="0"/>
          <c:tx>
            <c:strRef>
              <c:f>Motorcycles!$H$4</c:f>
              <c:strCache>
                <c:ptCount val="1"/>
                <c:pt idx="0">
                  <c:v># of Motor-cycles in Crashes</c:v>
                </c:pt>
              </c:strCache>
            </c:strRef>
          </c:tx>
          <c:invertIfNegative val="0"/>
          <c:cat>
            <c:numRef>
              <c:f>Motorcycles!$A$5:$A$14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Motorcycles!$H$5:$H$14</c:f>
              <c:numCache>
                <c:formatCode>#,##0</c:formatCode>
                <c:ptCount val="10"/>
                <c:pt idx="0" formatCode="General">
                  <c:v>1213</c:v>
                </c:pt>
                <c:pt idx="1">
                  <c:v>1265</c:v>
                </c:pt>
                <c:pt idx="2">
                  <c:v>1464</c:v>
                </c:pt>
                <c:pt idx="3">
                  <c:v>1645</c:v>
                </c:pt>
                <c:pt idx="4">
                  <c:v>1672</c:v>
                </c:pt>
                <c:pt idx="5">
                  <c:v>1877</c:v>
                </c:pt>
                <c:pt idx="6">
                  <c:v>2087</c:v>
                </c:pt>
                <c:pt idx="7">
                  <c:v>2132</c:v>
                </c:pt>
                <c:pt idx="8">
                  <c:v>2283</c:v>
                </c:pt>
                <c:pt idx="9">
                  <c:v>2166</c:v>
                </c:pt>
              </c:numCache>
            </c:numRef>
          </c:val>
        </c:ser>
        <c:dLbls>
          <c:showLegendKey val="0"/>
          <c:showVal val="0"/>
          <c:showCatName val="0"/>
          <c:showSerName val="0"/>
          <c:showPercent val="0"/>
          <c:showBubbleSize val="0"/>
        </c:dLbls>
        <c:gapWidth val="150"/>
        <c:shape val="box"/>
        <c:axId val="108377984"/>
        <c:axId val="108379520"/>
        <c:axId val="0"/>
      </c:bar3DChart>
      <c:catAx>
        <c:axId val="108377984"/>
        <c:scaling>
          <c:orientation val="minMax"/>
        </c:scaling>
        <c:delete val="0"/>
        <c:axPos val="b"/>
        <c:numFmt formatCode="General" sourceLinked="1"/>
        <c:majorTickMark val="out"/>
        <c:minorTickMark val="none"/>
        <c:tickLblPos val="nextTo"/>
        <c:txPr>
          <a:bodyPr/>
          <a:lstStyle/>
          <a:p>
            <a:pPr>
              <a:defRPr sz="1400"/>
            </a:pPr>
            <a:endParaRPr lang="en-US"/>
          </a:p>
        </c:txPr>
        <c:crossAx val="108379520"/>
        <c:crosses val="autoZero"/>
        <c:auto val="1"/>
        <c:lblAlgn val="ctr"/>
        <c:lblOffset val="100"/>
        <c:noMultiLvlLbl val="0"/>
      </c:catAx>
      <c:valAx>
        <c:axId val="10837952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08377984"/>
        <c:crosses val="autoZero"/>
        <c:crossBetween val="between"/>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a:t>Single Vehicle Crashes</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Motorcycles!$F$4</c:f>
              <c:strCache>
                <c:ptCount val="1"/>
                <c:pt idx="0">
                  <c:v>Single Veh.</c:v>
                </c:pt>
              </c:strCache>
            </c:strRef>
          </c:tx>
          <c:invertIfNegative val="0"/>
          <c:dLbls>
            <c:showLegendKey val="0"/>
            <c:showVal val="1"/>
            <c:showCatName val="0"/>
            <c:showSerName val="0"/>
            <c:showPercent val="0"/>
            <c:showBubbleSize val="0"/>
            <c:showLeaderLines val="0"/>
          </c:dLbls>
          <c:cat>
            <c:numRef>
              <c:f>Motorcycles!$A$5:$A$14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Motorcycles!$F$5:$F$14</c:f>
              <c:numCache>
                <c:formatCode>General</c:formatCode>
                <c:ptCount val="10"/>
                <c:pt idx="0">
                  <c:v>33</c:v>
                </c:pt>
                <c:pt idx="1">
                  <c:v>26</c:v>
                </c:pt>
                <c:pt idx="2">
                  <c:v>29</c:v>
                </c:pt>
                <c:pt idx="3">
                  <c:v>33</c:v>
                </c:pt>
                <c:pt idx="4">
                  <c:v>33</c:v>
                </c:pt>
                <c:pt idx="5">
                  <c:v>43</c:v>
                </c:pt>
                <c:pt idx="6">
                  <c:v>42</c:v>
                </c:pt>
                <c:pt idx="7">
                  <c:v>41</c:v>
                </c:pt>
                <c:pt idx="8">
                  <c:v>42</c:v>
                </c:pt>
                <c:pt idx="9">
                  <c:v>46</c:v>
                </c:pt>
              </c:numCache>
            </c:numRef>
          </c:val>
        </c:ser>
        <c:dLbls>
          <c:showLegendKey val="0"/>
          <c:showVal val="0"/>
          <c:showCatName val="0"/>
          <c:showSerName val="0"/>
          <c:showPercent val="0"/>
          <c:showBubbleSize val="0"/>
        </c:dLbls>
        <c:gapWidth val="150"/>
        <c:shape val="box"/>
        <c:axId val="119769728"/>
        <c:axId val="119783808"/>
        <c:axId val="0"/>
      </c:bar3DChart>
      <c:catAx>
        <c:axId val="119769728"/>
        <c:scaling>
          <c:orientation val="minMax"/>
        </c:scaling>
        <c:delete val="0"/>
        <c:axPos val="b"/>
        <c:numFmt formatCode="General" sourceLinked="1"/>
        <c:majorTickMark val="out"/>
        <c:minorTickMark val="none"/>
        <c:tickLblPos val="nextTo"/>
        <c:crossAx val="119783808"/>
        <c:crosses val="autoZero"/>
        <c:auto val="1"/>
        <c:lblAlgn val="ctr"/>
        <c:lblOffset val="100"/>
        <c:noMultiLvlLbl val="0"/>
      </c:catAx>
      <c:valAx>
        <c:axId val="119783808"/>
        <c:scaling>
          <c:orientation val="minMax"/>
        </c:scaling>
        <c:delete val="0"/>
        <c:axPos val="l"/>
        <c:majorGridlines/>
        <c:numFmt formatCode="General" sourceLinked="1"/>
        <c:majorTickMark val="out"/>
        <c:minorTickMark val="none"/>
        <c:tickLblPos val="nextTo"/>
        <c:crossAx val="119769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7.755830947267954E-2"/>
          <c:y val="3.7372382023675758E-2"/>
          <c:w val="0.89213866022429011"/>
          <c:h val="0.67129814130376564"/>
        </c:manualLayout>
      </c:layout>
      <c:lineChart>
        <c:grouping val="standard"/>
        <c:varyColors val="0"/>
        <c:ser>
          <c:idx val="1"/>
          <c:order val="0"/>
          <c:spPr>
            <a:ln>
              <a:solidFill>
                <a:srgbClr val="68007F">
                  <a:lumMod val="75000"/>
                </a:srgbClr>
              </a:solidFill>
            </a:ln>
          </c:spPr>
          <c:marker>
            <c:spPr>
              <a:solidFill>
                <a:srgbClr val="7030A0"/>
              </a:solidFill>
            </c:spPr>
          </c:marker>
          <c:cat>
            <c:numRef>
              <c:f>Sheet1!$C$210:$G$210</c:f>
              <c:numCache>
                <c:formatCode>General</c:formatCode>
                <c:ptCount val="5"/>
                <c:pt idx="0">
                  <c:v>2005</c:v>
                </c:pt>
                <c:pt idx="1">
                  <c:v>2006</c:v>
                </c:pt>
                <c:pt idx="2">
                  <c:v>2007</c:v>
                </c:pt>
                <c:pt idx="3">
                  <c:v>2008</c:v>
                </c:pt>
                <c:pt idx="4">
                  <c:v>2009</c:v>
                </c:pt>
              </c:numCache>
            </c:numRef>
          </c:cat>
          <c:val>
            <c:numRef>
              <c:f>Sheet1!$C$211:$G$211</c:f>
              <c:numCache>
                <c:formatCode>General</c:formatCode>
                <c:ptCount val="5"/>
                <c:pt idx="0">
                  <c:v>6</c:v>
                </c:pt>
                <c:pt idx="1">
                  <c:v>10</c:v>
                </c:pt>
                <c:pt idx="2">
                  <c:v>10</c:v>
                </c:pt>
                <c:pt idx="3">
                  <c:v>10</c:v>
                </c:pt>
                <c:pt idx="4">
                  <c:v>16</c:v>
                </c:pt>
              </c:numCache>
            </c:numRef>
          </c:val>
          <c:smooth val="0"/>
        </c:ser>
        <c:dLbls>
          <c:showLegendKey val="0"/>
          <c:showVal val="0"/>
          <c:showCatName val="0"/>
          <c:showSerName val="0"/>
          <c:showPercent val="0"/>
          <c:showBubbleSize val="0"/>
        </c:dLbls>
        <c:marker val="1"/>
        <c:smooth val="0"/>
        <c:axId val="118184192"/>
        <c:axId val="118190080"/>
      </c:lineChart>
      <c:catAx>
        <c:axId val="118184192"/>
        <c:scaling>
          <c:orientation val="minMax"/>
        </c:scaling>
        <c:delete val="0"/>
        <c:axPos val="b"/>
        <c:numFmt formatCode="General" sourceLinked="1"/>
        <c:majorTickMark val="out"/>
        <c:minorTickMark val="none"/>
        <c:tickLblPos val="nextTo"/>
        <c:crossAx val="118190080"/>
        <c:crosses val="autoZero"/>
        <c:auto val="1"/>
        <c:lblAlgn val="ctr"/>
        <c:lblOffset val="100"/>
        <c:noMultiLvlLbl val="0"/>
      </c:catAx>
      <c:valAx>
        <c:axId val="118190080"/>
        <c:scaling>
          <c:orientation val="minMax"/>
        </c:scaling>
        <c:delete val="0"/>
        <c:axPos val="l"/>
        <c:majorGridlines/>
        <c:numFmt formatCode="General" sourceLinked="1"/>
        <c:majorTickMark val="out"/>
        <c:minorTickMark val="none"/>
        <c:tickLblPos val="nextTo"/>
        <c:crossAx val="118184192"/>
        <c:crosses val="autoZero"/>
        <c:crossBetween val="between"/>
      </c:valAx>
      <c:spPr>
        <a:ln>
          <a:solidFill>
            <a:srgbClr val="00B050">
              <a:alpha val="0"/>
            </a:srgbClr>
          </a:solidFill>
        </a:ln>
      </c:spPr>
    </c:plotArea>
    <c:plotVisOnly val="1"/>
    <c:dispBlanksAs val="gap"/>
    <c:showDLblsOverMax val="0"/>
  </c:chart>
  <c:spPr>
    <a:solidFill>
      <a:srgbClr val="FF388C">
        <a:lumMod val="50000"/>
        <a:alpha val="0"/>
      </a:srgbClr>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9565102686906405"/>
          <c:y val="6.0194799868766441E-2"/>
          <c:w val="0.75789765842540235"/>
          <c:h val="0.64578446221152286"/>
        </c:manualLayout>
      </c:layout>
      <c:lineChart>
        <c:grouping val="standard"/>
        <c:varyColors val="0"/>
        <c:ser>
          <c:idx val="0"/>
          <c:order val="0"/>
          <c:tx>
            <c:strRef>
              <c:f>'[A-Trend_09.xlsx]A2'!$J$3</c:f>
              <c:strCache>
                <c:ptCount val="1"/>
                <c:pt idx="0">
                  <c:v>100 Million Miles Traveled</c:v>
                </c:pt>
              </c:strCache>
            </c:strRef>
          </c:tx>
          <c:dLbls>
            <c:dLblPos val="t"/>
            <c:showLegendKey val="0"/>
            <c:showVal val="1"/>
            <c:showCatName val="0"/>
            <c:showSerName val="0"/>
            <c:showPercent val="0"/>
            <c:showBubbleSize val="0"/>
            <c:showLeaderLines val="0"/>
          </c:dLbls>
          <c:cat>
            <c:numRef>
              <c:f>'[A-Trend_09.xlsx]A2'!$A$5:$A$11</c:f>
              <c:numCache>
                <c:formatCode>General</c:formatCode>
                <c:ptCount val="7"/>
                <c:pt idx="0">
                  <c:v>2003</c:v>
                </c:pt>
                <c:pt idx="1">
                  <c:v>2004</c:v>
                </c:pt>
                <c:pt idx="2">
                  <c:v>2005</c:v>
                </c:pt>
                <c:pt idx="3">
                  <c:v>2006</c:v>
                </c:pt>
                <c:pt idx="4">
                  <c:v>2007</c:v>
                </c:pt>
                <c:pt idx="5">
                  <c:v>2008</c:v>
                </c:pt>
                <c:pt idx="6">
                  <c:v>2009</c:v>
                </c:pt>
              </c:numCache>
            </c:numRef>
          </c:cat>
          <c:val>
            <c:numRef>
              <c:f>'[A-Trend_09.xlsx]A2'!$J$5:$J$11</c:f>
              <c:numCache>
                <c:formatCode>0</c:formatCode>
                <c:ptCount val="7"/>
                <c:pt idx="0">
                  <c:v>187</c:v>
                </c:pt>
                <c:pt idx="1">
                  <c:v>191</c:v>
                </c:pt>
                <c:pt idx="2">
                  <c:v>184</c:v>
                </c:pt>
                <c:pt idx="3">
                  <c:v>176</c:v>
                </c:pt>
                <c:pt idx="4">
                  <c:v>174</c:v>
                </c:pt>
                <c:pt idx="5">
                  <c:v>169</c:v>
                </c:pt>
                <c:pt idx="6">
                  <c:v>165</c:v>
                </c:pt>
              </c:numCache>
            </c:numRef>
          </c:val>
          <c:smooth val="0"/>
        </c:ser>
        <c:dLbls>
          <c:showLegendKey val="0"/>
          <c:showVal val="0"/>
          <c:showCatName val="0"/>
          <c:showSerName val="0"/>
          <c:showPercent val="0"/>
          <c:showBubbleSize val="0"/>
        </c:dLbls>
        <c:marker val="1"/>
        <c:smooth val="0"/>
        <c:axId val="97839744"/>
        <c:axId val="100729600"/>
      </c:lineChart>
      <c:catAx>
        <c:axId val="97839744"/>
        <c:scaling>
          <c:orientation val="minMax"/>
        </c:scaling>
        <c:delete val="0"/>
        <c:axPos val="b"/>
        <c:title>
          <c:tx>
            <c:rich>
              <a:bodyPr/>
              <a:lstStyle/>
              <a:p>
                <a:pPr>
                  <a:defRPr/>
                </a:pPr>
                <a:r>
                  <a:rPr lang="en-US"/>
                  <a:t>Year</a:t>
                </a:r>
              </a:p>
            </c:rich>
          </c:tx>
          <c:layout>
            <c:manualLayout>
              <c:xMode val="edge"/>
              <c:yMode val="edge"/>
              <c:x val="0.50672132478285559"/>
              <c:y val="0.90386837358993311"/>
            </c:manualLayout>
          </c:layout>
          <c:overlay val="0"/>
        </c:title>
        <c:numFmt formatCode="General" sourceLinked="1"/>
        <c:majorTickMark val="out"/>
        <c:minorTickMark val="none"/>
        <c:tickLblPos val="nextTo"/>
        <c:txPr>
          <a:bodyPr rot="-5400000" vert="horz"/>
          <a:lstStyle/>
          <a:p>
            <a:pPr>
              <a:defRPr/>
            </a:pPr>
            <a:endParaRPr lang="en-US"/>
          </a:p>
        </c:txPr>
        <c:crossAx val="100729600"/>
        <c:crosses val="autoZero"/>
        <c:auto val="1"/>
        <c:lblAlgn val="ctr"/>
        <c:lblOffset val="100"/>
        <c:tickLblSkip val="1"/>
        <c:tickMarkSkip val="1"/>
        <c:noMultiLvlLbl val="0"/>
      </c:catAx>
      <c:valAx>
        <c:axId val="100729600"/>
        <c:scaling>
          <c:orientation val="minMax"/>
          <c:min val="150"/>
        </c:scaling>
        <c:delete val="0"/>
        <c:axPos val="l"/>
        <c:title>
          <c:tx>
            <c:rich>
              <a:bodyPr/>
              <a:lstStyle/>
              <a:p>
                <a:pPr>
                  <a:defRPr/>
                </a:pPr>
                <a:r>
                  <a:rPr lang="en-US"/>
                  <a:t> Number of Injuries </a:t>
                </a:r>
              </a:p>
            </c:rich>
          </c:tx>
          <c:layout>
            <c:manualLayout>
              <c:xMode val="edge"/>
              <c:yMode val="edge"/>
              <c:x val="2.4335579186622405E-2"/>
              <c:y val="0.31992880439358562"/>
            </c:manualLayout>
          </c:layout>
          <c:overlay val="0"/>
        </c:title>
        <c:numFmt formatCode="0" sourceLinked="0"/>
        <c:majorTickMark val="out"/>
        <c:minorTickMark val="none"/>
        <c:tickLblPos val="nextTo"/>
        <c:txPr>
          <a:bodyPr rot="0" vert="horz"/>
          <a:lstStyle/>
          <a:p>
            <a:pPr>
              <a:defRPr/>
            </a:pPr>
            <a:endParaRPr lang="en-US"/>
          </a:p>
        </c:txPr>
        <c:crossAx val="97839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715941167731398"/>
          <c:y val="7.3250027096687612E-2"/>
          <c:w val="0.71453937007874013"/>
          <c:h val="0.62005749659048759"/>
        </c:manualLayout>
      </c:layout>
      <c:lineChart>
        <c:grouping val="standard"/>
        <c:varyColors val="0"/>
        <c:ser>
          <c:idx val="4"/>
          <c:order val="0"/>
          <c:tx>
            <c:strRef>
              <c:f>Quarter!$C$17</c:f>
              <c:strCache>
                <c:ptCount val="1"/>
                <c:pt idx="0">
                  <c:v>2010</c:v>
                </c:pt>
              </c:strCache>
            </c:strRef>
          </c:tx>
          <c:spPr>
            <a:ln>
              <a:solidFill>
                <a:schemeClr val="tx1"/>
              </a:solidFill>
            </a:ln>
          </c:spPr>
          <c:marker>
            <c:spPr>
              <a:solidFill>
                <a:schemeClr val="tx1">
                  <a:lumMod val="95000"/>
                  <a:lumOff val="5000"/>
                </a:schemeClr>
              </a:solidFill>
              <a:ln>
                <a:solidFill>
                  <a:schemeClr val="tx1"/>
                </a:solidFill>
              </a:ln>
            </c:spPr>
          </c:marker>
          <c:val>
            <c:numRef>
              <c:f>Quarter!$C$18:$C$19</c:f>
              <c:numCache>
                <c:formatCode>General</c:formatCode>
                <c:ptCount val="2"/>
                <c:pt idx="0">
                  <c:v>139</c:v>
                </c:pt>
                <c:pt idx="1">
                  <c:v>165</c:v>
                </c:pt>
              </c:numCache>
            </c:numRef>
          </c:val>
          <c:smooth val="0"/>
        </c:ser>
        <c:ser>
          <c:idx val="0"/>
          <c:order val="1"/>
          <c:tx>
            <c:strRef>
              <c:f>Quarter!$B$17</c:f>
              <c:strCache>
                <c:ptCount val="1"/>
                <c:pt idx="0">
                  <c:v>2009</c:v>
                </c:pt>
              </c:strCache>
            </c:strRef>
          </c:tx>
          <c:spPr>
            <a:ln>
              <a:solidFill>
                <a:srgbClr val="C00000"/>
              </a:solidFill>
            </a:ln>
          </c:spPr>
          <c:marker>
            <c:spPr>
              <a:solidFill>
                <a:srgbClr val="C00000"/>
              </a:solidFill>
              <a:ln>
                <a:solidFill>
                  <a:srgbClr val="C00000"/>
                </a:solidFill>
              </a:ln>
            </c:spPr>
          </c:marker>
          <c:cat>
            <c:numRef>
              <c:f>Quarter!$A$18:$A$21</c:f>
              <c:numCache>
                <c:formatCode>General</c:formatCode>
                <c:ptCount val="4"/>
                <c:pt idx="0">
                  <c:v>1</c:v>
                </c:pt>
                <c:pt idx="1">
                  <c:v>2</c:v>
                </c:pt>
                <c:pt idx="2">
                  <c:v>3</c:v>
                </c:pt>
                <c:pt idx="3">
                  <c:v>4</c:v>
                </c:pt>
              </c:numCache>
            </c:numRef>
          </c:cat>
          <c:val>
            <c:numRef>
              <c:f>Quarter!$B$18:$B$21</c:f>
              <c:numCache>
                <c:formatCode>General</c:formatCode>
                <c:ptCount val="4"/>
                <c:pt idx="0">
                  <c:v>200</c:v>
                </c:pt>
                <c:pt idx="1">
                  <c:v>207</c:v>
                </c:pt>
                <c:pt idx="2">
                  <c:v>165</c:v>
                </c:pt>
                <c:pt idx="3">
                  <c:v>157</c:v>
                </c:pt>
              </c:numCache>
            </c:numRef>
          </c:val>
          <c:smooth val="0"/>
        </c:ser>
        <c:ser>
          <c:idx val="1"/>
          <c:order val="2"/>
          <c:tx>
            <c:strRef>
              <c:f>Quarter!$D$17</c:f>
              <c:strCache>
                <c:ptCount val="1"/>
                <c:pt idx="0">
                  <c:v>2008</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cat>
            <c:numRef>
              <c:f>Quarter!$A$18:$A$21</c:f>
              <c:numCache>
                <c:formatCode>General</c:formatCode>
                <c:ptCount val="4"/>
                <c:pt idx="0">
                  <c:v>1</c:v>
                </c:pt>
                <c:pt idx="1">
                  <c:v>2</c:v>
                </c:pt>
                <c:pt idx="2">
                  <c:v>3</c:v>
                </c:pt>
                <c:pt idx="3">
                  <c:v>4</c:v>
                </c:pt>
              </c:numCache>
            </c:numRef>
          </c:cat>
          <c:val>
            <c:numRef>
              <c:f>Quarter!$D$18:$D$21</c:f>
              <c:numCache>
                <c:formatCode>General</c:formatCode>
                <c:ptCount val="4"/>
                <c:pt idx="0">
                  <c:v>194</c:v>
                </c:pt>
                <c:pt idx="1">
                  <c:v>225</c:v>
                </c:pt>
                <c:pt idx="2">
                  <c:v>172</c:v>
                </c:pt>
                <c:pt idx="3">
                  <c:v>229</c:v>
                </c:pt>
              </c:numCache>
            </c:numRef>
          </c:val>
          <c:smooth val="0"/>
        </c:ser>
        <c:ser>
          <c:idx val="2"/>
          <c:order val="3"/>
          <c:tx>
            <c:strRef>
              <c:f>Quarter!$E$17</c:f>
              <c:strCache>
                <c:ptCount val="1"/>
                <c:pt idx="0">
                  <c:v>2007</c:v>
                </c:pt>
              </c:strCache>
            </c:strRef>
          </c:tx>
          <c:spPr>
            <a:ln>
              <a:solidFill>
                <a:srgbClr val="7030A0"/>
              </a:solidFill>
            </a:ln>
          </c:spPr>
          <c:marker>
            <c:spPr>
              <a:solidFill>
                <a:srgbClr val="7030A0"/>
              </a:solidFill>
              <a:ln>
                <a:solidFill>
                  <a:srgbClr val="7030A0"/>
                </a:solidFill>
              </a:ln>
            </c:spPr>
          </c:marker>
          <c:cat>
            <c:numRef>
              <c:f>Quarter!$A$18:$A$21</c:f>
              <c:numCache>
                <c:formatCode>General</c:formatCode>
                <c:ptCount val="4"/>
                <c:pt idx="0">
                  <c:v>1</c:v>
                </c:pt>
                <c:pt idx="1">
                  <c:v>2</c:v>
                </c:pt>
                <c:pt idx="2">
                  <c:v>3</c:v>
                </c:pt>
                <c:pt idx="3">
                  <c:v>4</c:v>
                </c:pt>
              </c:numCache>
            </c:numRef>
          </c:cat>
          <c:val>
            <c:numRef>
              <c:f>Quarter!$E$18:$E$21</c:f>
              <c:numCache>
                <c:formatCode>General</c:formatCode>
                <c:ptCount val="4"/>
                <c:pt idx="0">
                  <c:v>195</c:v>
                </c:pt>
                <c:pt idx="1">
                  <c:v>250</c:v>
                </c:pt>
                <c:pt idx="2">
                  <c:v>233</c:v>
                </c:pt>
                <c:pt idx="3">
                  <c:v>222</c:v>
                </c:pt>
              </c:numCache>
            </c:numRef>
          </c:val>
          <c:smooth val="0"/>
        </c:ser>
        <c:ser>
          <c:idx val="3"/>
          <c:order val="4"/>
          <c:tx>
            <c:strRef>
              <c:f>Quarter!$F$17</c:f>
              <c:strCache>
                <c:ptCount val="1"/>
                <c:pt idx="0">
                  <c:v>2006</c:v>
                </c:pt>
              </c:strCache>
            </c:strRef>
          </c:tx>
          <c:spPr>
            <a:ln>
              <a:solidFill>
                <a:srgbClr val="00B050"/>
              </a:solidFill>
            </a:ln>
          </c:spPr>
          <c:marker>
            <c:spPr>
              <a:solidFill>
                <a:srgbClr val="00B050"/>
              </a:solidFill>
              <a:ln>
                <a:solidFill>
                  <a:srgbClr val="00B050"/>
                </a:solidFill>
              </a:ln>
            </c:spPr>
          </c:marker>
          <c:cat>
            <c:numRef>
              <c:f>Quarter!$A$18:$A$21</c:f>
              <c:numCache>
                <c:formatCode>General</c:formatCode>
                <c:ptCount val="4"/>
                <c:pt idx="0">
                  <c:v>1</c:v>
                </c:pt>
                <c:pt idx="1">
                  <c:v>2</c:v>
                </c:pt>
                <c:pt idx="2">
                  <c:v>3</c:v>
                </c:pt>
                <c:pt idx="3">
                  <c:v>4</c:v>
                </c:pt>
              </c:numCache>
            </c:numRef>
          </c:cat>
          <c:val>
            <c:numRef>
              <c:f>Quarter!$F$18:$F$21</c:f>
              <c:numCache>
                <c:formatCode>General</c:formatCode>
                <c:ptCount val="4"/>
                <c:pt idx="0">
                  <c:v>209</c:v>
                </c:pt>
                <c:pt idx="1">
                  <c:v>231</c:v>
                </c:pt>
                <c:pt idx="2">
                  <c:v>227</c:v>
                </c:pt>
                <c:pt idx="3">
                  <c:v>223</c:v>
                </c:pt>
              </c:numCache>
            </c:numRef>
          </c:val>
          <c:smooth val="0"/>
        </c:ser>
        <c:dLbls>
          <c:showLegendKey val="0"/>
          <c:showVal val="0"/>
          <c:showCatName val="0"/>
          <c:showSerName val="0"/>
          <c:showPercent val="0"/>
          <c:showBubbleSize val="0"/>
        </c:dLbls>
        <c:marker val="1"/>
        <c:smooth val="0"/>
        <c:axId val="100152832"/>
        <c:axId val="100154368"/>
      </c:lineChart>
      <c:catAx>
        <c:axId val="100152832"/>
        <c:scaling>
          <c:orientation val="minMax"/>
        </c:scaling>
        <c:delete val="0"/>
        <c:axPos val="b"/>
        <c:numFmt formatCode="General" sourceLinked="1"/>
        <c:majorTickMark val="out"/>
        <c:minorTickMark val="none"/>
        <c:tickLblPos val="nextTo"/>
        <c:crossAx val="100154368"/>
        <c:crosses val="autoZero"/>
        <c:auto val="1"/>
        <c:lblAlgn val="ctr"/>
        <c:lblOffset val="100"/>
        <c:noMultiLvlLbl val="0"/>
      </c:catAx>
      <c:valAx>
        <c:axId val="100154368"/>
        <c:scaling>
          <c:orientation val="minMax"/>
          <c:min val="100"/>
        </c:scaling>
        <c:delete val="0"/>
        <c:axPos val="l"/>
        <c:majorGridlines/>
        <c:numFmt formatCode="General" sourceLinked="1"/>
        <c:majorTickMark val="out"/>
        <c:minorTickMark val="none"/>
        <c:tickLblPos val="nextTo"/>
        <c:crossAx val="10015283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youth!$B$2</c:f>
              <c:strCache>
                <c:ptCount val="1"/>
                <c:pt idx="0">
                  <c:v>Ages 15 - 17</c:v>
                </c:pt>
              </c:strCache>
            </c:strRef>
          </c:tx>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youth!$B$4:$B$13</c:f>
              <c:numCache>
                <c:formatCode>General</c:formatCode>
                <c:ptCount val="10"/>
                <c:pt idx="0">
                  <c:v>79</c:v>
                </c:pt>
                <c:pt idx="1">
                  <c:v>87</c:v>
                </c:pt>
                <c:pt idx="2">
                  <c:v>78</c:v>
                </c:pt>
                <c:pt idx="3">
                  <c:v>59</c:v>
                </c:pt>
                <c:pt idx="4">
                  <c:v>79</c:v>
                </c:pt>
                <c:pt idx="5">
                  <c:v>71</c:v>
                </c:pt>
                <c:pt idx="6">
                  <c:v>55</c:v>
                </c:pt>
                <c:pt idx="7">
                  <c:v>58</c:v>
                </c:pt>
                <c:pt idx="8">
                  <c:v>56</c:v>
                </c:pt>
                <c:pt idx="9">
                  <c:v>21</c:v>
                </c:pt>
              </c:numCache>
            </c:numRef>
          </c:val>
        </c:ser>
        <c:ser>
          <c:idx val="2"/>
          <c:order val="1"/>
          <c:tx>
            <c:strRef>
              <c:f>youth!$D$2</c:f>
              <c:strCache>
                <c:ptCount val="1"/>
                <c:pt idx="0">
                  <c:v>Ages 18 - 20</c:v>
                </c:pt>
              </c:strCache>
            </c:strRef>
          </c:tx>
          <c:spPr>
            <a:solidFill>
              <a:srgbClr val="00B050"/>
            </a:solidFill>
          </c:spPr>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youth!$D$4:$D$13</c:f>
              <c:numCache>
                <c:formatCode>General</c:formatCode>
                <c:ptCount val="10"/>
                <c:pt idx="0">
                  <c:v>81</c:v>
                </c:pt>
                <c:pt idx="1">
                  <c:v>82</c:v>
                </c:pt>
                <c:pt idx="2">
                  <c:v>75</c:v>
                </c:pt>
                <c:pt idx="3">
                  <c:v>84</c:v>
                </c:pt>
                <c:pt idx="4">
                  <c:v>83</c:v>
                </c:pt>
                <c:pt idx="5">
                  <c:v>83</c:v>
                </c:pt>
                <c:pt idx="6">
                  <c:v>89</c:v>
                </c:pt>
                <c:pt idx="7">
                  <c:v>91</c:v>
                </c:pt>
                <c:pt idx="8">
                  <c:v>60</c:v>
                </c:pt>
                <c:pt idx="9">
                  <c:v>61</c:v>
                </c:pt>
              </c:numCache>
            </c:numRef>
          </c:val>
        </c:ser>
        <c:ser>
          <c:idx val="3"/>
          <c:order val="2"/>
          <c:tx>
            <c:strRef>
              <c:f>youth!$F$2</c:f>
              <c:strCache>
                <c:ptCount val="1"/>
                <c:pt idx="0">
                  <c:v>Ages 21 - 24</c:v>
                </c:pt>
              </c:strCache>
            </c:strRef>
          </c:tx>
          <c:spPr>
            <a:solidFill>
              <a:srgbClr val="C00000"/>
            </a:solidFill>
          </c:spPr>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youth!$F$4:$F$13</c:f>
              <c:numCache>
                <c:formatCode>General</c:formatCode>
                <c:ptCount val="10"/>
                <c:pt idx="0">
                  <c:v>74</c:v>
                </c:pt>
                <c:pt idx="1">
                  <c:v>62</c:v>
                </c:pt>
                <c:pt idx="2">
                  <c:v>64</c:v>
                </c:pt>
                <c:pt idx="3">
                  <c:v>68</c:v>
                </c:pt>
                <c:pt idx="4">
                  <c:v>74</c:v>
                </c:pt>
                <c:pt idx="5">
                  <c:v>75</c:v>
                </c:pt>
                <c:pt idx="6">
                  <c:v>68</c:v>
                </c:pt>
                <c:pt idx="7">
                  <c:v>77</c:v>
                </c:pt>
                <c:pt idx="8">
                  <c:v>77</c:v>
                </c:pt>
                <c:pt idx="9">
                  <c:v>59</c:v>
                </c:pt>
              </c:numCache>
            </c:numRef>
          </c:val>
        </c:ser>
        <c:dLbls>
          <c:showLegendKey val="0"/>
          <c:showVal val="0"/>
          <c:showCatName val="0"/>
          <c:showSerName val="0"/>
          <c:showPercent val="0"/>
          <c:showBubbleSize val="0"/>
        </c:dLbls>
        <c:gapWidth val="150"/>
        <c:axId val="100183040"/>
        <c:axId val="100213504"/>
      </c:barChart>
      <c:catAx>
        <c:axId val="100183040"/>
        <c:scaling>
          <c:orientation val="minMax"/>
        </c:scaling>
        <c:delete val="0"/>
        <c:axPos val="b"/>
        <c:numFmt formatCode="General" sourceLinked="1"/>
        <c:majorTickMark val="out"/>
        <c:minorTickMark val="none"/>
        <c:tickLblPos val="nextTo"/>
        <c:crossAx val="100213504"/>
        <c:crosses val="autoZero"/>
        <c:auto val="1"/>
        <c:lblAlgn val="ctr"/>
        <c:lblOffset val="100"/>
        <c:noMultiLvlLbl val="0"/>
      </c:catAx>
      <c:valAx>
        <c:axId val="100213504"/>
        <c:scaling>
          <c:orientation val="minMax"/>
        </c:scaling>
        <c:delete val="0"/>
        <c:axPos val="l"/>
        <c:majorGridlines/>
        <c:numFmt formatCode="General" sourceLinked="1"/>
        <c:majorTickMark val="out"/>
        <c:minorTickMark val="none"/>
        <c:tickLblPos val="nextTo"/>
        <c:crossAx val="100183040"/>
        <c:crosses val="autoZero"/>
        <c:crossBetween val="between"/>
      </c:valAx>
    </c:plotArea>
    <c:legend>
      <c:legendPos val="r"/>
      <c:overlay val="0"/>
      <c:txPr>
        <a:bodyPr/>
        <a:lstStyle/>
        <a:p>
          <a:pPr>
            <a:defRPr sz="1400"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youth!$H$2</c:f>
              <c:strCache>
                <c:ptCount val="1"/>
                <c:pt idx="0">
                  <c:v>Ages 15 - 17</c:v>
                </c:pt>
              </c:strCache>
            </c:strRef>
          </c:tx>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youth!$H$4:$H$13</c:f>
              <c:numCache>
                <c:formatCode>General</c:formatCode>
                <c:ptCount val="10"/>
                <c:pt idx="0">
                  <c:v>12</c:v>
                </c:pt>
                <c:pt idx="1">
                  <c:v>21</c:v>
                </c:pt>
                <c:pt idx="2">
                  <c:v>19</c:v>
                </c:pt>
                <c:pt idx="3">
                  <c:v>16</c:v>
                </c:pt>
                <c:pt idx="4">
                  <c:v>24</c:v>
                </c:pt>
                <c:pt idx="5">
                  <c:v>26</c:v>
                </c:pt>
                <c:pt idx="6">
                  <c:v>20</c:v>
                </c:pt>
                <c:pt idx="7">
                  <c:v>15</c:v>
                </c:pt>
                <c:pt idx="8">
                  <c:v>12</c:v>
                </c:pt>
                <c:pt idx="9">
                  <c:v>6</c:v>
                </c:pt>
              </c:numCache>
            </c:numRef>
          </c:val>
        </c:ser>
        <c:ser>
          <c:idx val="2"/>
          <c:order val="1"/>
          <c:tx>
            <c:strRef>
              <c:f>youth!$J$2</c:f>
              <c:strCache>
                <c:ptCount val="1"/>
                <c:pt idx="0">
                  <c:v>Ages 18 - 20</c:v>
                </c:pt>
              </c:strCache>
            </c:strRef>
          </c:tx>
          <c:spPr>
            <a:solidFill>
              <a:srgbClr val="00B050"/>
            </a:solidFill>
          </c:spPr>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youth!$J$4:$J$13</c:f>
              <c:numCache>
                <c:formatCode>General</c:formatCode>
                <c:ptCount val="10"/>
                <c:pt idx="0">
                  <c:v>28</c:v>
                </c:pt>
                <c:pt idx="1">
                  <c:v>35</c:v>
                </c:pt>
                <c:pt idx="2">
                  <c:v>34</c:v>
                </c:pt>
                <c:pt idx="3">
                  <c:v>31</c:v>
                </c:pt>
                <c:pt idx="4">
                  <c:v>29</c:v>
                </c:pt>
                <c:pt idx="5">
                  <c:v>33</c:v>
                </c:pt>
                <c:pt idx="6">
                  <c:v>36</c:v>
                </c:pt>
                <c:pt idx="7">
                  <c:v>46</c:v>
                </c:pt>
                <c:pt idx="8">
                  <c:v>32</c:v>
                </c:pt>
                <c:pt idx="9">
                  <c:v>28</c:v>
                </c:pt>
              </c:numCache>
            </c:numRef>
          </c:val>
        </c:ser>
        <c:ser>
          <c:idx val="3"/>
          <c:order val="2"/>
          <c:tx>
            <c:strRef>
              <c:f>youth!$L$2</c:f>
              <c:strCache>
                <c:ptCount val="1"/>
                <c:pt idx="0">
                  <c:v>Ages 21 - 24</c:v>
                </c:pt>
              </c:strCache>
            </c:strRef>
          </c:tx>
          <c:spPr>
            <a:solidFill>
              <a:srgbClr val="C00000"/>
            </a:solidFill>
          </c:spPr>
          <c:invertIfNegative val="0"/>
          <c:cat>
            <c:numRef>
              <c:f>youth!$A$4:$A$13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youth!$L$4:$L$13</c:f>
              <c:numCache>
                <c:formatCode>General</c:formatCode>
                <c:ptCount val="10"/>
                <c:pt idx="0">
                  <c:v>27</c:v>
                </c:pt>
                <c:pt idx="1">
                  <c:v>36</c:v>
                </c:pt>
                <c:pt idx="2">
                  <c:v>31</c:v>
                </c:pt>
                <c:pt idx="3">
                  <c:v>35</c:v>
                </c:pt>
                <c:pt idx="4">
                  <c:v>39</c:v>
                </c:pt>
                <c:pt idx="5">
                  <c:v>34</c:v>
                </c:pt>
                <c:pt idx="6">
                  <c:v>38</c:v>
                </c:pt>
                <c:pt idx="7">
                  <c:v>45</c:v>
                </c:pt>
                <c:pt idx="8">
                  <c:v>42</c:v>
                </c:pt>
                <c:pt idx="9">
                  <c:v>34</c:v>
                </c:pt>
              </c:numCache>
            </c:numRef>
          </c:val>
        </c:ser>
        <c:dLbls>
          <c:showLegendKey val="0"/>
          <c:showVal val="0"/>
          <c:showCatName val="0"/>
          <c:showSerName val="0"/>
          <c:showPercent val="0"/>
          <c:showBubbleSize val="0"/>
        </c:dLbls>
        <c:gapWidth val="150"/>
        <c:axId val="100254848"/>
        <c:axId val="100256384"/>
      </c:barChart>
      <c:catAx>
        <c:axId val="100254848"/>
        <c:scaling>
          <c:orientation val="minMax"/>
        </c:scaling>
        <c:delete val="0"/>
        <c:axPos val="b"/>
        <c:numFmt formatCode="General" sourceLinked="1"/>
        <c:majorTickMark val="out"/>
        <c:minorTickMark val="none"/>
        <c:tickLblPos val="nextTo"/>
        <c:crossAx val="100256384"/>
        <c:crosses val="autoZero"/>
        <c:auto val="1"/>
        <c:lblAlgn val="ctr"/>
        <c:lblOffset val="100"/>
        <c:noMultiLvlLbl val="0"/>
      </c:catAx>
      <c:valAx>
        <c:axId val="100256384"/>
        <c:scaling>
          <c:orientation val="minMax"/>
        </c:scaling>
        <c:delete val="0"/>
        <c:axPos val="l"/>
        <c:majorGridlines/>
        <c:numFmt formatCode="General" sourceLinked="1"/>
        <c:majorTickMark val="out"/>
        <c:minorTickMark val="none"/>
        <c:tickLblPos val="nextTo"/>
        <c:crossAx val="100254848"/>
        <c:crosses val="autoZero"/>
        <c:crossBetween val="between"/>
      </c:valAx>
    </c:plotArea>
    <c:legend>
      <c:legendPos val="r"/>
      <c:overlay val="0"/>
      <c:txPr>
        <a:bodyPr/>
        <a:lstStyle/>
        <a:p>
          <a:pPr>
            <a:defRPr sz="14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Alcohol-Related Fatalities</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alcohol!$R$1</c:f>
              <c:strCache>
                <c:ptCount val="1"/>
                <c:pt idx="0">
                  <c:v>In veh</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numRef>
              <c:f>alcohol!$A$2:$A$11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alcohol!$E$2:$E$11</c:f>
              <c:numCache>
                <c:formatCode>General</c:formatCode>
                <c:ptCount val="10"/>
                <c:pt idx="0">
                  <c:v>446</c:v>
                </c:pt>
                <c:pt idx="1">
                  <c:v>446</c:v>
                </c:pt>
                <c:pt idx="2">
                  <c:v>431</c:v>
                </c:pt>
                <c:pt idx="3">
                  <c:v>414</c:v>
                </c:pt>
                <c:pt idx="4">
                  <c:v>451</c:v>
                </c:pt>
                <c:pt idx="5">
                  <c:v>404</c:v>
                </c:pt>
                <c:pt idx="6">
                  <c:v>457</c:v>
                </c:pt>
                <c:pt idx="7">
                  <c:v>487</c:v>
                </c:pt>
                <c:pt idx="8">
                  <c:v>451</c:v>
                </c:pt>
                <c:pt idx="9">
                  <c:v>402</c:v>
                </c:pt>
              </c:numCache>
            </c:numRef>
          </c:val>
        </c:ser>
        <c:dLbls>
          <c:showLegendKey val="0"/>
          <c:showVal val="0"/>
          <c:showCatName val="0"/>
          <c:showSerName val="0"/>
          <c:showPercent val="0"/>
          <c:showBubbleSize val="0"/>
        </c:dLbls>
        <c:gapWidth val="150"/>
        <c:shape val="box"/>
        <c:axId val="100362496"/>
        <c:axId val="100372480"/>
        <c:axId val="0"/>
      </c:bar3DChart>
      <c:catAx>
        <c:axId val="100362496"/>
        <c:scaling>
          <c:orientation val="minMax"/>
        </c:scaling>
        <c:delete val="0"/>
        <c:axPos val="b"/>
        <c:numFmt formatCode="General" sourceLinked="1"/>
        <c:majorTickMark val="out"/>
        <c:minorTickMark val="none"/>
        <c:tickLblPos val="nextTo"/>
        <c:txPr>
          <a:bodyPr/>
          <a:lstStyle/>
          <a:p>
            <a:pPr>
              <a:defRPr sz="1600" b="1"/>
            </a:pPr>
            <a:endParaRPr lang="en-US"/>
          </a:p>
        </c:txPr>
        <c:crossAx val="100372480"/>
        <c:crosses val="autoZero"/>
        <c:auto val="1"/>
        <c:lblAlgn val="ctr"/>
        <c:lblOffset val="100"/>
        <c:noMultiLvlLbl val="0"/>
      </c:catAx>
      <c:valAx>
        <c:axId val="100372480"/>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10036249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4463B-FDA7-4ED6-95FF-F2E319E7C2E3}" type="doc">
      <dgm:prSet loTypeId="urn:microsoft.com/office/officeart/2005/8/layout/venn1" loCatId="relationship" qsTypeId="urn:microsoft.com/office/officeart/2005/8/quickstyle/simple1" qsCatId="simple" csTypeId="urn:microsoft.com/office/officeart/2005/8/colors/accent1_2" csCatId="accent1" phldr="1"/>
      <dgm:spPr/>
    </dgm:pt>
    <dgm:pt modelId="{8B2685F3-1911-4184-B3EA-57871FCC6C0F}">
      <dgm:prSet/>
      <dgm:spPr>
        <a:solidFill>
          <a:srgbClr val="FF00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Lack of Seatbelt Use</a:t>
          </a:r>
          <a:r>
            <a:rPr kumimoji="0" lang="en-US" b="0" i="0" u="none" strike="noStrike" cap="none" normalizeH="0" baseline="0" dirty="0" smtClean="0">
              <a:ln>
                <a:noFill/>
              </a:ln>
              <a:solidFill>
                <a:schemeClr val="tx1"/>
              </a:solidFill>
              <a:effectLst/>
              <a:latin typeface="Arial" charset="0"/>
            </a:rPr>
            <a:t> </a:t>
          </a:r>
        </a:p>
      </dgm:t>
    </dgm:pt>
    <dgm:pt modelId="{327B61A2-B11C-49E8-8280-5A07F2A61541}" type="parTrans" cxnId="{B322D95F-E5DA-40B7-B77E-2361ED0A0EAE}">
      <dgm:prSet/>
      <dgm:spPr/>
      <dgm:t>
        <a:bodyPr/>
        <a:lstStyle/>
        <a:p>
          <a:endParaRPr lang="en-US"/>
        </a:p>
      </dgm:t>
    </dgm:pt>
    <dgm:pt modelId="{C55B99EB-0DBD-4748-B6AD-9806BF9FC708}" type="sibTrans" cxnId="{B322D95F-E5DA-40B7-B77E-2361ED0A0EAE}">
      <dgm:prSet/>
      <dgm:spPr/>
      <dgm:t>
        <a:bodyPr/>
        <a:lstStyle/>
        <a:p>
          <a:endParaRPr lang="en-US"/>
        </a:p>
      </dgm:t>
    </dgm:pt>
    <dgm:pt modelId="{B94381B9-7AD8-4B55-9A48-AD9692E07842}">
      <dgm:prSet/>
      <dgm:spPr>
        <a:solidFill>
          <a:schemeClr val="accent6">
            <a:lumMod val="40000"/>
            <a:lumOff val="6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Aggressive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Driving</a:t>
          </a:r>
        </a:p>
      </dgm:t>
    </dgm:pt>
    <dgm:pt modelId="{7839552F-73A8-455B-9F41-832FF068F50A}" type="parTrans" cxnId="{EFD0CD6D-F90E-4D35-A64F-B41D3E9E9DA8}">
      <dgm:prSet/>
      <dgm:spPr/>
      <dgm:t>
        <a:bodyPr/>
        <a:lstStyle/>
        <a:p>
          <a:endParaRPr lang="en-US"/>
        </a:p>
      </dgm:t>
    </dgm:pt>
    <dgm:pt modelId="{A9406812-46D9-4458-8ECA-04F5B8ED160E}" type="sibTrans" cxnId="{EFD0CD6D-F90E-4D35-A64F-B41D3E9E9DA8}">
      <dgm:prSet/>
      <dgm:spPr/>
      <dgm:t>
        <a:bodyPr/>
        <a:lstStyle/>
        <a:p>
          <a:endParaRPr lang="en-US"/>
        </a:p>
      </dgm:t>
    </dgm:pt>
    <dgm:pt modelId="{F7FD7063-23D4-4F1F-8862-7577D5CCE4AC}">
      <dgm:prSet/>
      <dgm:spPr>
        <a:solidFill>
          <a:schemeClr val="accent1">
            <a:lumMod val="9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Alcohol</a:t>
          </a:r>
        </a:p>
      </dgm:t>
    </dgm:pt>
    <dgm:pt modelId="{9CE66498-34B7-4BD7-B575-E4CE0C0C754E}" type="parTrans" cxnId="{BA59BF30-6DEC-4448-B90E-B33CB8F44E02}">
      <dgm:prSet/>
      <dgm:spPr/>
      <dgm:t>
        <a:bodyPr/>
        <a:lstStyle/>
        <a:p>
          <a:endParaRPr lang="en-US"/>
        </a:p>
      </dgm:t>
    </dgm:pt>
    <dgm:pt modelId="{524AFE98-6798-41BC-9244-190891F8EC72}" type="sibTrans" cxnId="{BA59BF30-6DEC-4448-B90E-B33CB8F44E02}">
      <dgm:prSet/>
      <dgm:spPr/>
      <dgm:t>
        <a:bodyPr/>
        <a:lstStyle/>
        <a:p>
          <a:endParaRPr lang="en-US"/>
        </a:p>
      </dgm:t>
    </dgm:pt>
    <dgm:pt modelId="{8E2574B8-1CBB-499A-BC83-28CA001EDFFA}" type="pres">
      <dgm:prSet presAssocID="{6484463B-FDA7-4ED6-95FF-F2E319E7C2E3}" presName="compositeShape" presStyleCnt="0">
        <dgm:presLayoutVars>
          <dgm:chMax val="7"/>
          <dgm:dir/>
          <dgm:resizeHandles val="exact"/>
        </dgm:presLayoutVars>
      </dgm:prSet>
      <dgm:spPr/>
    </dgm:pt>
    <dgm:pt modelId="{15EE17FB-ABBD-41A4-8CB2-302499A90ADE}" type="pres">
      <dgm:prSet presAssocID="{8B2685F3-1911-4184-B3EA-57871FCC6C0F}" presName="circ1" presStyleLbl="vennNode1" presStyleIdx="0" presStyleCnt="3"/>
      <dgm:spPr/>
      <dgm:t>
        <a:bodyPr/>
        <a:lstStyle/>
        <a:p>
          <a:endParaRPr lang="en-US"/>
        </a:p>
      </dgm:t>
    </dgm:pt>
    <dgm:pt modelId="{08703F34-2A23-4181-B993-12F08DB7B628}" type="pres">
      <dgm:prSet presAssocID="{8B2685F3-1911-4184-B3EA-57871FCC6C0F}" presName="circ1Tx" presStyleLbl="revTx" presStyleIdx="0" presStyleCnt="0">
        <dgm:presLayoutVars>
          <dgm:chMax val="0"/>
          <dgm:chPref val="0"/>
          <dgm:bulletEnabled val="1"/>
        </dgm:presLayoutVars>
      </dgm:prSet>
      <dgm:spPr/>
      <dgm:t>
        <a:bodyPr/>
        <a:lstStyle/>
        <a:p>
          <a:endParaRPr lang="en-US"/>
        </a:p>
      </dgm:t>
    </dgm:pt>
    <dgm:pt modelId="{9BF1C6F3-947F-4CA8-9848-9C7567627D41}" type="pres">
      <dgm:prSet presAssocID="{B94381B9-7AD8-4B55-9A48-AD9692E07842}" presName="circ2" presStyleLbl="vennNode1" presStyleIdx="1" presStyleCnt="3" custLinFactNeighborX="1013" custLinFactNeighborY="-67"/>
      <dgm:spPr/>
      <dgm:t>
        <a:bodyPr/>
        <a:lstStyle/>
        <a:p>
          <a:endParaRPr lang="en-US"/>
        </a:p>
      </dgm:t>
    </dgm:pt>
    <dgm:pt modelId="{44CD3E4B-ABBE-4B25-AF68-87C8163621B2}" type="pres">
      <dgm:prSet presAssocID="{B94381B9-7AD8-4B55-9A48-AD9692E07842}" presName="circ2Tx" presStyleLbl="revTx" presStyleIdx="0" presStyleCnt="0">
        <dgm:presLayoutVars>
          <dgm:chMax val="0"/>
          <dgm:chPref val="0"/>
          <dgm:bulletEnabled val="1"/>
        </dgm:presLayoutVars>
      </dgm:prSet>
      <dgm:spPr/>
      <dgm:t>
        <a:bodyPr/>
        <a:lstStyle/>
        <a:p>
          <a:endParaRPr lang="en-US"/>
        </a:p>
      </dgm:t>
    </dgm:pt>
    <dgm:pt modelId="{8B94C219-F330-4329-97B9-BE5CC6B36DDF}" type="pres">
      <dgm:prSet presAssocID="{F7FD7063-23D4-4F1F-8862-7577D5CCE4AC}" presName="circ3" presStyleLbl="vennNode1" presStyleIdx="2" presStyleCnt="3" custLinFactNeighborX="922" custLinFactNeighborY="-67"/>
      <dgm:spPr/>
      <dgm:t>
        <a:bodyPr/>
        <a:lstStyle/>
        <a:p>
          <a:endParaRPr lang="en-US"/>
        </a:p>
      </dgm:t>
    </dgm:pt>
    <dgm:pt modelId="{D4EA5682-8FCD-4C2D-B801-A48BD2E69EEF}" type="pres">
      <dgm:prSet presAssocID="{F7FD7063-23D4-4F1F-8862-7577D5CCE4AC}" presName="circ3Tx" presStyleLbl="revTx" presStyleIdx="0" presStyleCnt="0">
        <dgm:presLayoutVars>
          <dgm:chMax val="0"/>
          <dgm:chPref val="0"/>
          <dgm:bulletEnabled val="1"/>
        </dgm:presLayoutVars>
      </dgm:prSet>
      <dgm:spPr/>
      <dgm:t>
        <a:bodyPr/>
        <a:lstStyle/>
        <a:p>
          <a:endParaRPr lang="en-US"/>
        </a:p>
      </dgm:t>
    </dgm:pt>
  </dgm:ptLst>
  <dgm:cxnLst>
    <dgm:cxn modelId="{7092FFAD-FBBC-45FC-B060-3334BC613BD7}" type="presOf" srcId="{8B2685F3-1911-4184-B3EA-57871FCC6C0F}" destId="{08703F34-2A23-4181-B993-12F08DB7B628}" srcOrd="1" destOrd="0" presId="urn:microsoft.com/office/officeart/2005/8/layout/venn1"/>
    <dgm:cxn modelId="{F010E565-F6DE-4192-BCB2-5C2459FBF0DC}" type="presOf" srcId="{B94381B9-7AD8-4B55-9A48-AD9692E07842}" destId="{44CD3E4B-ABBE-4B25-AF68-87C8163621B2}" srcOrd="1" destOrd="0" presId="urn:microsoft.com/office/officeart/2005/8/layout/venn1"/>
    <dgm:cxn modelId="{9E8561D7-0E09-42F1-829D-747CB20F464E}" type="presOf" srcId="{F7FD7063-23D4-4F1F-8862-7577D5CCE4AC}" destId="{8B94C219-F330-4329-97B9-BE5CC6B36DDF}" srcOrd="0" destOrd="0" presId="urn:microsoft.com/office/officeart/2005/8/layout/venn1"/>
    <dgm:cxn modelId="{0CE125C0-AB7A-456E-936D-A91F26058CF3}" type="presOf" srcId="{B94381B9-7AD8-4B55-9A48-AD9692E07842}" destId="{9BF1C6F3-947F-4CA8-9848-9C7567627D41}" srcOrd="0" destOrd="0" presId="urn:microsoft.com/office/officeart/2005/8/layout/venn1"/>
    <dgm:cxn modelId="{EFD0CD6D-F90E-4D35-A64F-B41D3E9E9DA8}" srcId="{6484463B-FDA7-4ED6-95FF-F2E319E7C2E3}" destId="{B94381B9-7AD8-4B55-9A48-AD9692E07842}" srcOrd="1" destOrd="0" parTransId="{7839552F-73A8-455B-9F41-832FF068F50A}" sibTransId="{A9406812-46D9-4458-8ECA-04F5B8ED160E}"/>
    <dgm:cxn modelId="{B322D95F-E5DA-40B7-B77E-2361ED0A0EAE}" srcId="{6484463B-FDA7-4ED6-95FF-F2E319E7C2E3}" destId="{8B2685F3-1911-4184-B3EA-57871FCC6C0F}" srcOrd="0" destOrd="0" parTransId="{327B61A2-B11C-49E8-8280-5A07F2A61541}" sibTransId="{C55B99EB-0DBD-4748-B6AD-9806BF9FC708}"/>
    <dgm:cxn modelId="{BA59BF30-6DEC-4448-B90E-B33CB8F44E02}" srcId="{6484463B-FDA7-4ED6-95FF-F2E319E7C2E3}" destId="{F7FD7063-23D4-4F1F-8862-7577D5CCE4AC}" srcOrd="2" destOrd="0" parTransId="{9CE66498-34B7-4BD7-B575-E4CE0C0C754E}" sibTransId="{524AFE98-6798-41BC-9244-190891F8EC72}"/>
    <dgm:cxn modelId="{43A8C261-C7BA-4866-83C5-EC968C2878DB}" type="presOf" srcId="{F7FD7063-23D4-4F1F-8862-7577D5CCE4AC}" destId="{D4EA5682-8FCD-4C2D-B801-A48BD2E69EEF}" srcOrd="1" destOrd="0" presId="urn:microsoft.com/office/officeart/2005/8/layout/venn1"/>
    <dgm:cxn modelId="{1E846D41-BB98-4A6B-9A70-0D4D52449257}" type="presOf" srcId="{8B2685F3-1911-4184-B3EA-57871FCC6C0F}" destId="{15EE17FB-ABBD-41A4-8CB2-302499A90ADE}" srcOrd="0" destOrd="0" presId="urn:microsoft.com/office/officeart/2005/8/layout/venn1"/>
    <dgm:cxn modelId="{5FA1D789-60AB-444D-B8D9-B3BCC8631C0C}" type="presOf" srcId="{6484463B-FDA7-4ED6-95FF-F2E319E7C2E3}" destId="{8E2574B8-1CBB-499A-BC83-28CA001EDFFA}" srcOrd="0" destOrd="0" presId="urn:microsoft.com/office/officeart/2005/8/layout/venn1"/>
    <dgm:cxn modelId="{B6C1ED05-137F-484D-9830-8C7F3944EE7E}" type="presParOf" srcId="{8E2574B8-1CBB-499A-BC83-28CA001EDFFA}" destId="{15EE17FB-ABBD-41A4-8CB2-302499A90ADE}" srcOrd="0" destOrd="0" presId="urn:microsoft.com/office/officeart/2005/8/layout/venn1"/>
    <dgm:cxn modelId="{FE762E0B-24BA-45DD-9542-827926D1ACD6}" type="presParOf" srcId="{8E2574B8-1CBB-499A-BC83-28CA001EDFFA}" destId="{08703F34-2A23-4181-B993-12F08DB7B628}" srcOrd="1" destOrd="0" presId="urn:microsoft.com/office/officeart/2005/8/layout/venn1"/>
    <dgm:cxn modelId="{7FAE957C-D825-4F4A-A81D-1F22A4122802}" type="presParOf" srcId="{8E2574B8-1CBB-499A-BC83-28CA001EDFFA}" destId="{9BF1C6F3-947F-4CA8-9848-9C7567627D41}" srcOrd="2" destOrd="0" presId="urn:microsoft.com/office/officeart/2005/8/layout/venn1"/>
    <dgm:cxn modelId="{8069246B-EF07-4576-AA5C-E62C86E04407}" type="presParOf" srcId="{8E2574B8-1CBB-499A-BC83-28CA001EDFFA}" destId="{44CD3E4B-ABBE-4B25-AF68-87C8163621B2}" srcOrd="3" destOrd="0" presId="urn:microsoft.com/office/officeart/2005/8/layout/venn1"/>
    <dgm:cxn modelId="{57BD5976-BEAD-45F1-A9B6-A44D659F59E4}" type="presParOf" srcId="{8E2574B8-1CBB-499A-BC83-28CA001EDFFA}" destId="{8B94C219-F330-4329-97B9-BE5CC6B36DDF}" srcOrd="4" destOrd="0" presId="urn:microsoft.com/office/officeart/2005/8/layout/venn1"/>
    <dgm:cxn modelId="{BBEFC971-B0BB-4228-8A8D-00E0CFD01815}" type="presParOf" srcId="{8E2574B8-1CBB-499A-BC83-28CA001EDFFA}" destId="{D4EA5682-8FCD-4C2D-B801-A48BD2E69EE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0.43396</cdr:x>
      <cdr:y>0.63675</cdr:y>
    </cdr:from>
    <cdr:to>
      <cdr:x>0.59646</cdr:x>
      <cdr:y>0.7548</cdr:y>
    </cdr:to>
    <cdr:sp macro="" textlink="">
      <cdr:nvSpPr>
        <cdr:cNvPr id="2" name="TextBox 1"/>
        <cdr:cNvSpPr txBox="1"/>
      </cdr:nvSpPr>
      <cdr:spPr>
        <a:xfrm xmlns:a="http://schemas.openxmlformats.org/drawingml/2006/main">
          <a:off x="1752600" y="2590800"/>
          <a:ext cx="656273" cy="4803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Quarter</a:t>
          </a:r>
        </a:p>
      </cdr:txBody>
    </cdr:sp>
  </cdr:relSizeAnchor>
</c:userShapes>
</file>

<file path=ppt/drawings/drawing10.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D</a:t>
          </a:r>
        </a:p>
      </cdr:txBody>
    </cdr:sp>
  </cdr:relSizeAnchor>
</c:userShapes>
</file>

<file path=ppt/drawings/drawing11.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E</a:t>
          </a:r>
        </a:p>
      </cdr:txBody>
    </cdr:sp>
  </cdr:relSizeAnchor>
</c:userShapes>
</file>

<file path=ppt/drawings/drawing12.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E</a:t>
          </a:r>
        </a:p>
      </cdr:txBody>
    </cdr:sp>
  </cdr:relSizeAnchor>
</c:userShapes>
</file>

<file path=ppt/drawings/drawing13.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F</a:t>
          </a:r>
        </a:p>
      </cdr:txBody>
    </cdr:sp>
  </cdr:relSizeAnchor>
</c:userShapes>
</file>

<file path=ppt/drawings/drawing14.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F</a:t>
          </a:r>
        </a:p>
      </cdr:txBody>
    </cdr:sp>
  </cdr:relSizeAnchor>
</c:userShapes>
</file>

<file path=ppt/drawings/drawing15.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G</a:t>
          </a:r>
        </a:p>
      </cdr:txBody>
    </cdr:sp>
  </cdr:relSizeAnchor>
</c:userShapes>
</file>

<file path=ppt/drawings/drawing16.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G</a:t>
          </a:r>
        </a:p>
      </cdr:txBody>
    </cdr:sp>
  </cdr:relSizeAnchor>
</c:userShapes>
</file>

<file path=ppt/drawings/drawing17.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I</a:t>
          </a:r>
        </a:p>
      </cdr:txBody>
    </cdr:sp>
  </cdr:relSizeAnchor>
</c:userShapes>
</file>

<file path=ppt/drawings/drawing18.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I</a:t>
          </a:r>
        </a:p>
      </cdr:txBody>
    </cdr:sp>
  </cdr:relSizeAnchor>
</c:userShapes>
</file>

<file path=ppt/drawings/drawing19.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L</a:t>
          </a:r>
        </a:p>
      </cdr:txBody>
    </cdr:sp>
  </cdr:relSizeAnchor>
</c:userShapes>
</file>

<file path=ppt/drawings/drawing2.xml><?xml version="1.0" encoding="utf-8"?>
<c:userShapes xmlns:c="http://schemas.openxmlformats.org/drawingml/2006/chart">
  <cdr:relSizeAnchor xmlns:cdr="http://schemas.openxmlformats.org/drawingml/2006/chartDrawing">
    <cdr:from>
      <cdr:x>0.33333</cdr:x>
      <cdr:y>0.01873</cdr:y>
    </cdr:from>
    <cdr:to>
      <cdr:x>0.92593</cdr:x>
      <cdr:y>0.20601</cdr:y>
    </cdr:to>
    <cdr:sp macro="" textlink="">
      <cdr:nvSpPr>
        <cdr:cNvPr id="2" name="TextBox 1"/>
        <cdr:cNvSpPr txBox="1"/>
      </cdr:nvSpPr>
      <cdr:spPr>
        <a:xfrm xmlns:a="http://schemas.openxmlformats.org/drawingml/2006/main">
          <a:off x="2743200" y="76200"/>
          <a:ext cx="4876800" cy="762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400" dirty="0" smtClean="0"/>
            <a:t>Trend in Unknown BAC</a:t>
          </a:r>
        </a:p>
        <a:p xmlns:a="http://schemas.openxmlformats.org/drawingml/2006/main">
          <a:endParaRPr lang="en-US" sz="2400" dirty="0"/>
        </a:p>
      </cdr:txBody>
    </cdr:sp>
  </cdr:relSizeAnchor>
</c:userShapes>
</file>

<file path=ppt/drawings/drawing20.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L</a:t>
          </a:r>
        </a:p>
      </cdr:txBody>
    </cdr:sp>
  </cdr:relSizeAnchor>
</c:userShapes>
</file>

<file path=ppt/drawings/drawing3.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A</a:t>
          </a:r>
        </a:p>
      </cdr:txBody>
    </cdr:sp>
  </cdr:relSizeAnchor>
</c:userShapes>
</file>

<file path=ppt/drawings/drawing4.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A</a:t>
          </a:r>
        </a:p>
      </cdr:txBody>
    </cdr:sp>
  </cdr:relSizeAnchor>
</c:userShapes>
</file>

<file path=ppt/drawings/drawing5.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B</a:t>
          </a:r>
        </a:p>
      </cdr:txBody>
    </cdr:sp>
  </cdr:relSizeAnchor>
</c:userShapes>
</file>

<file path=ppt/drawings/drawing6.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B</a:t>
          </a:r>
        </a:p>
      </cdr:txBody>
    </cdr:sp>
  </cdr:relSizeAnchor>
</c:userShapes>
</file>

<file path=ppt/drawings/drawing7.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C</a:t>
          </a:r>
        </a:p>
      </cdr:txBody>
    </cdr:sp>
  </cdr:relSizeAnchor>
</c:userShapes>
</file>

<file path=ppt/drawings/drawing8.xml><?xml version="1.0" encoding="utf-8"?>
<c:userShapes xmlns:c="http://schemas.openxmlformats.org/drawingml/2006/chart">
  <cdr:relSizeAnchor xmlns:cdr="http://schemas.openxmlformats.org/drawingml/2006/chartDrawing">
    <cdr:from>
      <cdr:x>0.37514</cdr:x>
      <cdr:y>0.03107</cdr:y>
    </cdr:from>
    <cdr:to>
      <cdr:x>0.60647</cdr:x>
      <cdr:y>0.12509</cdr:y>
    </cdr:to>
    <cdr:sp macro="" textlink="">
      <cdr:nvSpPr>
        <cdr:cNvPr id="2" name="TextBox 1"/>
        <cdr:cNvSpPr txBox="1"/>
      </cdr:nvSpPr>
      <cdr:spPr>
        <a:xfrm xmlns:a="http://schemas.openxmlformats.org/drawingml/2006/main">
          <a:off x="1257782" y="95012"/>
          <a:ext cx="775603" cy="28746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C</a:t>
          </a:r>
        </a:p>
      </cdr:txBody>
    </cdr:sp>
  </cdr:relSizeAnchor>
</c:userShapes>
</file>

<file path=ppt/drawings/drawing9.xml><?xml version="1.0" encoding="utf-8"?>
<c:userShapes xmlns:c="http://schemas.openxmlformats.org/drawingml/2006/chart">
  <cdr:relSizeAnchor xmlns:cdr="http://schemas.openxmlformats.org/drawingml/2006/chartDrawing">
    <cdr:from>
      <cdr:x>0.33253</cdr:x>
      <cdr:y>0.03419</cdr:y>
    </cdr:from>
    <cdr:to>
      <cdr:x>0.56386</cdr:x>
      <cdr:y>0.12821</cdr:y>
    </cdr:to>
    <cdr:sp macro="" textlink="">
      <cdr:nvSpPr>
        <cdr:cNvPr id="2" name="TextBox 1"/>
        <cdr:cNvSpPr txBox="1"/>
      </cdr:nvSpPr>
      <cdr:spPr>
        <a:xfrm xmlns:a="http://schemas.openxmlformats.org/drawingml/2006/main">
          <a:off x="1314450" y="114301"/>
          <a:ext cx="914400" cy="3143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100" b="1"/>
            <a:t>Troop  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CCF9E6C8-F8A4-4B03-B623-8C4E1171B6B9}" type="datetimeFigureOut">
              <a:rPr lang="en-US" smtClean="0"/>
              <a:pPr/>
              <a:t>9/14/2010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C7C9C15E-83BD-486B-B7E3-C41FEFB19D01}" type="slidenum">
              <a:rPr lang="en-US" smtClean="0"/>
              <a:pPr/>
              <a:t>‹#›</a:t>
            </a:fld>
            <a:endParaRPr lang="en-US"/>
          </a:p>
        </p:txBody>
      </p:sp>
    </p:spTree>
    <p:extLst>
      <p:ext uri="{BB962C8B-B14F-4D97-AF65-F5344CB8AC3E}">
        <p14:creationId xmlns:p14="http://schemas.microsoft.com/office/powerpoint/2010/main" val="264125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91352CB2-68E6-486A-90FA-546177EDAD5D}" type="slidenum">
              <a:rPr lang="en-US"/>
              <a:pPr>
                <a:defRPr/>
              </a:pPr>
              <a:t>‹#›</a:t>
            </a:fld>
            <a:endParaRPr lang="en-US"/>
          </a:p>
        </p:txBody>
      </p:sp>
    </p:spTree>
    <p:extLst>
      <p:ext uri="{BB962C8B-B14F-4D97-AF65-F5344CB8AC3E}">
        <p14:creationId xmlns:p14="http://schemas.microsoft.com/office/powerpoint/2010/main" val="1328818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latin typeface="+mn-lt"/>
              </a:rPr>
              <a:t>driver </a:t>
            </a:r>
            <a:r>
              <a:rPr lang="en-US" dirty="0" smtClean="0"/>
              <a:t> </a:t>
            </a:r>
            <a:r>
              <a:rPr lang="en-US" dirty="0" smtClean="0">
                <a:latin typeface="+mn-lt"/>
              </a:rPr>
              <a:t>378</a:t>
            </a:r>
            <a:r>
              <a:rPr lang="en-US" dirty="0" smtClean="0"/>
              <a:t> </a:t>
            </a:r>
            <a:r>
              <a:rPr lang="en-US" dirty="0" smtClean="0">
                <a:latin typeface="+mn-lt"/>
              </a:rPr>
              <a:t>alcohol</a:t>
            </a:r>
            <a:r>
              <a:rPr lang="en-US" dirty="0" smtClean="0"/>
              <a:t> </a:t>
            </a:r>
            <a:r>
              <a:rPr lang="en-US" dirty="0" smtClean="0">
                <a:latin typeface="+mn-lt"/>
              </a:rPr>
              <a:t>187-</a:t>
            </a:r>
            <a:r>
              <a:rPr lang="en-US" dirty="0" smtClean="0"/>
              <a:t> </a:t>
            </a:r>
            <a:r>
              <a:rPr lang="en-US" dirty="0" smtClean="0">
                <a:latin typeface="+mn-lt"/>
              </a:rPr>
              <a:t>49%</a:t>
            </a:r>
            <a:r>
              <a:rPr lang="en-US" dirty="0" smtClean="0"/>
              <a:t> </a:t>
            </a:r>
          </a:p>
          <a:p>
            <a:r>
              <a:rPr lang="en-US" dirty="0" smtClean="0">
                <a:latin typeface="+mn-lt"/>
              </a:rPr>
              <a:t>no seatbelt</a:t>
            </a:r>
            <a:r>
              <a:rPr lang="en-US" dirty="0" smtClean="0"/>
              <a:t> </a:t>
            </a:r>
            <a:r>
              <a:rPr lang="en-US" dirty="0" smtClean="0">
                <a:latin typeface="+mn-lt"/>
              </a:rPr>
              <a:t>222-</a:t>
            </a:r>
            <a:r>
              <a:rPr lang="en-US" dirty="0" smtClean="0"/>
              <a:t> </a:t>
            </a:r>
            <a:r>
              <a:rPr lang="en-US" dirty="0" smtClean="0">
                <a:latin typeface="+mn-lt"/>
              </a:rPr>
              <a:t>59%</a:t>
            </a:r>
            <a:r>
              <a:rPr lang="en-US" dirty="0" smtClean="0"/>
              <a:t> </a:t>
            </a:r>
          </a:p>
          <a:p>
            <a:r>
              <a:rPr lang="en-US" dirty="0" smtClean="0">
                <a:latin typeface="+mn-lt"/>
              </a:rPr>
              <a:t>Aggress </a:t>
            </a:r>
            <a:r>
              <a:rPr lang="en-US" dirty="0" err="1" smtClean="0">
                <a:latin typeface="+mn-lt"/>
              </a:rPr>
              <a:t>dr</a:t>
            </a:r>
            <a:r>
              <a:rPr lang="en-US" dirty="0" smtClean="0"/>
              <a:t> </a:t>
            </a:r>
            <a:r>
              <a:rPr lang="en-US" dirty="0" smtClean="0">
                <a:latin typeface="+mn-lt"/>
              </a:rPr>
              <a:t>204</a:t>
            </a:r>
            <a:r>
              <a:rPr lang="en-US" dirty="0" smtClean="0"/>
              <a:t> -</a:t>
            </a:r>
            <a:r>
              <a:rPr lang="en-US" dirty="0" smtClean="0">
                <a:latin typeface="+mn-lt"/>
              </a:rPr>
              <a:t>54%</a:t>
            </a:r>
            <a:r>
              <a:rPr lang="en-US" dirty="0" smtClean="0"/>
              <a:t> </a:t>
            </a:r>
          </a:p>
          <a:p>
            <a:r>
              <a:rPr lang="en-US" dirty="0" smtClean="0">
                <a:latin typeface="+mn-lt"/>
              </a:rPr>
              <a:t>any of three</a:t>
            </a:r>
            <a:r>
              <a:rPr lang="en-US" dirty="0" smtClean="0"/>
              <a:t> </a:t>
            </a:r>
            <a:r>
              <a:rPr lang="en-US" dirty="0" smtClean="0">
                <a:latin typeface="+mn-lt"/>
              </a:rPr>
              <a:t>323-</a:t>
            </a:r>
            <a:r>
              <a:rPr lang="en-US" dirty="0" smtClean="0"/>
              <a:t> </a:t>
            </a:r>
            <a:r>
              <a:rPr lang="en-US" dirty="0" smtClean="0">
                <a:latin typeface="+mn-lt"/>
              </a:rPr>
              <a:t>85%</a:t>
            </a:r>
            <a:r>
              <a:rPr lang="en-US" dirty="0" smtClean="0"/>
              <a:t> </a:t>
            </a:r>
          </a:p>
          <a:p>
            <a:r>
              <a:rPr lang="en-US" dirty="0" smtClean="0">
                <a:latin typeface="+mn-lt"/>
              </a:rPr>
              <a:t>all three</a:t>
            </a:r>
            <a:r>
              <a:rPr lang="en-US" dirty="0" smtClean="0"/>
              <a:t> </a:t>
            </a:r>
            <a:r>
              <a:rPr lang="en-US" dirty="0" smtClean="0">
                <a:latin typeface="+mn-lt"/>
              </a:rPr>
              <a:t>82-</a:t>
            </a:r>
            <a:r>
              <a:rPr lang="en-US" dirty="0" smtClean="0"/>
              <a:t> </a:t>
            </a:r>
            <a:r>
              <a:rPr lang="en-US" dirty="0" smtClean="0">
                <a:latin typeface="+mn-lt"/>
              </a:rPr>
              <a:t>22%</a:t>
            </a:r>
            <a:r>
              <a:rPr lang="en-US" dirty="0" smtClean="0"/>
              <a:t> </a:t>
            </a:r>
          </a:p>
          <a:p>
            <a:r>
              <a:rPr lang="en-US" dirty="0" smtClean="0"/>
              <a:t>--all drivers</a:t>
            </a:r>
          </a:p>
          <a:p>
            <a:r>
              <a:rPr lang="en-US" dirty="0" smtClean="0"/>
              <a:t>select count(*) as </a:t>
            </a:r>
            <a:r>
              <a:rPr lang="en-US" dirty="0" err="1" smtClean="0"/>
              <a:t>anythree</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endParaRPr lang="en-US" dirty="0" smtClean="0"/>
          </a:p>
          <a:p>
            <a:endParaRPr lang="en-US" dirty="0" smtClean="0"/>
          </a:p>
          <a:p>
            <a:endParaRPr lang="en-US" dirty="0" smtClean="0"/>
          </a:p>
          <a:p>
            <a:r>
              <a:rPr lang="en-US" dirty="0" smtClean="0"/>
              <a:t>--alcohol</a:t>
            </a:r>
          </a:p>
          <a:p>
            <a:r>
              <a:rPr lang="en-US" dirty="0" smtClean="0"/>
              <a:t>select count(*) as alcohol</a:t>
            </a:r>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a:t>
            </a:r>
            <a:r>
              <a:rPr lang="en-US" dirty="0" err="1" smtClean="0"/>
              <a:t>vehic_tb.est_alcohol</a:t>
            </a:r>
            <a:r>
              <a:rPr lang="en-US" dirty="0" smtClean="0"/>
              <a:t>='1'</a:t>
            </a:r>
          </a:p>
          <a:p>
            <a:endParaRPr lang="en-US" dirty="0" smtClean="0"/>
          </a:p>
          <a:p>
            <a:r>
              <a:rPr lang="en-US" dirty="0" smtClean="0"/>
              <a:t>--seatbelt</a:t>
            </a:r>
          </a:p>
          <a:p>
            <a:r>
              <a:rPr lang="en-US" dirty="0" smtClean="0"/>
              <a:t>select count(*) as seatbelt</a:t>
            </a:r>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DR_PROTSYS_CD ='a' </a:t>
            </a:r>
          </a:p>
          <a:p>
            <a:endParaRPr lang="en-US" dirty="0" smtClean="0"/>
          </a:p>
          <a:p>
            <a:r>
              <a:rPr lang="en-US" dirty="0" smtClean="0"/>
              <a:t>---aggressive </a:t>
            </a:r>
            <a:r>
              <a:rPr lang="en-US" dirty="0" err="1" smtClean="0"/>
              <a:t>dr</a:t>
            </a:r>
            <a:endParaRPr lang="en-US" dirty="0" smtClean="0"/>
          </a:p>
          <a:p>
            <a:r>
              <a:rPr lang="en-US" dirty="0" smtClean="0"/>
              <a:t>select count(*) as aggressive</a:t>
            </a:r>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VIOLATIONS_CD IN ('S','C','L','D','B','A','F')</a:t>
            </a:r>
          </a:p>
          <a:p>
            <a:endParaRPr lang="en-US" dirty="0" smtClean="0"/>
          </a:p>
          <a:p>
            <a:r>
              <a:rPr lang="en-US" dirty="0" smtClean="0"/>
              <a:t>---</a:t>
            </a:r>
            <a:r>
              <a:rPr lang="en-US" dirty="0" err="1" smtClean="0"/>
              <a:t>alco&amp;seatbelt</a:t>
            </a:r>
            <a:endParaRPr lang="en-US" dirty="0" smtClean="0"/>
          </a:p>
          <a:p>
            <a:r>
              <a:rPr lang="en-US" dirty="0" smtClean="0"/>
              <a:t>select count(*) as </a:t>
            </a:r>
            <a:r>
              <a:rPr lang="en-US" dirty="0" err="1" smtClean="0"/>
              <a:t>alc_seatb</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a:t>
            </a:r>
            <a:r>
              <a:rPr lang="en-US" dirty="0" err="1" smtClean="0"/>
              <a:t>vehic_tb.est_alcohol</a:t>
            </a:r>
            <a:r>
              <a:rPr lang="en-US" dirty="0" smtClean="0"/>
              <a:t>='1'</a:t>
            </a:r>
          </a:p>
          <a:p>
            <a:r>
              <a:rPr lang="en-US" dirty="0" smtClean="0"/>
              <a:t>or DR_PROTSYS_CD ='a' )</a:t>
            </a:r>
          </a:p>
          <a:p>
            <a:r>
              <a:rPr lang="en-US" dirty="0" smtClean="0"/>
              <a:t>---all </a:t>
            </a:r>
            <a:r>
              <a:rPr lang="en-US" dirty="0" err="1" smtClean="0"/>
              <a:t>alc_viol</a:t>
            </a:r>
            <a:endParaRPr lang="en-US" dirty="0" smtClean="0"/>
          </a:p>
          <a:p>
            <a:r>
              <a:rPr lang="en-US" dirty="0" smtClean="0"/>
              <a:t>select count(*) as </a:t>
            </a:r>
            <a:r>
              <a:rPr lang="en-US" dirty="0" err="1" smtClean="0"/>
              <a:t>alc_viol</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a:t>
            </a:r>
            <a:r>
              <a:rPr lang="en-US" dirty="0" err="1" smtClean="0"/>
              <a:t>vehic_tb.est_alcohol</a:t>
            </a:r>
            <a:r>
              <a:rPr lang="en-US" dirty="0" smtClean="0"/>
              <a:t>='1'</a:t>
            </a:r>
          </a:p>
          <a:p>
            <a:r>
              <a:rPr lang="en-US" dirty="0" smtClean="0"/>
              <a:t>or  VIOLATIONS_CD IN ('S','C','L','D','B','A','F'))</a:t>
            </a:r>
          </a:p>
          <a:p>
            <a:endParaRPr lang="en-US" dirty="0" smtClean="0"/>
          </a:p>
          <a:p>
            <a:r>
              <a:rPr lang="en-US" dirty="0" smtClean="0"/>
              <a:t>---all </a:t>
            </a:r>
            <a:r>
              <a:rPr lang="en-US" dirty="0" err="1" smtClean="0"/>
              <a:t>seatb_viol</a:t>
            </a:r>
            <a:endParaRPr lang="en-US" dirty="0" smtClean="0"/>
          </a:p>
          <a:p>
            <a:r>
              <a:rPr lang="en-US" dirty="0" smtClean="0"/>
              <a:t>select count(*) as </a:t>
            </a:r>
            <a:r>
              <a:rPr lang="en-US" dirty="0" err="1" smtClean="0"/>
              <a:t>sb_viol</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(DR_PROTSYS_CD ='a' </a:t>
            </a:r>
          </a:p>
          <a:p>
            <a:r>
              <a:rPr lang="en-US" dirty="0" smtClean="0"/>
              <a:t>or  VIOLATIONS_CD IN ('S','C','L','D','B','A','F'))</a:t>
            </a:r>
          </a:p>
          <a:p>
            <a:endParaRPr lang="en-US" dirty="0" smtClean="0"/>
          </a:p>
          <a:p>
            <a:r>
              <a:rPr lang="en-US" dirty="0" smtClean="0"/>
              <a:t>---all three</a:t>
            </a:r>
          </a:p>
          <a:p>
            <a:r>
              <a:rPr lang="en-US" dirty="0" smtClean="0"/>
              <a:t>select count(*) as </a:t>
            </a:r>
            <a:r>
              <a:rPr lang="en-US" dirty="0" err="1" smtClean="0"/>
              <a:t>allthree</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a:t>
            </a:r>
            <a:r>
              <a:rPr lang="en-US" dirty="0" err="1" smtClean="0"/>
              <a:t>vehic_tb.est_alcohol</a:t>
            </a:r>
            <a:r>
              <a:rPr lang="en-US" dirty="0" smtClean="0"/>
              <a:t>='1'</a:t>
            </a:r>
          </a:p>
          <a:p>
            <a:r>
              <a:rPr lang="en-US" dirty="0" smtClean="0"/>
              <a:t>and DR_PROTSYS_CD ='a' </a:t>
            </a:r>
          </a:p>
          <a:p>
            <a:r>
              <a:rPr lang="en-US" dirty="0" smtClean="0"/>
              <a:t>and  VIOLATIONS_CD IN ('S','C','L','D','B','A','F'))</a:t>
            </a:r>
          </a:p>
          <a:p>
            <a:endParaRPr lang="en-US" dirty="0" smtClean="0"/>
          </a:p>
          <a:p>
            <a:r>
              <a:rPr lang="en-US" dirty="0" smtClean="0"/>
              <a:t>---any three</a:t>
            </a:r>
          </a:p>
          <a:p>
            <a:r>
              <a:rPr lang="en-US" dirty="0" smtClean="0"/>
              <a:t>select count(*) as </a:t>
            </a:r>
            <a:r>
              <a:rPr lang="en-US" dirty="0" err="1" smtClean="0"/>
              <a:t>anythree</a:t>
            </a:r>
            <a:endParaRPr lang="en-US" dirty="0" smtClean="0"/>
          </a:p>
          <a:p>
            <a:r>
              <a:rPr lang="en-US" dirty="0" smtClean="0"/>
              <a:t>from </a:t>
            </a:r>
            <a:r>
              <a:rPr lang="en-US" dirty="0" err="1" smtClean="0"/>
              <a:t>vehic_tb</a:t>
            </a:r>
            <a:r>
              <a:rPr lang="en-US" dirty="0" smtClean="0"/>
              <a:t> </a:t>
            </a:r>
          </a:p>
          <a:p>
            <a:r>
              <a:rPr lang="en-US" dirty="0" smtClean="0"/>
              <a:t>where </a:t>
            </a:r>
            <a:r>
              <a:rPr lang="en-US" dirty="0" err="1" smtClean="0"/>
              <a:t>veh_type_cd</a:t>
            </a:r>
            <a:r>
              <a:rPr lang="en-US" dirty="0" smtClean="0"/>
              <a:t> in ('</a:t>
            </a:r>
            <a:r>
              <a:rPr lang="en-US" dirty="0" err="1" smtClean="0"/>
              <a:t>a','b','c','d</a:t>
            </a:r>
            <a:r>
              <a:rPr lang="en-US" dirty="0" smtClean="0"/>
              <a:t>')</a:t>
            </a:r>
          </a:p>
          <a:p>
            <a:r>
              <a:rPr lang="en-US" dirty="0" smtClean="0"/>
              <a:t>and </a:t>
            </a:r>
            <a:r>
              <a:rPr lang="en-US" dirty="0" err="1" smtClean="0"/>
              <a:t>dr_inj_cd</a:t>
            </a:r>
            <a:r>
              <a:rPr lang="en-US" dirty="0" smtClean="0"/>
              <a:t>='a' </a:t>
            </a:r>
          </a:p>
          <a:p>
            <a:r>
              <a:rPr lang="en-US" dirty="0" smtClean="0"/>
              <a:t>and (</a:t>
            </a:r>
            <a:r>
              <a:rPr lang="en-US" dirty="0" err="1" smtClean="0"/>
              <a:t>vehic_tb.est_alcohol</a:t>
            </a:r>
            <a:r>
              <a:rPr lang="en-US" dirty="0" smtClean="0"/>
              <a:t>='1'</a:t>
            </a:r>
          </a:p>
          <a:p>
            <a:r>
              <a:rPr lang="en-US" dirty="0" smtClean="0"/>
              <a:t>or DR_PROTSYS_CD ='a' </a:t>
            </a:r>
          </a:p>
          <a:p>
            <a:r>
              <a:rPr lang="en-US" dirty="0" smtClean="0"/>
              <a:t>or  VIOLATIONS_CD IN ('S','C','L','D','B','A','F'))</a:t>
            </a:r>
            <a:endParaRPr lang="en-US" dirty="0"/>
          </a:p>
        </p:txBody>
      </p:sp>
      <p:sp>
        <p:nvSpPr>
          <p:cNvPr id="4" name="Slide Number Placeholder 3"/>
          <p:cNvSpPr>
            <a:spLocks noGrp="1"/>
          </p:cNvSpPr>
          <p:nvPr>
            <p:ph type="sldNum" sz="quarter" idx="10"/>
          </p:nvPr>
        </p:nvSpPr>
        <p:spPr/>
        <p:txBody>
          <a:bodyPr/>
          <a:lstStyle/>
          <a:p>
            <a:fld id="{30552A45-0E36-4209-8B22-4A7688704012}"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2009 cost</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552A45-0E36-4209-8B22-4A7688704012}"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$230 Billion in 2000 which is about $280 billion in 2008 dollars.</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an increased reporting BAC levels are increasing.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400" dirty="0" smtClean="0"/>
              <a:t>While the “Target of Opportunity Study” had an overall effect in reducing alcohol-related fatalities by 5 percentage points, there were many factors that influenced the magnitude of the effect and were responsible for the effect not being statistically significant. T</a:t>
            </a:r>
            <a:r>
              <a:rPr lang="en-US" sz="2000" dirty="0" smtClean="0"/>
              <a:t>he effect could have been as high as 20% if the treatment would have been more uniformly applied in all  parishes. The effect was likely stronger for non-heavy drinkers, i.e. BAC below the legal limit  than for heavy drinkers with high BAC levels. This indicates that heavy drinkers are less likely to be influenced by enforcement and public awareness campaigns than drivers who drink less alcohol to begin with.  South Louisiana where drinking is more popular had smaller effect than north Louisiana where drinking is less popular. Younger drivers (&lt;24) are more receptive to enforcement than older drivers. Drivers returning home late evening and early morning hours 11pm-3am are less likely to be affected by increased enforcement.  </a:t>
            </a:r>
          </a:p>
          <a:p>
            <a:endParaRPr lang="en-US" sz="2000" dirty="0" smtClean="0"/>
          </a:p>
          <a:p>
            <a:r>
              <a:rPr lang="en-US" sz="2000" dirty="0" smtClean="0"/>
              <a:t>All studies are faced with spurious factors that confound the experiment and lead to variations in the treatment effect and bias. Thus, it is important to carefully plan an experiment, have controls and randomize if possible. After the experiment has been conducted carful analysis of extraneous factors should be conducted. </a:t>
            </a:r>
          </a:p>
          <a:p>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further reviewing the crash we notice that  the crash happened between 12 am and 3 am involved a male driver age between 18-25? Now,  what is the revised probability for the crash to be alcohol-related.   </a:t>
            </a:r>
          </a:p>
          <a:p>
            <a:pPr defTabSz="931774">
              <a:defRPr/>
            </a:pPr>
            <a:endParaRPr lang="en-US" dirty="0" smtClean="0"/>
          </a:p>
          <a:p>
            <a:pPr defTabSz="931774">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further reviewing the crash we notice that  the crash happened between 12 am and 3 am involved a male driver age between 18-25? Now,  what is the revised probability for the crash to be alcohol-related.  There are 34 out of 729 fatal crashes between 1-3 am that involved a male driver age 18-25, that is  4.7%. Also, there were 30 out of the 354 fatal alcohol-related crashes that occurred between 1-3 am that involved a male driver age 18-25 that is 8.5%. Thus P(A|B)=0.085*0.49/0.047.=0.85. Thus, the chance for this crash to be alcohol-related increased to 89% based on the new information. </a:t>
            </a:r>
          </a:p>
          <a:p>
            <a:pPr defTabSz="931774">
              <a:defRPr/>
            </a:pPr>
            <a:endParaRPr lang="en-US" dirty="0" smtClean="0"/>
          </a:p>
          <a:p>
            <a:pPr defTabSz="931774">
              <a:defRPr/>
            </a:pPr>
            <a:r>
              <a:rPr lang="en-US" dirty="0" smtClean="0"/>
              <a:t>The </a:t>
            </a:r>
            <a:r>
              <a:rPr lang="en-US" dirty="0" err="1" smtClean="0"/>
              <a:t>Bayes</a:t>
            </a:r>
            <a:r>
              <a:rPr lang="en-US" dirty="0" smtClean="0"/>
              <a:t> Theorem is the basis for the algorithm the HSRG uses to estimate if a crash was alcohol related in cases the information about BAC test is not available. In general, the </a:t>
            </a:r>
            <a:r>
              <a:rPr lang="en-US" dirty="0" err="1" smtClean="0"/>
              <a:t>Bayes</a:t>
            </a:r>
            <a:r>
              <a:rPr lang="en-US" dirty="0" smtClean="0"/>
              <a:t> Theorem allows us to revise our assessment of the chances for an event based on additional information. </a:t>
            </a:r>
          </a:p>
          <a:p>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 </a:t>
            </a:r>
          </a:p>
          <a:p>
            <a:endParaRPr lang="en-US" dirty="0" smtClean="0"/>
          </a:p>
          <a:p>
            <a:endParaRPr lang="en-US" sz="1200" dirty="0" smtClean="0"/>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DR_PROTSYS_CD='a' </a:t>
            </a: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p>
          <a:p>
            <a:r>
              <a:rPr lang="en-US" sz="1200" kern="1200" dirty="0" smtClean="0">
                <a:solidFill>
                  <a:schemeClr val="tx1"/>
                </a:solidFill>
                <a:latin typeface="Arial" charset="0"/>
                <a:ea typeface="+mn-ea"/>
                <a:cs typeface="+mn-cs"/>
              </a:rPr>
              <a:t> and DR_PROTSYS_CD='a'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further reviewing the crash we notice that  the crash happened between 12 am and 3 am involved a male driver age between 18-25? Now,  what is the revised probability for the crash to be alcohol-related.  There are 15 out of 729 fatal crashes between 1-3 am that involved a male driver age 18-25 not wearing a seat belt , that is  2.06%. Also, there were 14 out of the 353 fatal alcohol-related crashes that occurred between 1-3 am that involved a male driver age 18-25 not wearing a seat belt that is 4%. Thus P(A|B)=0.021*0.49/0.04.=0.95. Thus, the chance for this crash to be alcohol-related increased to 89% based on the new information. </a:t>
            </a:r>
          </a:p>
          <a:p>
            <a:pPr defTabSz="931774">
              <a:defRPr/>
            </a:pPr>
            <a:endParaRPr lang="en-US" dirty="0" smtClean="0"/>
          </a:p>
          <a:p>
            <a:pPr defTabSz="931774">
              <a:defRPr/>
            </a:pPr>
            <a:r>
              <a:rPr lang="en-US" dirty="0" smtClean="0"/>
              <a:t>The </a:t>
            </a:r>
            <a:r>
              <a:rPr lang="en-US" dirty="0" err="1" smtClean="0"/>
              <a:t>Bayes</a:t>
            </a:r>
            <a:r>
              <a:rPr lang="en-US" dirty="0" smtClean="0"/>
              <a:t> Theorem is the basis for the algorithm the HSRG uses to estimate if a crash was alcohol related in cases the information about BAC test is not available. In general, the </a:t>
            </a:r>
            <a:r>
              <a:rPr lang="en-US" dirty="0" err="1" smtClean="0"/>
              <a:t>Bayes</a:t>
            </a:r>
            <a:r>
              <a:rPr lang="en-US" dirty="0" smtClean="0"/>
              <a:t> Theorem allows us to revise our assessment of the chances for an event based on additional information. </a:t>
            </a:r>
          </a:p>
          <a:p>
            <a:endParaRPr lang="en-US" dirty="0" smtClean="0"/>
          </a:p>
          <a:p>
            <a:endParaRPr lang="en-US" sz="1200" dirty="0" smtClean="0"/>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DR_PROTSYS_CD='a' </a:t>
            </a: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p>
          <a:p>
            <a:r>
              <a:rPr lang="en-US" sz="1200" kern="1200" dirty="0" smtClean="0">
                <a:solidFill>
                  <a:schemeClr val="tx1"/>
                </a:solidFill>
                <a:latin typeface="Arial" charset="0"/>
                <a:ea typeface="+mn-ea"/>
                <a:cs typeface="+mn-cs"/>
              </a:rPr>
              <a:t> and DR_PROTSYS_CD='a'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further reviewing the crash we notice that  the crash happened between 12 am and 3 am involved a male driver age between 18-25? Now,  what is the revised probability for the crash to be alcohol-related.  There are 15 out of 729 fatal crashes between 1-3 am that involved a male driver age 18-25 not wearing a seat belt , that is  2.06%. Also, there were 14 out of the 353 fatal alcohol-related crashes that occurred between 1-3 am that involved a male driver age 18-25 not wearing a seat belt that is 4%. Thus P(A|B)=0.021*0.49/0.04.=0.95. Thus, the chance for this crash to be alcohol-related increased to 89% based on the new information. </a:t>
            </a:r>
          </a:p>
          <a:p>
            <a:pPr defTabSz="931774">
              <a:defRPr/>
            </a:pPr>
            <a:endParaRPr lang="en-US" dirty="0" smtClean="0"/>
          </a:p>
          <a:p>
            <a:pPr defTabSz="931774">
              <a:defRPr/>
            </a:pPr>
            <a:r>
              <a:rPr lang="en-US" dirty="0" smtClean="0"/>
              <a:t>The </a:t>
            </a:r>
            <a:r>
              <a:rPr lang="en-US" dirty="0" err="1" smtClean="0"/>
              <a:t>Bayes</a:t>
            </a:r>
            <a:r>
              <a:rPr lang="en-US" dirty="0" smtClean="0"/>
              <a:t> Theorem is the basis for the algorithm the HSRG uses to estimate if a crash was alcohol related in cases the information about BAC test is not available. In general, the </a:t>
            </a:r>
            <a:r>
              <a:rPr lang="en-US" dirty="0" err="1" smtClean="0"/>
              <a:t>Bayes</a:t>
            </a:r>
            <a:r>
              <a:rPr lang="en-US" dirty="0" smtClean="0"/>
              <a:t> Theorem allows us to revise our assessment of the chances for an event based on additional information. </a:t>
            </a:r>
          </a:p>
          <a:p>
            <a:endParaRPr lang="en-US" dirty="0" smtClean="0"/>
          </a:p>
          <a:p>
            <a:endParaRPr lang="en-US" sz="1200" dirty="0" smtClean="0"/>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DR_PROTSYS_CD='a' </a:t>
            </a: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p>
          <a:p>
            <a:r>
              <a:rPr lang="en-US" sz="1200" kern="1200" dirty="0" smtClean="0">
                <a:solidFill>
                  <a:schemeClr val="tx1"/>
                </a:solidFill>
                <a:latin typeface="Arial" charset="0"/>
                <a:ea typeface="+mn-ea"/>
                <a:cs typeface="+mn-cs"/>
              </a:rPr>
              <a:t> and DR_PROTSYS_CD='a'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further reviewing the crash we notice that  the crash happened between 12 am and 3 am involved a male driver age between 18-25? Now,  what is the revised probability for the crash to be alcohol-related.  There are 15 out of 729 fatal crashes between 1-3 am that involved a male driver age 18-25 not wearing a seat belt , that is  2.06%. Also, there were 14 out of the 353 fatal alcohol-related crashes that occurred between 1-3 am that involved a male driver age 18-25 not wearing a seat belt that is 4%. Thus P(A|B)=0.021*0.49/0.04.=0.95. Thus, the chance for this crash to be alcohol-related increased to 89% based on the new information. </a:t>
            </a:r>
          </a:p>
          <a:p>
            <a:pPr defTabSz="931774">
              <a:defRPr/>
            </a:pPr>
            <a:endParaRPr lang="en-US" dirty="0" smtClean="0"/>
          </a:p>
          <a:p>
            <a:pPr defTabSz="931774">
              <a:defRPr/>
            </a:pPr>
            <a:r>
              <a:rPr lang="en-US" dirty="0" smtClean="0"/>
              <a:t>The </a:t>
            </a:r>
            <a:r>
              <a:rPr lang="en-US" dirty="0" err="1" smtClean="0"/>
              <a:t>Bayes</a:t>
            </a:r>
            <a:r>
              <a:rPr lang="en-US" dirty="0" smtClean="0"/>
              <a:t> Theorem is the basis for the algorithm the HSRG uses to estimate if a crash was alcohol related in cases the information about BAC test is not available. In general, the </a:t>
            </a:r>
            <a:r>
              <a:rPr lang="en-US" dirty="0" err="1" smtClean="0"/>
              <a:t>Bayes</a:t>
            </a:r>
            <a:r>
              <a:rPr lang="en-US" dirty="0" smtClean="0"/>
              <a:t> Theorem allows us to revise our assessment of the chances for an event based on additional information. </a:t>
            </a:r>
          </a:p>
          <a:p>
            <a:endParaRPr lang="en-US" dirty="0" smtClean="0"/>
          </a:p>
          <a:p>
            <a:endParaRPr lang="en-US" sz="1200" dirty="0" smtClean="0"/>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DR_PROTSYS_CD='a' </a:t>
            </a: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p>
          <a:p>
            <a:r>
              <a:rPr lang="en-US" sz="1200" kern="1200" dirty="0" smtClean="0">
                <a:solidFill>
                  <a:schemeClr val="tx1"/>
                </a:solidFill>
                <a:latin typeface="Arial" charset="0"/>
                <a:ea typeface="+mn-ea"/>
                <a:cs typeface="+mn-cs"/>
              </a:rPr>
              <a:t> and DR_PROTSYS_CD='a'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select count(*)</a:t>
            </a:r>
          </a:p>
          <a:p>
            <a:r>
              <a:rPr lang="en-US" sz="1200" kern="1200" dirty="0" smtClean="0">
                <a:solidFill>
                  <a:schemeClr val="tx1"/>
                </a:solidFill>
                <a:latin typeface="Arial" charset="0"/>
                <a:ea typeface="+mn-ea"/>
                <a:cs typeface="+mn-cs"/>
              </a:rPr>
              <a:t>from </a:t>
            </a:r>
            <a:r>
              <a:rPr lang="en-US" sz="1200" kern="1200" dirty="0" err="1" smtClean="0">
                <a:solidFill>
                  <a:schemeClr val="tx1"/>
                </a:solidFill>
                <a:latin typeface="Arial" charset="0"/>
                <a:ea typeface="+mn-ea"/>
                <a:cs typeface="+mn-cs"/>
              </a:rPr>
              <a:t>crash_tb</a:t>
            </a:r>
            <a:r>
              <a:rPr lang="en-US" sz="1200" kern="1200" dirty="0" smtClean="0">
                <a:solidFill>
                  <a:schemeClr val="tx1"/>
                </a:solidFill>
                <a:latin typeface="Arial" charset="0"/>
                <a:ea typeface="+mn-ea"/>
                <a:cs typeface="+mn-cs"/>
              </a:rPr>
              <a:t> inner join </a:t>
            </a:r>
            <a:r>
              <a:rPr lang="en-US" sz="1200" kern="1200" dirty="0" err="1" smtClean="0">
                <a:solidFill>
                  <a:schemeClr val="tx1"/>
                </a:solidFill>
                <a:latin typeface="Arial" charset="0"/>
                <a:ea typeface="+mn-ea"/>
                <a:cs typeface="+mn-cs"/>
              </a:rPr>
              <a:t>vehic_tb</a:t>
            </a:r>
            <a:r>
              <a:rPr lang="en-US" sz="1200" kern="1200" dirty="0" smtClean="0">
                <a:solidFill>
                  <a:schemeClr val="tx1"/>
                </a:solidFill>
                <a:latin typeface="Arial" charset="0"/>
                <a:ea typeface="+mn-ea"/>
                <a:cs typeface="+mn-cs"/>
              </a:rPr>
              <a:t> on </a:t>
            </a:r>
            <a:r>
              <a:rPr lang="en-US" sz="1200" kern="1200" dirty="0" err="1" smtClean="0">
                <a:solidFill>
                  <a:schemeClr val="tx1"/>
                </a:solidFill>
                <a:latin typeface="Arial" charset="0"/>
                <a:ea typeface="+mn-ea"/>
                <a:cs typeface="+mn-cs"/>
              </a:rPr>
              <a:t>crash_tb.crash_num</a:t>
            </a:r>
            <a:r>
              <a:rPr lang="en-US" sz="1200" kern="1200" dirty="0" smtClean="0">
                <a:solidFill>
                  <a:schemeClr val="tx1"/>
                </a:solidFill>
                <a:latin typeface="Arial" charset="0"/>
                <a:ea typeface="+mn-ea"/>
                <a:cs typeface="+mn-cs"/>
              </a:rPr>
              <a:t>=</a:t>
            </a:r>
            <a:r>
              <a:rPr lang="en-US" sz="1200" kern="1200" dirty="0" err="1" smtClean="0">
                <a:solidFill>
                  <a:schemeClr val="tx1"/>
                </a:solidFill>
                <a:latin typeface="Arial" charset="0"/>
                <a:ea typeface="+mn-ea"/>
                <a:cs typeface="+mn-cs"/>
              </a:rPr>
              <a:t>vehic_tb.crash_num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where </a:t>
            </a:r>
            <a:r>
              <a:rPr lang="en-US" sz="1200" kern="1200" dirty="0" err="1" smtClean="0">
                <a:solidFill>
                  <a:schemeClr val="tx1"/>
                </a:solidFill>
                <a:latin typeface="Arial" charset="0"/>
                <a:ea typeface="+mn-ea"/>
                <a:cs typeface="+mn-cs"/>
              </a:rPr>
              <a:t>severity_cd</a:t>
            </a:r>
            <a:r>
              <a:rPr lang="en-US" sz="1200" kern="1200" dirty="0" smtClean="0">
                <a:solidFill>
                  <a:schemeClr val="tx1"/>
                </a:solidFill>
                <a:latin typeface="Arial" charset="0"/>
                <a:ea typeface="+mn-ea"/>
                <a:cs typeface="+mn-cs"/>
              </a:rPr>
              <a:t>='a' and </a:t>
            </a:r>
            <a:r>
              <a:rPr lang="en-US" sz="1200" kern="1200" dirty="0" err="1" smtClean="0">
                <a:solidFill>
                  <a:schemeClr val="tx1"/>
                </a:solidFill>
                <a:latin typeface="Arial" charset="0"/>
                <a:ea typeface="+mn-ea"/>
                <a:cs typeface="+mn-cs"/>
              </a:rPr>
              <a:t>dr_age</a:t>
            </a:r>
            <a:r>
              <a:rPr lang="en-US" sz="1200" kern="1200" dirty="0" smtClean="0">
                <a:solidFill>
                  <a:schemeClr val="tx1"/>
                </a:solidFill>
                <a:latin typeface="Arial" charset="0"/>
                <a:ea typeface="+mn-ea"/>
                <a:cs typeface="+mn-cs"/>
              </a:rPr>
              <a:t> between 18 and 25 and </a:t>
            </a:r>
            <a:r>
              <a:rPr lang="en-US" sz="1200" kern="1200" dirty="0" err="1" smtClean="0">
                <a:solidFill>
                  <a:schemeClr val="tx1"/>
                </a:solidFill>
                <a:latin typeface="Arial" charset="0"/>
                <a:ea typeface="+mn-ea"/>
                <a:cs typeface="+mn-cs"/>
              </a:rPr>
              <a:t>cr_hour</a:t>
            </a:r>
            <a:r>
              <a:rPr lang="en-US" sz="1200" kern="1200" dirty="0" smtClean="0">
                <a:solidFill>
                  <a:schemeClr val="tx1"/>
                </a:solidFill>
                <a:latin typeface="Arial" charset="0"/>
                <a:ea typeface="+mn-ea"/>
                <a:cs typeface="+mn-cs"/>
              </a:rPr>
              <a:t> between 1 and 3 and </a:t>
            </a:r>
            <a:r>
              <a:rPr lang="en-US" sz="1200" kern="1200" dirty="0" err="1" smtClean="0">
                <a:solidFill>
                  <a:schemeClr val="tx1"/>
                </a:solidFill>
                <a:latin typeface="Arial" charset="0"/>
                <a:ea typeface="+mn-ea"/>
                <a:cs typeface="+mn-cs"/>
              </a:rPr>
              <a:t>dr_sex</a:t>
            </a:r>
            <a:r>
              <a:rPr lang="en-US" sz="1200" kern="1200" dirty="0" smtClean="0">
                <a:solidFill>
                  <a:schemeClr val="tx1"/>
                </a:solidFill>
                <a:latin typeface="Arial" charset="0"/>
                <a:ea typeface="+mn-ea"/>
                <a:cs typeface="+mn-cs"/>
              </a:rPr>
              <a:t>='m' and </a:t>
            </a:r>
            <a:r>
              <a:rPr lang="en-US" sz="1200" kern="1200" dirty="0" err="1" smtClean="0">
                <a:solidFill>
                  <a:schemeClr val="tx1"/>
                </a:solidFill>
                <a:latin typeface="Arial" charset="0"/>
                <a:ea typeface="+mn-ea"/>
                <a:cs typeface="+mn-cs"/>
              </a:rPr>
              <a:t>vehic_tb.est_alcohol</a:t>
            </a:r>
            <a:r>
              <a:rPr lang="en-US" sz="1200" kern="1200" dirty="0" smtClean="0">
                <a:solidFill>
                  <a:schemeClr val="tx1"/>
                </a:solidFill>
                <a:latin typeface="Arial" charset="0"/>
                <a:ea typeface="+mn-ea"/>
                <a:cs typeface="+mn-cs"/>
              </a:rPr>
              <a:t>=1</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your passport and tell them that you had a La driver</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552A45-0E36-4209-8B22-4A7688704012}" type="slidenum">
              <a:rPr lang="en-US" smtClean="0"/>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single vehicle</a:t>
            </a:r>
            <a:r>
              <a:rPr lang="en-US" baseline="0" dirty="0" smtClean="0"/>
              <a:t> crashes have increased after 2004. </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77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Louisiana is more rural than the average state</a:t>
            </a:r>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52CB2-68E6-486A-90FA-546177EDAD5D}"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B_EJOursoCollege_PPT_Aca_2"/>
          <p:cNvPicPr>
            <a:picLocks noChangeAspect="1" noChangeArrowheads="1"/>
          </p:cNvPicPr>
          <p:nvPr userDrawn="1"/>
        </p:nvPicPr>
        <p:blipFill>
          <a:blip r:embed="rId2" cstate="print"/>
          <a:srcRect/>
          <a:stretch>
            <a:fillRect/>
          </a:stretch>
        </p:blipFill>
        <p:spPr bwMode="auto">
          <a:xfrm>
            <a:off x="0" y="0"/>
            <a:ext cx="2400300" cy="19431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E351E697-ED27-425C-994A-27DBA107B2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A5658-E2B9-4B86-B66A-7F8097408C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61D6EA-4EA5-491E-A81D-B31050AF11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r>
              <a:rPr lang="en-US" smtClean="0"/>
              <a:t>September 20001</a:t>
            </a:r>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r>
              <a:rPr lang="en-US" smtClean="0"/>
              <a:t>3 Example of Designed Study-Target of Opportunity Study - HSRG </a:t>
            </a:r>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674DF1B4-340B-412C-8B62-A891E97507A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C11EA-F330-4595-8DE5-A6168F5151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9F709-DF20-4334-9487-307053B79F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18E715-C7AD-440E-9407-1A98EE71D3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8F0270-88CA-4245-949F-DFDD307A05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EE41AD-0925-446B-AAFD-0C9DC72A27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74AA20-37F2-488F-B50A-FC3874F225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BC0F1F-A268-49DA-A45B-B3CD46B784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A200BD-DA0A-45DC-A8DF-F08CDF4953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38400" y="6858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845DE6-D00B-4962-A466-D23A3E15DF0E}" type="slidenum">
              <a:rPr lang="en-US"/>
              <a:pPr>
                <a:defRPr/>
              </a:pPr>
              <a:t>‹#›</a:t>
            </a:fld>
            <a:endParaRPr lang="en-US"/>
          </a:p>
        </p:txBody>
      </p:sp>
      <p:pic>
        <p:nvPicPr>
          <p:cNvPr id="1031" name="Picture 8" descr="DB_EJOursoCollege_PPT_Aca_2"/>
          <p:cNvPicPr>
            <a:picLocks noChangeAspect="1" noChangeArrowheads="1"/>
          </p:cNvPicPr>
          <p:nvPr userDrawn="1"/>
        </p:nvPicPr>
        <p:blipFill>
          <a:blip r:embed="rId14" cstate="print"/>
          <a:srcRect/>
          <a:stretch>
            <a:fillRect/>
          </a:stretch>
        </p:blipFill>
        <p:spPr bwMode="auto">
          <a:xfrm>
            <a:off x="0" y="0"/>
            <a:ext cx="2400300" cy="194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acrashdata.lsu.edu/" TargetMode="External"/><Relationship Id="rId2" Type="http://schemas.openxmlformats.org/officeDocument/2006/relationships/hyperlink" Target="http;/lhsc.lsu.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lhsc.lsu.edu/Reports/TrafficReports/report.asp?year=2008&amp;reportLet=J"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hsc.lsu.edu/Reports/TrafficReports/report.asp?year=2009&amp;reportLet=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10.png"/><Relationship Id="rId4" Type="http://schemas.openxmlformats.org/officeDocument/2006/relationships/image" Target="http://lhsc.lsu.edu/Reports/MotorCarrierReports/UTB_Dynamic/images/2009/2009_cumulative_all_12.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http://lhsc.lsu.edu/Reports/MotorCarrierReports/UTB_Dynamic/images/2009/2009_cumulative_all_20.jp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5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5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32.xml"/></Relationships>
</file>

<file path=ppt/slides/_rels/slide6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6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64.xml.rels><?xml version="1.0" encoding="UTF-8" standalone="yes"?>
<Relationships xmlns="http://schemas.openxmlformats.org/package/2006/relationships"><Relationship Id="rId3" Type="http://schemas.openxmlformats.org/officeDocument/2006/relationships/hyperlink" Target="http://lhsc.lsu.edu/Reports/TrafficReports/report.asp?year=2008&amp;reportLet=K"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6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walesonline.co.uk/news/wales-news/2009/09/04/safety-video-success-overwhelming-says-teen-actress-91466-24609822/"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124200" y="2895600"/>
            <a:ext cx="5791200" cy="1622425"/>
          </a:xfrm>
        </p:spPr>
        <p:txBody>
          <a:bodyPr/>
          <a:lstStyle/>
          <a:p>
            <a:r>
              <a:rPr lang="en-US" dirty="0" smtClean="0"/>
              <a:t>Louisiana</a:t>
            </a:r>
            <a:endParaRPr lang="en-US" dirty="0"/>
          </a:p>
        </p:txBody>
      </p:sp>
      <p:sp>
        <p:nvSpPr>
          <p:cNvPr id="2073" name="Rectangle 25"/>
          <p:cNvSpPr>
            <a:spLocks noGrp="1" noChangeArrowheads="1"/>
          </p:cNvSpPr>
          <p:nvPr>
            <p:ph type="subTitle" idx="1"/>
          </p:nvPr>
        </p:nvSpPr>
        <p:spPr>
          <a:xfrm>
            <a:off x="3276600" y="4191000"/>
            <a:ext cx="5410200" cy="1295400"/>
          </a:xfrm>
        </p:spPr>
        <p:txBody>
          <a:bodyPr/>
          <a:lstStyle/>
          <a:p>
            <a:r>
              <a:rPr lang="en-US" dirty="0" smtClean="0">
                <a:hlinkClick r:id="rId2" action="ppaction://hlinkfile"/>
              </a:rPr>
              <a:t>lhsc.lsu.edu</a:t>
            </a:r>
            <a:endParaRPr lang="en-US" dirty="0" smtClean="0"/>
          </a:p>
          <a:p>
            <a:r>
              <a:rPr lang="en-US" dirty="0" smtClean="0">
                <a:hlinkClick r:id="rId3"/>
              </a:rPr>
              <a:t>Lacrashdata.lsu.edu</a:t>
            </a:r>
            <a:endParaRPr lang="en-US" dirty="0" smtClean="0"/>
          </a:p>
          <a:p>
            <a:endParaRPr lang="en-US" dirty="0"/>
          </a:p>
        </p:txBody>
      </p:sp>
      <p:sp>
        <p:nvSpPr>
          <p:cNvPr id="2074" name="Rectangle 26"/>
          <p:cNvSpPr>
            <a:spLocks noChangeArrowheads="1"/>
          </p:cNvSpPr>
          <p:nvPr/>
        </p:nvSpPr>
        <p:spPr bwMode="ltGray">
          <a:xfrm>
            <a:off x="3429000" y="2057400"/>
            <a:ext cx="4305794" cy="1077218"/>
          </a:xfrm>
          <a:prstGeom prst="rect">
            <a:avLst/>
          </a:prstGeom>
          <a:noFill/>
          <a:ln w="9525" algn="ctr">
            <a:noFill/>
            <a:miter lim="800000"/>
            <a:headEnd/>
            <a:tailEnd/>
          </a:ln>
          <a:effectLst/>
        </p:spPr>
        <p:txBody>
          <a:bodyPr wrap="none">
            <a:spAutoFit/>
          </a:bodyPr>
          <a:lstStyle/>
          <a:p>
            <a:pPr algn="ctr"/>
            <a:r>
              <a:rPr lang="en-US" sz="3200" b="1" dirty="0" smtClean="0"/>
              <a:t>2009 </a:t>
            </a:r>
            <a:r>
              <a:rPr lang="en-US" sz="3200" b="1" dirty="0" smtClean="0"/>
              <a:t>Traffic Records </a:t>
            </a:r>
          </a:p>
          <a:p>
            <a:pPr algn="ctr"/>
            <a:r>
              <a:rPr lang="en-US" sz="3200" b="1" dirty="0" smtClean="0"/>
              <a:t>Data Report</a:t>
            </a:r>
            <a:endParaRPr lang="en-US" sz="3200" b="1" dirty="0"/>
          </a:p>
        </p:txBody>
      </p:sp>
      <p:pic>
        <p:nvPicPr>
          <p:cNvPr id="5" name="Picture 4"/>
          <p:cNvPicPr>
            <a:picLocks noChangeAspect="1" noChangeArrowheads="1"/>
          </p:cNvPicPr>
          <p:nvPr/>
        </p:nvPicPr>
        <p:blipFill>
          <a:blip r:embed="rId4" cstate="print"/>
          <a:srcRect/>
          <a:stretch>
            <a:fillRect/>
          </a:stretch>
        </p:blipFill>
        <p:spPr bwMode="auto">
          <a:xfrm>
            <a:off x="152400" y="2057400"/>
            <a:ext cx="3429000" cy="4219575"/>
          </a:xfrm>
          <a:prstGeom prst="rect">
            <a:avLst/>
          </a:prstGeom>
          <a:noFill/>
          <a:ln w="9525">
            <a:noFill/>
            <a:miter lim="800000"/>
            <a:headEnd/>
            <a:tailEnd/>
          </a:ln>
          <a:effectLst/>
        </p:spPr>
      </p:pic>
      <p:sp>
        <p:nvSpPr>
          <p:cNvPr id="6" name="TextBox 5"/>
          <p:cNvSpPr txBox="1"/>
          <p:nvPr/>
        </p:nvSpPr>
        <p:spPr>
          <a:xfrm>
            <a:off x="4343400" y="5791200"/>
            <a:ext cx="3801105" cy="646331"/>
          </a:xfrm>
          <a:prstGeom prst="rect">
            <a:avLst/>
          </a:prstGeom>
          <a:noFill/>
        </p:spPr>
        <p:txBody>
          <a:bodyPr wrap="none" rtlCol="0">
            <a:spAutoFit/>
          </a:bodyPr>
          <a:lstStyle/>
          <a:p>
            <a:r>
              <a:rPr lang="en-US" dirty="0" smtClean="0"/>
              <a:t>Presented by Dr. Helmut Schneider</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57200"/>
            <a:ext cx="5029200" cy="914400"/>
          </a:xfrm>
        </p:spPr>
        <p:txBody>
          <a:bodyPr>
            <a:normAutofit fontScale="90000"/>
          </a:bodyPr>
          <a:lstStyle/>
          <a:p>
            <a:r>
              <a:rPr lang="en-US" sz="3200" dirty="0" smtClean="0">
                <a:solidFill>
                  <a:schemeClr val="tx1"/>
                </a:solidFill>
              </a:rPr>
              <a:t>Injuries per 1,000 Crashes</a:t>
            </a: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4" name="Chart 3"/>
          <p:cNvGraphicFramePr>
            <a:graphicFrameLocks/>
          </p:cNvGraphicFramePr>
          <p:nvPr/>
        </p:nvGraphicFramePr>
        <p:xfrm>
          <a:off x="838200" y="1371600"/>
          <a:ext cx="74676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5410200" cy="914400"/>
          </a:xfrm>
        </p:spPr>
        <p:txBody>
          <a:bodyPr>
            <a:normAutofit fontScale="90000"/>
          </a:bodyPr>
          <a:lstStyle/>
          <a:p>
            <a:r>
              <a:rPr lang="en-US" sz="3200" dirty="0" smtClean="0">
                <a:solidFill>
                  <a:schemeClr val="tx1"/>
                </a:solidFill>
              </a:rPr>
              <a:t>Injuries per 100 Million Miles</a:t>
            </a: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4" name="Chart 3"/>
          <p:cNvGraphicFramePr>
            <a:graphicFrameLocks/>
          </p:cNvGraphicFramePr>
          <p:nvPr/>
        </p:nvGraphicFramePr>
        <p:xfrm>
          <a:off x="914400" y="1295400"/>
          <a:ext cx="73914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629400" cy="1143000"/>
          </a:xfrm>
        </p:spPr>
        <p:txBody>
          <a:bodyPr>
            <a:normAutofit/>
          </a:bodyPr>
          <a:lstStyle/>
          <a:p>
            <a:pPr algn="ctr"/>
            <a:r>
              <a:rPr lang="en-US" sz="3200" dirty="0" smtClean="0">
                <a:solidFill>
                  <a:schemeClr val="tx1"/>
                </a:solidFill>
              </a:rPr>
              <a:t>Average Decline from 2008 to 2009 </a:t>
            </a:r>
            <a:br>
              <a:rPr lang="en-US" sz="3200" dirty="0" smtClean="0">
                <a:solidFill>
                  <a:schemeClr val="tx1"/>
                </a:solidFill>
              </a:rPr>
            </a:br>
            <a:r>
              <a:rPr lang="en-US" sz="3200" dirty="0" smtClean="0">
                <a:solidFill>
                  <a:schemeClr val="tx1"/>
                </a:solidFill>
              </a:rPr>
              <a:t>and 2007 to 2009</a:t>
            </a:r>
            <a:endParaRPr lang="en-US" sz="3200" dirty="0">
              <a:solidFill>
                <a:schemeClr val="tx1"/>
              </a:solidFill>
            </a:endParaRPr>
          </a:p>
        </p:txBody>
      </p:sp>
      <p:sp>
        <p:nvSpPr>
          <p:cNvPr id="3" name="Content Placeholder 2"/>
          <p:cNvSpPr>
            <a:spLocks noGrp="1"/>
          </p:cNvSpPr>
          <p:nvPr>
            <p:ph idx="1"/>
          </p:nvPr>
        </p:nvSpPr>
        <p:spPr>
          <a:xfrm>
            <a:off x="457200" y="2209800"/>
            <a:ext cx="8229600" cy="2819400"/>
          </a:xfrm>
        </p:spPr>
        <p:txBody>
          <a:bodyPr/>
          <a:lstStyle/>
          <a:p>
            <a:pPr>
              <a:buFont typeface="Arial" pitchFamily="34" charset="0"/>
              <a:buChar char="•"/>
            </a:pPr>
            <a:r>
              <a:rPr lang="en-US" sz="2800" dirty="0" smtClean="0"/>
              <a:t>Overall fatalities </a:t>
            </a:r>
            <a:r>
              <a:rPr lang="en-US" sz="2800" i="1" dirty="0" smtClean="0"/>
              <a:t>decreased by</a:t>
            </a:r>
          </a:p>
          <a:p>
            <a:pPr lvl="1">
              <a:buFont typeface="Arial" pitchFamily="34" charset="0"/>
              <a:buChar char="•"/>
            </a:pPr>
            <a:r>
              <a:rPr lang="en-US" i="1" dirty="0" smtClean="0"/>
              <a:t> </a:t>
            </a:r>
            <a:r>
              <a:rPr lang="en-US" dirty="0" smtClean="0"/>
              <a:t>9.9% from 2008 and </a:t>
            </a:r>
          </a:p>
          <a:p>
            <a:pPr lvl="1">
              <a:buFont typeface="Arial" pitchFamily="34" charset="0"/>
              <a:buChar char="•"/>
            </a:pPr>
            <a:r>
              <a:rPr lang="en-US" dirty="0" smtClean="0"/>
              <a:t>17% from  2007</a:t>
            </a:r>
          </a:p>
          <a:p>
            <a:pPr>
              <a:buNone/>
            </a:pPr>
            <a:endParaRPr lang="en-US" sz="2800" dirty="0" smtClean="0"/>
          </a:p>
          <a:p>
            <a:pPr>
              <a:buFont typeface="Arial" pitchFamily="34" charset="0"/>
              <a:buChar char="•"/>
            </a:pPr>
            <a:r>
              <a:rPr lang="en-US" sz="2800" dirty="0" smtClean="0"/>
              <a:t>Fatal crashes </a:t>
            </a:r>
            <a:r>
              <a:rPr lang="en-US" sz="2800" i="1" dirty="0" smtClean="0"/>
              <a:t>decreased by </a:t>
            </a:r>
          </a:p>
          <a:p>
            <a:pPr lvl="1">
              <a:buFont typeface="Arial" pitchFamily="34" charset="0"/>
              <a:buChar char="•"/>
            </a:pPr>
            <a:r>
              <a:rPr lang="en-US" dirty="0" smtClean="0"/>
              <a:t>11.1%  from 2008 and </a:t>
            </a:r>
          </a:p>
          <a:p>
            <a:pPr lvl="1">
              <a:buFont typeface="Arial" pitchFamily="34" charset="0"/>
              <a:buChar char="•"/>
            </a:pPr>
            <a:r>
              <a:rPr lang="en-US" dirty="0" smtClean="0"/>
              <a:t>19% from  2007</a:t>
            </a:r>
          </a:p>
          <a:p>
            <a:pPr>
              <a:buNone/>
            </a:pPr>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Predictions</a:t>
            </a:r>
            <a:endParaRPr lang="en-US" dirty="0"/>
          </a:p>
        </p:txBody>
      </p:sp>
      <p:sp>
        <p:nvSpPr>
          <p:cNvPr id="3" name="Content Placeholder 2"/>
          <p:cNvSpPr>
            <a:spLocks noGrp="1"/>
          </p:cNvSpPr>
          <p:nvPr>
            <p:ph sz="half" idx="1"/>
          </p:nvPr>
        </p:nvSpPr>
        <p:spPr/>
        <p:txBody>
          <a:bodyPr/>
          <a:lstStyle/>
          <a:p>
            <a:r>
              <a:rPr lang="en-US" dirty="0" smtClean="0"/>
              <a:t>The fatalities in 2010 are predicted to continue to decline slightly. </a:t>
            </a:r>
          </a:p>
          <a:p>
            <a:endParaRPr lang="en-US" dirty="0"/>
          </a:p>
        </p:txBody>
      </p:sp>
      <p:graphicFrame>
        <p:nvGraphicFramePr>
          <p:cNvPr id="5" name="Content Placeholder 4"/>
          <p:cNvGraphicFramePr>
            <a:graphicFrameLocks noGrp="1"/>
          </p:cNvGraphicFramePr>
          <p:nvPr>
            <p:ph sz="half" idx="2"/>
          </p:nvPr>
        </p:nvGraphicFramePr>
        <p:xfrm>
          <a:off x="4648200" y="2057400"/>
          <a:ext cx="4038600" cy="4068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Fatal Crash Rate of Youths Drivers  Declined </a:t>
            </a:r>
            <a:endParaRPr lang="en-US" sz="2800" i="1" dirty="0"/>
          </a:p>
        </p:txBody>
      </p:sp>
      <p:sp>
        <p:nvSpPr>
          <p:cNvPr id="3" name="Date Placeholder 2"/>
          <p:cNvSpPr>
            <a:spLocks noGrp="1"/>
          </p:cNvSpPr>
          <p:nvPr>
            <p:ph type="dt" sz="half" idx="10"/>
          </p:nvPr>
        </p:nvSpPr>
        <p:spPr/>
        <p:txBody>
          <a:bodyPr/>
          <a:lstStyle/>
          <a:p>
            <a:fld id="{CE72384F-14B2-4B40-B37F-4D1561F09C69}" type="datetime1">
              <a:rPr lang="en-US" smtClean="0"/>
              <a:pPr/>
              <a:t>9/14/2010</a:t>
            </a:fld>
            <a:endParaRPr lang="en-US" dirty="0"/>
          </a:p>
        </p:txBody>
      </p:sp>
      <p:sp>
        <p:nvSpPr>
          <p:cNvPr id="4" name="Footer Placeholder 3"/>
          <p:cNvSpPr>
            <a:spLocks noGrp="1"/>
          </p:cNvSpPr>
          <p:nvPr>
            <p:ph type="ftr" sz="quarter" idx="11"/>
          </p:nvPr>
        </p:nvSpPr>
        <p:spPr/>
        <p:txBody>
          <a:bodyPr/>
          <a:lstStyle/>
          <a:p>
            <a:r>
              <a:rPr lang="en-US" smtClean="0"/>
              <a:t>Dr. Helmut Schneider</a:t>
            </a:r>
            <a:endParaRPr lang="en-US" dirty="0"/>
          </a:p>
        </p:txBody>
      </p:sp>
      <p:sp>
        <p:nvSpPr>
          <p:cNvPr id="5" name="Slide Number Placeholder 4"/>
          <p:cNvSpPr>
            <a:spLocks noGrp="1"/>
          </p:cNvSpPr>
          <p:nvPr>
            <p:ph type="sldNum" sz="quarter" idx="12"/>
          </p:nvPr>
        </p:nvSpPr>
        <p:spPr/>
        <p:txBody>
          <a:bodyPr/>
          <a:lstStyle/>
          <a:p>
            <a:fld id="{369DCA79-8C2B-443E-A59B-5356588C6C20}" type="slidenum">
              <a:rPr lang="en-US" smtClean="0"/>
              <a:pPr/>
              <a:t>14</a:t>
            </a:fld>
            <a:endParaRPr lang="en-US" dirty="0"/>
          </a:p>
        </p:txBody>
      </p:sp>
      <p:graphicFrame>
        <p:nvGraphicFramePr>
          <p:cNvPr id="8" name="Chart 7"/>
          <p:cNvGraphicFramePr/>
          <p:nvPr/>
        </p:nvGraphicFramePr>
        <p:xfrm>
          <a:off x="609600" y="1752600"/>
          <a:ext cx="78486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Injury Crash Rate of Youths Drivers  Declined </a:t>
            </a:r>
            <a:endParaRPr lang="en-US" sz="2800" i="1" dirty="0"/>
          </a:p>
        </p:txBody>
      </p:sp>
      <p:sp>
        <p:nvSpPr>
          <p:cNvPr id="3" name="Date Placeholder 2"/>
          <p:cNvSpPr>
            <a:spLocks noGrp="1"/>
          </p:cNvSpPr>
          <p:nvPr>
            <p:ph type="dt" sz="half" idx="10"/>
          </p:nvPr>
        </p:nvSpPr>
        <p:spPr/>
        <p:txBody>
          <a:bodyPr/>
          <a:lstStyle/>
          <a:p>
            <a:fld id="{CE72384F-14B2-4B40-B37F-4D1561F09C69}" type="datetime1">
              <a:rPr lang="en-US" smtClean="0"/>
              <a:pPr/>
              <a:t>9/14/2010</a:t>
            </a:fld>
            <a:endParaRPr lang="en-US" dirty="0"/>
          </a:p>
        </p:txBody>
      </p:sp>
      <p:sp>
        <p:nvSpPr>
          <p:cNvPr id="4" name="Footer Placeholder 3"/>
          <p:cNvSpPr>
            <a:spLocks noGrp="1"/>
          </p:cNvSpPr>
          <p:nvPr>
            <p:ph type="ftr" sz="quarter" idx="11"/>
          </p:nvPr>
        </p:nvSpPr>
        <p:spPr/>
        <p:txBody>
          <a:bodyPr/>
          <a:lstStyle/>
          <a:p>
            <a:r>
              <a:rPr lang="en-US" smtClean="0"/>
              <a:t>Dr. Helmut Schneider</a:t>
            </a:r>
            <a:endParaRPr lang="en-US" dirty="0"/>
          </a:p>
        </p:txBody>
      </p:sp>
      <p:sp>
        <p:nvSpPr>
          <p:cNvPr id="5" name="Slide Number Placeholder 4"/>
          <p:cNvSpPr>
            <a:spLocks noGrp="1"/>
          </p:cNvSpPr>
          <p:nvPr>
            <p:ph type="sldNum" sz="quarter" idx="12"/>
          </p:nvPr>
        </p:nvSpPr>
        <p:spPr/>
        <p:txBody>
          <a:bodyPr/>
          <a:lstStyle/>
          <a:p>
            <a:fld id="{369DCA79-8C2B-443E-A59B-5356588C6C20}" type="slidenum">
              <a:rPr lang="en-US" smtClean="0"/>
              <a:pPr/>
              <a:t>15</a:t>
            </a:fld>
            <a:endParaRPr lang="en-US" dirty="0"/>
          </a:p>
        </p:txBody>
      </p:sp>
      <p:graphicFrame>
        <p:nvGraphicFramePr>
          <p:cNvPr id="7" name="Chart 6"/>
          <p:cNvGraphicFramePr/>
          <p:nvPr/>
        </p:nvGraphicFramePr>
        <p:xfrm>
          <a:off x="685800" y="1828800"/>
          <a:ext cx="78486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248400" cy="1143000"/>
          </a:xfrm>
        </p:spPr>
        <p:txBody>
          <a:bodyPr/>
          <a:lstStyle/>
          <a:p>
            <a:r>
              <a:rPr lang="en-US" sz="4000" dirty="0" smtClean="0"/>
              <a:t>Parish Size and Decline of Fatal Crashes</a:t>
            </a:r>
            <a:r>
              <a:rPr lang="en-US" dirty="0" smtClean="0"/>
              <a:t/>
            </a:r>
            <a:br>
              <a:rPr lang="en-US" dirty="0" smtClean="0"/>
            </a:br>
            <a:endParaRPr lang="en-US" dirty="0"/>
          </a:p>
        </p:txBody>
      </p:sp>
      <p:graphicFrame>
        <p:nvGraphicFramePr>
          <p:cNvPr id="3" name="Table 2"/>
          <p:cNvGraphicFramePr>
            <a:graphicFrameLocks noGrp="1"/>
          </p:cNvGraphicFramePr>
          <p:nvPr/>
        </p:nvGraphicFramePr>
        <p:xfrm>
          <a:off x="990600" y="1219200"/>
          <a:ext cx="7467602" cy="5425440"/>
        </p:xfrm>
        <a:graphic>
          <a:graphicData uri="http://schemas.openxmlformats.org/drawingml/2006/table">
            <a:tbl>
              <a:tblPr/>
              <a:tblGrid>
                <a:gridCol w="2211944"/>
                <a:gridCol w="875943"/>
                <a:gridCol w="875943"/>
                <a:gridCol w="875943"/>
                <a:gridCol w="875943"/>
                <a:gridCol w="875943"/>
                <a:gridCol w="875943"/>
              </a:tblGrid>
              <a:tr h="185928">
                <a:tc>
                  <a:txBody>
                    <a:bodyPr/>
                    <a:lstStyle/>
                    <a:p>
                      <a:pPr algn="l" fontAlgn="b"/>
                      <a:r>
                        <a:rPr lang="en-US" sz="2800" b="1" i="0" u="none" strike="noStrike" dirty="0">
                          <a:solidFill>
                            <a:srgbClr val="000000"/>
                          </a:solidFill>
                          <a:latin typeface="Calibri"/>
                        </a:rPr>
                        <a:t>Licensed Drivers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2800" b="1" i="0" u="none" strike="noStrike">
                          <a:solidFill>
                            <a:srgbClr val="000000"/>
                          </a:solidFill>
                          <a:latin typeface="Calibri"/>
                        </a:rPr>
                        <a:t>2009-2008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800" b="1" i="0" u="none" strike="noStrike" dirty="0">
                          <a:solidFill>
                            <a:srgbClr val="000000"/>
                          </a:solidFill>
                          <a:latin typeface="Calibri"/>
                        </a:rPr>
                        <a:t>2008-2007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800" b="1" i="0" u="none" strike="noStrike" dirty="0" smtClean="0">
                          <a:solidFill>
                            <a:srgbClr val="000000"/>
                          </a:solidFill>
                          <a:latin typeface="Calibri"/>
                        </a:rPr>
                        <a:t>2009-2007</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Diff</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Diff</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smtClean="0">
                          <a:solidFill>
                            <a:srgbClr val="000000"/>
                          </a:solidFill>
                          <a:latin typeface="Calibri"/>
                        </a:rPr>
                        <a:t>Diff</a:t>
                      </a:r>
                      <a:endParaRPr lang="en-US" sz="2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r>
                        <a:rPr lang="en-US" sz="2800" b="1" i="0" u="none" strike="noStrike" dirty="0">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r>
                        <a:rPr lang="en-US" sz="2800" b="1" i="0" u="none" strike="noStrike" dirty="0">
                          <a:solidFill>
                            <a:srgbClr val="000000"/>
                          </a:solidFill>
                          <a:latin typeface="Calibri"/>
                        </a:rPr>
                        <a:t>50,000-100,000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r>
                        <a:rPr lang="en-US" sz="2800" b="1" i="0" u="none" strike="noStrike" dirty="0">
                          <a:solidFill>
                            <a:srgbClr val="000000"/>
                          </a:solidFill>
                          <a:latin typeface="Calibri"/>
                        </a:rPr>
                        <a:t>20,000-50,000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r>
                        <a:rPr lang="en-US" sz="2800" b="1" i="0" u="none" strike="noStrike" dirty="0">
                          <a:solidFill>
                            <a:srgbClr val="000000"/>
                          </a:solidFill>
                          <a:latin typeface="Calibri"/>
                        </a:rPr>
                        <a:t>10,000-20,000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712">
                <a:tc>
                  <a:txBody>
                    <a:bodyPr/>
                    <a:lstStyle/>
                    <a:p>
                      <a:pPr algn="l" fontAlgn="b"/>
                      <a:r>
                        <a:rPr lang="en-US" sz="2800" b="1" i="0" u="none" strike="noStrike" dirty="0">
                          <a:solidFill>
                            <a:srgbClr val="000000"/>
                          </a:solidFill>
                          <a:latin typeface="Calibri"/>
                        </a:rPr>
                        <a:t>&lt;10,000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Pareto: The 20-80 Rule</a:t>
            </a:r>
            <a:endParaRPr lang="en-US" sz="4800" dirty="0"/>
          </a:p>
        </p:txBody>
      </p:sp>
      <p:sp>
        <p:nvSpPr>
          <p:cNvPr id="3" name="Content Placeholder 2"/>
          <p:cNvSpPr>
            <a:spLocks noGrp="1"/>
          </p:cNvSpPr>
          <p:nvPr>
            <p:ph sz="half" idx="1"/>
          </p:nvPr>
        </p:nvSpPr>
        <p:spPr>
          <a:xfrm>
            <a:off x="457200" y="1773936"/>
            <a:ext cx="4648200" cy="4623816"/>
          </a:xfrm>
        </p:spPr>
        <p:txBody>
          <a:bodyPr>
            <a:normAutofit fontScale="85000" lnSpcReduction="10000"/>
          </a:bodyPr>
          <a:lstStyle/>
          <a:p>
            <a:pPr algn="ctr">
              <a:buNone/>
            </a:pPr>
            <a:r>
              <a:rPr lang="en-US" sz="4000" b="1" dirty="0" smtClean="0"/>
              <a:t>80%</a:t>
            </a:r>
            <a:r>
              <a:rPr lang="en-US" sz="4000" dirty="0" smtClean="0"/>
              <a:t> of the </a:t>
            </a:r>
            <a:r>
              <a:rPr lang="en-US" sz="4000" b="1" dirty="0" smtClean="0"/>
              <a:t>Problems</a:t>
            </a:r>
            <a:r>
              <a:rPr lang="en-US" sz="4000" dirty="0" smtClean="0"/>
              <a:t> come from </a:t>
            </a:r>
          </a:p>
          <a:p>
            <a:pPr algn="ctr">
              <a:buNone/>
            </a:pPr>
            <a:r>
              <a:rPr lang="en-US" sz="4000" b="1" dirty="0" smtClean="0"/>
              <a:t>20%</a:t>
            </a:r>
            <a:r>
              <a:rPr lang="en-US" sz="4000" dirty="0" smtClean="0"/>
              <a:t> of the </a:t>
            </a:r>
            <a:r>
              <a:rPr lang="en-US" sz="4000" b="1" dirty="0" smtClean="0"/>
              <a:t>Causes</a:t>
            </a:r>
          </a:p>
          <a:p>
            <a:pPr algn="ctr">
              <a:buNone/>
            </a:pPr>
            <a:endParaRPr lang="en-US" sz="4000" dirty="0" smtClean="0"/>
          </a:p>
          <a:p>
            <a:pPr algn="ctr">
              <a:buNone/>
            </a:pPr>
            <a:r>
              <a:rPr lang="en-US" sz="4800" b="1" dirty="0" smtClean="0">
                <a:effectLst>
                  <a:innerShdw blurRad="63500" dist="50800" dir="10800000">
                    <a:prstClr val="black">
                      <a:alpha val="50000"/>
                    </a:prstClr>
                  </a:innerShdw>
                </a:effectLst>
              </a:rPr>
              <a:t>Separate the Vital Few from the</a:t>
            </a:r>
          </a:p>
          <a:p>
            <a:pPr algn="ctr">
              <a:buNone/>
            </a:pPr>
            <a:r>
              <a:rPr lang="en-US" sz="4800" b="1" dirty="0" smtClean="0">
                <a:effectLst>
                  <a:innerShdw blurRad="63500" dist="50800" dir="10800000">
                    <a:prstClr val="black">
                      <a:alpha val="50000"/>
                    </a:prstClr>
                  </a:innerShdw>
                </a:effectLst>
              </a:rPr>
              <a:t>Trivial Many</a:t>
            </a:r>
            <a:endParaRPr lang="en-US" sz="4800" b="1" dirty="0">
              <a:effectLst>
                <a:innerShdw blurRad="63500" dist="50800" dir="10800000">
                  <a:prstClr val="black">
                    <a:alpha val="50000"/>
                  </a:prstClr>
                </a:innerShdw>
              </a:effectLst>
            </a:endParaRPr>
          </a:p>
        </p:txBody>
      </p:sp>
      <p:pic>
        <p:nvPicPr>
          <p:cNvPr id="5" name="Content Placeholder 4" descr="Vilfredo_Pareto.jpg"/>
          <p:cNvPicPr>
            <a:picLocks noGrp="1" noChangeAspect="1"/>
          </p:cNvPicPr>
          <p:nvPr>
            <p:ph sz="half" idx="2"/>
          </p:nvPr>
        </p:nvPicPr>
        <p:blipFill>
          <a:blip r:embed="rId2" cstate="print"/>
          <a:stretch>
            <a:fillRect/>
          </a:stretch>
        </p:blipFill>
        <p:spPr>
          <a:xfrm>
            <a:off x="5740908" y="2683351"/>
            <a:ext cx="1853184" cy="2804160"/>
          </a:xfrm>
        </p:spPr>
      </p:pic>
      <p:sp>
        <p:nvSpPr>
          <p:cNvPr id="7" name="Date Placeholder 6"/>
          <p:cNvSpPr>
            <a:spLocks noGrp="1"/>
          </p:cNvSpPr>
          <p:nvPr>
            <p:ph type="dt" sz="half" idx="10"/>
          </p:nvPr>
        </p:nvSpPr>
        <p:spPr/>
        <p:txBody>
          <a:bodyPr/>
          <a:lstStyle/>
          <a:p>
            <a:fld id="{BAD01D24-C59D-451A-AE33-87CA5D543A61}" type="datetime1">
              <a:rPr lang="en-US" smtClean="0"/>
              <a:pPr/>
              <a:t>9/14/2010</a:t>
            </a:fld>
            <a:endParaRPr lang="en-US" dirty="0"/>
          </a:p>
        </p:txBody>
      </p:sp>
      <p:sp>
        <p:nvSpPr>
          <p:cNvPr id="8" name="Footer Placeholder 7"/>
          <p:cNvSpPr>
            <a:spLocks noGrp="1"/>
          </p:cNvSpPr>
          <p:nvPr>
            <p:ph type="ftr" sz="quarter" idx="11"/>
          </p:nvPr>
        </p:nvSpPr>
        <p:spPr/>
        <p:txBody>
          <a:bodyPr/>
          <a:lstStyle/>
          <a:p>
            <a:r>
              <a:rPr lang="en-US" dirty="0" smtClean="0"/>
              <a:t>Dr. Helmut Schneider</a:t>
            </a:r>
            <a:endParaRPr lang="en-US" dirty="0"/>
          </a:p>
        </p:txBody>
      </p:sp>
      <p:sp>
        <p:nvSpPr>
          <p:cNvPr id="9" name="Slide Number Placeholder 8"/>
          <p:cNvSpPr>
            <a:spLocks noGrp="1"/>
          </p:cNvSpPr>
          <p:nvPr>
            <p:ph type="sldNum" sz="quarter" idx="12"/>
          </p:nvPr>
        </p:nvSpPr>
        <p:spPr/>
        <p:txBody>
          <a:bodyPr/>
          <a:lstStyle/>
          <a:p>
            <a:fld id="{1738FC4A-4786-4127-8D0C-72B9EAB3EFFA}" type="slidenum">
              <a:rPr lang="en-US" smtClean="0"/>
              <a:pPr/>
              <a:t>17</a:t>
            </a:fld>
            <a:endParaRPr lang="en-US" dirty="0"/>
          </a:p>
        </p:txBody>
      </p:sp>
      <p:sp>
        <p:nvSpPr>
          <p:cNvPr id="6" name="TextBox 5"/>
          <p:cNvSpPr txBox="1"/>
          <p:nvPr/>
        </p:nvSpPr>
        <p:spPr>
          <a:xfrm>
            <a:off x="5257800" y="5943600"/>
            <a:ext cx="3053080" cy="369332"/>
          </a:xfrm>
          <a:prstGeom prst="rect">
            <a:avLst/>
          </a:prstGeom>
          <a:noFill/>
        </p:spPr>
        <p:txBody>
          <a:bodyPr wrap="none" rtlCol="0">
            <a:spAutoFit/>
          </a:bodyPr>
          <a:lstStyle/>
          <a:p>
            <a:r>
              <a:rPr lang="en-US" b="1" dirty="0" err="1" smtClean="0"/>
              <a:t>Vilfredo</a:t>
            </a:r>
            <a:r>
              <a:rPr lang="en-US" b="1" dirty="0" smtClean="0"/>
              <a:t> Pareto, </a:t>
            </a:r>
            <a:r>
              <a:rPr lang="en-US" dirty="0" smtClean="0"/>
              <a:t>1848-1923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2" name="Rectangle 22"/>
          <p:cNvSpPr>
            <a:spLocks noGrp="1" noChangeArrowheads="1"/>
          </p:cNvSpPr>
          <p:nvPr>
            <p:ph type="title"/>
          </p:nvPr>
        </p:nvSpPr>
        <p:spPr>
          <a:xfrm>
            <a:off x="2590800" y="304800"/>
            <a:ext cx="6172200" cy="1143000"/>
          </a:xfrm>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2700" b="1" i="1" dirty="0" smtClean="0">
                <a:solidFill>
                  <a:schemeClr val="tx1"/>
                </a:solidFill>
              </a:rPr>
              <a:t>Over 84% of driver fatalities involved one of these three factors of the driver killed. </a:t>
            </a:r>
            <a:r>
              <a:rPr lang="en-US" sz="2700" dirty="0" smtClean="0">
                <a:solidFill>
                  <a:schemeClr val="tx1"/>
                </a:solidFill>
              </a:rPr>
              <a:t/>
            </a:r>
            <a:br>
              <a:rPr lang="en-US" sz="2700" dirty="0" smtClean="0">
                <a:solidFill>
                  <a:schemeClr val="tx1"/>
                </a:solidFill>
              </a:rPr>
            </a:br>
            <a:r>
              <a:rPr lang="en-US" sz="3200" dirty="0">
                <a:solidFill>
                  <a:schemeClr val="tx1"/>
                </a:solidFill>
              </a:rPr>
              <a:t/>
            </a:r>
            <a:br>
              <a:rPr lang="en-US" sz="3200" dirty="0">
                <a:solidFill>
                  <a:schemeClr val="tx1"/>
                </a:solidFill>
              </a:rPr>
            </a:br>
            <a:endParaRPr lang="en-US" sz="2700" dirty="0">
              <a:solidFill>
                <a:schemeClr val="accent1">
                  <a:lumMod val="60000"/>
                  <a:lumOff val="40000"/>
                </a:schemeClr>
              </a:solidFill>
            </a:endParaRPr>
          </a:p>
        </p:txBody>
      </p:sp>
      <p:sp>
        <p:nvSpPr>
          <p:cNvPr id="9" name="Date Placeholder 8"/>
          <p:cNvSpPr>
            <a:spLocks noGrp="1"/>
          </p:cNvSpPr>
          <p:nvPr>
            <p:ph type="dt" sz="half" idx="10"/>
          </p:nvPr>
        </p:nvSpPr>
        <p:spPr/>
        <p:txBody>
          <a:bodyPr/>
          <a:lstStyle/>
          <a:p>
            <a:fld id="{0B761ADB-178D-410F-82E4-402BD84C8F25}" type="datetime1">
              <a:rPr lang="en-US" smtClean="0"/>
              <a:pPr/>
              <a:t>9/14/2010</a:t>
            </a:fld>
            <a:endParaRPr lang="en-US" dirty="0"/>
          </a:p>
        </p:txBody>
      </p:sp>
      <p:sp>
        <p:nvSpPr>
          <p:cNvPr id="11" name="Slide Number Placeholder 10"/>
          <p:cNvSpPr>
            <a:spLocks noGrp="1"/>
          </p:cNvSpPr>
          <p:nvPr>
            <p:ph type="sldNum" sz="quarter" idx="12"/>
          </p:nvPr>
        </p:nvSpPr>
        <p:spPr/>
        <p:txBody>
          <a:bodyPr/>
          <a:lstStyle/>
          <a:p>
            <a:fld id="{369DCA79-8C2B-443E-A59B-5356588C6C20}" type="slidenum">
              <a:rPr lang="en-US" smtClean="0"/>
              <a:pPr/>
              <a:t>18</a:t>
            </a:fld>
            <a:endParaRPr lang="en-US" dirty="0"/>
          </a:p>
        </p:txBody>
      </p:sp>
      <p:graphicFrame>
        <p:nvGraphicFramePr>
          <p:cNvPr id="13" name="Diagram 12"/>
          <p:cNvGraphicFramePr/>
          <p:nvPr/>
        </p:nvGraphicFramePr>
        <p:xfrm>
          <a:off x="762000" y="1447800"/>
          <a:ext cx="7772400"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497" name="Text Box 17"/>
          <p:cNvSpPr txBox="1">
            <a:spLocks noChangeArrowheads="1"/>
          </p:cNvSpPr>
          <p:nvPr/>
        </p:nvSpPr>
        <p:spPr bwMode="auto">
          <a:xfrm>
            <a:off x="4191000" y="1981200"/>
            <a:ext cx="904415" cy="523220"/>
          </a:xfrm>
          <a:prstGeom prst="rect">
            <a:avLst/>
          </a:prstGeom>
          <a:noFill/>
          <a:ln w="9525">
            <a:noFill/>
            <a:miter lim="800000"/>
            <a:headEnd/>
            <a:tailEnd/>
          </a:ln>
          <a:effectLst/>
        </p:spPr>
        <p:txBody>
          <a:bodyPr wrap="none">
            <a:spAutoFit/>
          </a:bodyPr>
          <a:lstStyle/>
          <a:p>
            <a:r>
              <a:rPr lang="en-US" sz="2800" b="1" dirty="0" smtClean="0"/>
              <a:t>58%</a:t>
            </a:r>
            <a:endParaRPr lang="en-US" sz="2800" b="1" dirty="0"/>
          </a:p>
        </p:txBody>
      </p:sp>
      <p:sp>
        <p:nvSpPr>
          <p:cNvPr id="276498" name="Text Box 18"/>
          <p:cNvSpPr txBox="1">
            <a:spLocks noChangeArrowheads="1"/>
          </p:cNvSpPr>
          <p:nvPr/>
        </p:nvSpPr>
        <p:spPr bwMode="auto">
          <a:xfrm>
            <a:off x="2667000" y="4267200"/>
            <a:ext cx="904415" cy="523220"/>
          </a:xfrm>
          <a:prstGeom prst="rect">
            <a:avLst/>
          </a:prstGeom>
          <a:noFill/>
          <a:ln w="9525">
            <a:noFill/>
            <a:miter lim="800000"/>
            <a:headEnd/>
            <a:tailEnd/>
          </a:ln>
          <a:effectLst/>
        </p:spPr>
        <p:txBody>
          <a:bodyPr wrap="none">
            <a:spAutoFit/>
          </a:bodyPr>
          <a:lstStyle/>
          <a:p>
            <a:r>
              <a:rPr lang="en-US" sz="2800" b="1" dirty="0" smtClean="0"/>
              <a:t>48%</a:t>
            </a:r>
            <a:endParaRPr lang="en-US" sz="2800" b="1" dirty="0"/>
          </a:p>
        </p:txBody>
      </p:sp>
      <p:sp>
        <p:nvSpPr>
          <p:cNvPr id="276499" name="Text Box 19"/>
          <p:cNvSpPr txBox="1">
            <a:spLocks noChangeArrowheads="1"/>
          </p:cNvSpPr>
          <p:nvPr/>
        </p:nvSpPr>
        <p:spPr bwMode="auto">
          <a:xfrm>
            <a:off x="5089525" y="3352800"/>
            <a:ext cx="549275" cy="336550"/>
          </a:xfrm>
          <a:prstGeom prst="rect">
            <a:avLst/>
          </a:prstGeom>
          <a:noFill/>
          <a:ln w="9525">
            <a:noFill/>
            <a:miter lim="800000"/>
            <a:headEnd/>
            <a:tailEnd/>
          </a:ln>
          <a:effectLst/>
        </p:spPr>
        <p:txBody>
          <a:bodyPr>
            <a:spAutoFit/>
          </a:bodyPr>
          <a:lstStyle/>
          <a:p>
            <a:endParaRPr lang="en-US" dirty="0"/>
          </a:p>
        </p:txBody>
      </p:sp>
      <p:sp>
        <p:nvSpPr>
          <p:cNvPr id="276500" name="Text Box 20"/>
          <p:cNvSpPr txBox="1">
            <a:spLocks noChangeArrowheads="1"/>
          </p:cNvSpPr>
          <p:nvPr/>
        </p:nvSpPr>
        <p:spPr bwMode="auto">
          <a:xfrm>
            <a:off x="5791200" y="4114800"/>
            <a:ext cx="904415" cy="523220"/>
          </a:xfrm>
          <a:prstGeom prst="rect">
            <a:avLst/>
          </a:prstGeom>
          <a:noFill/>
          <a:ln w="9525">
            <a:noFill/>
            <a:miter lim="800000"/>
            <a:headEnd/>
            <a:tailEnd/>
          </a:ln>
          <a:effectLst/>
        </p:spPr>
        <p:txBody>
          <a:bodyPr wrap="none">
            <a:spAutoFit/>
          </a:bodyPr>
          <a:lstStyle/>
          <a:p>
            <a:r>
              <a:rPr lang="en-US" sz="2800" b="1" dirty="0" smtClean="0"/>
              <a:t>52%</a:t>
            </a:r>
            <a:endParaRPr lang="en-US" sz="2800" b="1" dirty="0"/>
          </a:p>
        </p:txBody>
      </p:sp>
      <p:sp>
        <p:nvSpPr>
          <p:cNvPr id="12" name="TextBox 11"/>
          <p:cNvSpPr txBox="1"/>
          <p:nvPr/>
        </p:nvSpPr>
        <p:spPr>
          <a:xfrm>
            <a:off x="4343400" y="4038600"/>
            <a:ext cx="710451" cy="369332"/>
          </a:xfrm>
          <a:prstGeom prst="rect">
            <a:avLst/>
          </a:prstGeom>
          <a:noFill/>
        </p:spPr>
        <p:txBody>
          <a:bodyPr wrap="none" rtlCol="0">
            <a:spAutoFit/>
          </a:bodyPr>
          <a:lstStyle/>
          <a:p>
            <a:r>
              <a:rPr lang="en-US" b="1" dirty="0" smtClean="0"/>
              <a:t>19%</a:t>
            </a:r>
            <a:r>
              <a:rPr lang="en-US" dirty="0" smtClean="0"/>
              <a:t> </a:t>
            </a:r>
            <a:endParaRPr lang="en-US" dirty="0"/>
          </a:p>
        </p:txBody>
      </p:sp>
      <p:sp>
        <p:nvSpPr>
          <p:cNvPr id="14" name="TextBox 13"/>
          <p:cNvSpPr txBox="1"/>
          <p:nvPr/>
        </p:nvSpPr>
        <p:spPr>
          <a:xfrm>
            <a:off x="4419600" y="6248400"/>
            <a:ext cx="646331" cy="369332"/>
          </a:xfrm>
          <a:prstGeom prst="rect">
            <a:avLst/>
          </a:prstGeom>
          <a:noFill/>
        </p:spPr>
        <p:txBody>
          <a:bodyPr wrap="none" rtlCol="0">
            <a:spAutoFit/>
          </a:bodyPr>
          <a:lstStyle/>
          <a:p>
            <a:r>
              <a:rPr lang="en-US" b="1" dirty="0" smtClean="0"/>
              <a:t>72%</a:t>
            </a:r>
            <a:endParaRPr lang="en-US" b="1" dirty="0"/>
          </a:p>
        </p:txBody>
      </p:sp>
      <p:sp>
        <p:nvSpPr>
          <p:cNvPr id="15" name="TextBox 14"/>
          <p:cNvSpPr txBox="1"/>
          <p:nvPr/>
        </p:nvSpPr>
        <p:spPr>
          <a:xfrm>
            <a:off x="6781800" y="2590800"/>
            <a:ext cx="646331" cy="369332"/>
          </a:xfrm>
          <a:prstGeom prst="rect">
            <a:avLst/>
          </a:prstGeom>
          <a:noFill/>
        </p:spPr>
        <p:txBody>
          <a:bodyPr wrap="none" rtlCol="0">
            <a:spAutoFit/>
          </a:bodyPr>
          <a:lstStyle/>
          <a:p>
            <a:r>
              <a:rPr lang="en-US" b="1" dirty="0" smtClean="0"/>
              <a:t>78%</a:t>
            </a:r>
            <a:endParaRPr lang="en-US" b="1" dirty="0"/>
          </a:p>
        </p:txBody>
      </p:sp>
      <p:sp>
        <p:nvSpPr>
          <p:cNvPr id="16" name="TextBox 15"/>
          <p:cNvSpPr txBox="1"/>
          <p:nvPr/>
        </p:nvSpPr>
        <p:spPr>
          <a:xfrm>
            <a:off x="2133600" y="2438400"/>
            <a:ext cx="646331" cy="369332"/>
          </a:xfrm>
          <a:prstGeom prst="rect">
            <a:avLst/>
          </a:prstGeom>
          <a:noFill/>
        </p:spPr>
        <p:txBody>
          <a:bodyPr wrap="none" rtlCol="0">
            <a:spAutoFit/>
          </a:bodyPr>
          <a:lstStyle/>
          <a:p>
            <a:r>
              <a:rPr lang="en-US" b="1" dirty="0" smtClean="0"/>
              <a:t>72%</a:t>
            </a:r>
            <a:endParaRPr lang="en-US" b="1" dirty="0"/>
          </a:p>
        </p:txBody>
      </p:sp>
      <p:cxnSp>
        <p:nvCxnSpPr>
          <p:cNvPr id="18" name="Straight Arrow Connector 17"/>
          <p:cNvCxnSpPr>
            <a:stCxn id="16" idx="3"/>
          </p:cNvCxnSpPr>
          <p:nvPr/>
        </p:nvCxnSpPr>
        <p:spPr>
          <a:xfrm flipV="1">
            <a:off x="2779931" y="2439988"/>
            <a:ext cx="725269" cy="18307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14600" y="2926278"/>
            <a:ext cx="457200" cy="42652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5943600" y="2743200"/>
            <a:ext cx="838200" cy="10687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629400" y="3352800"/>
            <a:ext cx="609600" cy="158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3924300" y="5753100"/>
            <a:ext cx="685800" cy="45720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953000" y="5715000"/>
            <a:ext cx="609600" cy="48787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cap="all" dirty="0" smtClean="0">
                <a:hlinkClick r:id="rId3"/>
              </a:rPr>
              <a:t>Alcohol &amp; Crashes</a:t>
            </a:r>
            <a:endParaRPr lang="en-US" sz="3600"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In 2009, 353 fatal crashes with 402 fatalities were estimated to be alcohol related which </a:t>
            </a:r>
            <a:r>
              <a:rPr lang="en-US" sz="2400" i="1" dirty="0" smtClean="0"/>
              <a:t>decreased by </a:t>
            </a:r>
            <a:r>
              <a:rPr lang="en-US" sz="2400" dirty="0" smtClean="0"/>
              <a:t>11.5% and 10.9%, respectively from 2008. </a:t>
            </a:r>
          </a:p>
          <a:p>
            <a:pPr>
              <a:buFont typeface="Arial" pitchFamily="34" charset="0"/>
              <a:buChar char="•"/>
            </a:pPr>
            <a:r>
              <a:rPr lang="en-US" sz="2400" dirty="0" smtClean="0"/>
              <a:t>In 2009, 4,111 injury crashes ( 9.1% ) were estimated to be alcohol related which </a:t>
            </a:r>
            <a:r>
              <a:rPr lang="en-US" sz="2400" i="1" dirty="0" smtClean="0"/>
              <a:t>decreased by </a:t>
            </a:r>
            <a:r>
              <a:rPr lang="en-US" sz="2400" dirty="0" smtClean="0"/>
              <a:t>3.8% from 2008. </a:t>
            </a:r>
          </a:p>
          <a:p>
            <a:pPr>
              <a:buFont typeface="Arial" pitchFamily="34" charset="0"/>
              <a:buChar char="•"/>
            </a:pPr>
            <a:r>
              <a:rPr lang="en-US" sz="2400" dirty="0" smtClean="0"/>
              <a:t>In 2008, 4745 PDO crashes ( 4.3% ) were estimated to be alcohol related which </a:t>
            </a:r>
            <a:r>
              <a:rPr lang="en-US" sz="2400" i="1" dirty="0" smtClean="0"/>
              <a:t>decreased by</a:t>
            </a:r>
            <a:r>
              <a:rPr lang="en-US" sz="2400" dirty="0" smtClean="0"/>
              <a:t> .1% from 2008.</a:t>
            </a:r>
          </a:p>
          <a:p>
            <a:pPr>
              <a:buFont typeface="Arial" pitchFamily="34" charset="0"/>
              <a:buChar char="•"/>
            </a:pPr>
            <a:r>
              <a:rPr lang="en-US" sz="2400" dirty="0" smtClean="0"/>
              <a:t>However, the percentage of alcohol related crashes in 2009 dropped from 49% in 2008 to 48% in 2009. </a:t>
            </a:r>
          </a:p>
          <a:p>
            <a:r>
              <a:rPr lang="en-US" sz="2400" dirty="0" smtClean="0"/>
              <a:t> </a:t>
            </a:r>
          </a:p>
          <a:p>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728"/>
          </a:xfrm>
        </p:spPr>
        <p:txBody>
          <a:bodyPr>
            <a:normAutofit fontScale="90000"/>
          </a:bodyPr>
          <a:lstStyle/>
          <a:p>
            <a:pPr algn="ctr"/>
            <a:r>
              <a:rPr lang="en-US" dirty="0" smtClean="0">
                <a:hlinkClick r:id="rId3"/>
              </a:rPr>
              <a:t>Summary </a:t>
            </a:r>
            <a:r>
              <a:rPr lang="en-US" dirty="0" smtClean="0"/>
              <a:t/>
            </a:r>
            <a:br>
              <a:rPr lang="en-US" dirty="0" smtClean="0"/>
            </a:br>
            <a:r>
              <a:rPr lang="en-US" sz="2700" dirty="0" smtClean="0"/>
              <a:t>of the 2009 LOUISIANA TRAFFIC RECORDS DATA REPORT</a:t>
            </a:r>
            <a:endParaRPr lang="en-US" dirty="0"/>
          </a:p>
        </p:txBody>
      </p:sp>
      <p:sp>
        <p:nvSpPr>
          <p:cNvPr id="3" name="Content Placeholder 2"/>
          <p:cNvSpPr>
            <a:spLocks noGrp="1"/>
          </p:cNvSpPr>
          <p:nvPr>
            <p:ph idx="1"/>
          </p:nvPr>
        </p:nvSpPr>
        <p:spPr>
          <a:xfrm>
            <a:off x="304800" y="2057400"/>
            <a:ext cx="8534400" cy="4068763"/>
          </a:xfrm>
        </p:spPr>
        <p:txBody>
          <a:bodyPr anchor="ctr">
            <a:normAutofit/>
          </a:bodyPr>
          <a:lstStyle/>
          <a:p>
            <a:pPr marL="971550" lvl="1" indent="-514350">
              <a:buFont typeface="Wingdings" pitchFamily="2" charset="2"/>
              <a:buChar char="Ø"/>
            </a:pPr>
            <a:r>
              <a:rPr lang="en-US" dirty="0" smtClean="0"/>
              <a:t>729 fatal crashes  </a:t>
            </a:r>
          </a:p>
          <a:p>
            <a:pPr marL="971550" lvl="1" indent="-514350">
              <a:buFont typeface="Wingdings" pitchFamily="2" charset="2"/>
              <a:buChar char="Ø"/>
            </a:pPr>
            <a:r>
              <a:rPr lang="en-US" sz="2800" dirty="0" smtClean="0"/>
              <a:t> 824 fatalities       </a:t>
            </a:r>
          </a:p>
          <a:p>
            <a:pPr marL="971550" lvl="1" indent="-514350">
              <a:buFont typeface="Wingdings" pitchFamily="2" charset="2"/>
              <a:buChar char="Ø"/>
            </a:pPr>
            <a:r>
              <a:rPr lang="en-US" sz="2800" dirty="0" smtClean="0"/>
              <a:t> 73,856 injuries  </a:t>
            </a:r>
          </a:p>
          <a:p>
            <a:pPr marL="971550" lvl="1" indent="-514350">
              <a:buFont typeface="Wingdings" pitchFamily="2" charset="2"/>
              <a:buChar char="Ø"/>
            </a:pPr>
            <a:r>
              <a:rPr lang="en-US" sz="2800" dirty="0" smtClean="0"/>
              <a:t>109,793 property-damage-only crashes</a:t>
            </a:r>
            <a:endParaRPr lang="en-US" sz="3200" dirty="0" smtClean="0"/>
          </a:p>
        </p:txBody>
      </p:sp>
      <p:sp>
        <p:nvSpPr>
          <p:cNvPr id="4" name="Date Placeholder 3"/>
          <p:cNvSpPr>
            <a:spLocks noGrp="1"/>
          </p:cNvSpPr>
          <p:nvPr>
            <p:ph type="dt" sz="half" idx="10"/>
          </p:nvPr>
        </p:nvSpPr>
        <p:spPr/>
        <p:txBody>
          <a:bodyPr/>
          <a:lstStyle/>
          <a:p>
            <a:fld id="{24F95230-ECC0-45DC-AD5F-D15C3C2B6E4A}" type="datetime1">
              <a:rPr lang="en-US" smtClean="0"/>
              <a:pPr/>
              <a:t>9/14/2010</a:t>
            </a:fld>
            <a:endParaRPr lang="en-US" dirty="0"/>
          </a:p>
        </p:txBody>
      </p:sp>
      <p:sp>
        <p:nvSpPr>
          <p:cNvPr id="5" name="Footer Placeholder 4"/>
          <p:cNvSpPr>
            <a:spLocks noGrp="1"/>
          </p:cNvSpPr>
          <p:nvPr>
            <p:ph type="ftr" sz="quarter" idx="11"/>
          </p:nvPr>
        </p:nvSpPr>
        <p:spPr/>
        <p:txBody>
          <a:bodyPr/>
          <a:lstStyle/>
          <a:p>
            <a:r>
              <a:rPr lang="en-US" dirty="0" smtClean="0"/>
              <a:t>Dr. Helmut Schneider</a:t>
            </a:r>
            <a:endParaRPr lang="en-US" dirty="0"/>
          </a:p>
        </p:txBody>
      </p:sp>
      <p:sp>
        <p:nvSpPr>
          <p:cNvPr id="6" name="Slide Number Placeholder 5"/>
          <p:cNvSpPr>
            <a:spLocks noGrp="1"/>
          </p:cNvSpPr>
          <p:nvPr>
            <p:ph type="sldNum" sz="quarter" idx="12"/>
          </p:nvPr>
        </p:nvSpPr>
        <p:spPr/>
        <p:txBody>
          <a:bodyPr/>
          <a:lstStyle/>
          <a:p>
            <a:fld id="{B880891D-F623-43F5-8A70-E4D501C286D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noAutofit/>
          </a:bodyPr>
          <a:lstStyle/>
          <a:p>
            <a:r>
              <a:rPr lang="en-US" sz="2800" i="1" dirty="0" smtClean="0"/>
              <a:t>Alcohol-Related Fatalities have decreased since 2007.</a:t>
            </a:r>
            <a:endParaRPr lang="en-US" sz="2800" i="1" dirty="0"/>
          </a:p>
        </p:txBody>
      </p:sp>
      <p:sp>
        <p:nvSpPr>
          <p:cNvPr id="3" name="Date Placeholder 2"/>
          <p:cNvSpPr>
            <a:spLocks noGrp="1"/>
          </p:cNvSpPr>
          <p:nvPr>
            <p:ph type="dt" sz="half" idx="10"/>
          </p:nvPr>
        </p:nvSpPr>
        <p:spPr/>
        <p:txBody>
          <a:bodyPr/>
          <a:lstStyle/>
          <a:p>
            <a:fld id="{CE72384F-14B2-4B40-B37F-4D1561F09C69}" type="datetime1">
              <a:rPr lang="en-US" smtClean="0"/>
              <a:pPr/>
              <a:t>9/14/2010</a:t>
            </a:fld>
            <a:endParaRPr lang="en-US" dirty="0"/>
          </a:p>
        </p:txBody>
      </p:sp>
      <p:sp>
        <p:nvSpPr>
          <p:cNvPr id="4" name="Footer Placeholder 3"/>
          <p:cNvSpPr>
            <a:spLocks noGrp="1"/>
          </p:cNvSpPr>
          <p:nvPr>
            <p:ph type="ftr" sz="quarter" idx="11"/>
          </p:nvPr>
        </p:nvSpPr>
        <p:spPr/>
        <p:txBody>
          <a:bodyPr/>
          <a:lstStyle/>
          <a:p>
            <a:r>
              <a:rPr lang="en-US" smtClean="0"/>
              <a:t>Dr. Helmut Schneider</a:t>
            </a:r>
            <a:endParaRPr lang="en-US" dirty="0"/>
          </a:p>
        </p:txBody>
      </p:sp>
      <p:sp>
        <p:nvSpPr>
          <p:cNvPr id="5" name="Slide Number Placeholder 4"/>
          <p:cNvSpPr>
            <a:spLocks noGrp="1"/>
          </p:cNvSpPr>
          <p:nvPr>
            <p:ph type="sldNum" sz="quarter" idx="12"/>
          </p:nvPr>
        </p:nvSpPr>
        <p:spPr/>
        <p:txBody>
          <a:bodyPr/>
          <a:lstStyle/>
          <a:p>
            <a:fld id="{369DCA79-8C2B-443E-A59B-5356588C6C20}" type="slidenum">
              <a:rPr lang="en-US" smtClean="0"/>
              <a:pPr/>
              <a:t>20</a:t>
            </a:fld>
            <a:endParaRPr lang="en-US" dirty="0"/>
          </a:p>
        </p:txBody>
      </p:sp>
      <p:graphicFrame>
        <p:nvGraphicFramePr>
          <p:cNvPr id="8" name="Chart 7"/>
          <p:cNvGraphicFramePr/>
          <p:nvPr/>
        </p:nvGraphicFramePr>
        <p:xfrm>
          <a:off x="914400" y="1752600"/>
          <a:ext cx="7391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248400" cy="1143000"/>
          </a:xfrm>
        </p:spPr>
        <p:txBody>
          <a:bodyPr/>
          <a:lstStyle/>
          <a:p>
            <a:r>
              <a:rPr lang="en-US" sz="3200" dirty="0" smtClean="0"/>
              <a:t>Percentage Alcohol-Related Fatalities have been steady at 49% over the past three years…</a:t>
            </a:r>
            <a:endParaRPr lang="en-US" sz="3200" dirty="0"/>
          </a:p>
        </p:txBody>
      </p:sp>
      <p:graphicFrame>
        <p:nvGraphicFramePr>
          <p:cNvPr id="4" name="Chart 3"/>
          <p:cNvGraphicFramePr/>
          <p:nvPr/>
        </p:nvGraphicFramePr>
        <p:xfrm>
          <a:off x="914400" y="2057400"/>
          <a:ext cx="74676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BAC levels have been increasing but…. </a:t>
            </a:r>
            <a:endParaRPr lang="en-US" dirty="0"/>
          </a:p>
        </p:txBody>
      </p:sp>
      <p:graphicFrame>
        <p:nvGraphicFramePr>
          <p:cNvPr id="7" name="Content Placeholder 6"/>
          <p:cNvGraphicFramePr>
            <a:graphicFrameLocks noGrp="1"/>
          </p:cNvGraphicFramePr>
          <p:nvPr>
            <p:ph idx="1"/>
          </p:nvPr>
        </p:nvGraphicFramePr>
        <p:xfrm>
          <a:off x="457200" y="2057400"/>
          <a:ext cx="8229600" cy="4068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...this may be due to better reporting</a:t>
            </a:r>
            <a:endParaRPr lang="en-US" sz="3600" dirty="0"/>
          </a:p>
        </p:txBody>
      </p:sp>
      <p:graphicFrame>
        <p:nvGraphicFramePr>
          <p:cNvPr id="8" name="Content Placeholder 7"/>
          <p:cNvGraphicFramePr>
            <a:graphicFrameLocks noGrp="1"/>
          </p:cNvGraphicFramePr>
          <p:nvPr>
            <p:ph idx="1"/>
          </p:nvPr>
        </p:nvGraphicFramePr>
        <p:xfrm>
          <a:off x="457200" y="2057400"/>
          <a:ext cx="8229600" cy="4068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noAutofit/>
          </a:bodyPr>
          <a:lstStyle/>
          <a:p>
            <a:r>
              <a:rPr lang="en-US" sz="2400" i="1" dirty="0" smtClean="0"/>
              <a:t>Trend in youth alcohol-related fatal crashes shows a steady decline over the past two years</a:t>
            </a:r>
            <a:endParaRPr lang="en-US" sz="2400" i="1" dirty="0"/>
          </a:p>
        </p:txBody>
      </p:sp>
      <p:sp>
        <p:nvSpPr>
          <p:cNvPr id="3" name="Date Placeholder 2"/>
          <p:cNvSpPr>
            <a:spLocks noGrp="1"/>
          </p:cNvSpPr>
          <p:nvPr>
            <p:ph type="dt" sz="half" idx="10"/>
          </p:nvPr>
        </p:nvSpPr>
        <p:spPr/>
        <p:txBody>
          <a:bodyPr/>
          <a:lstStyle/>
          <a:p>
            <a:fld id="{CE72384F-14B2-4B40-B37F-4D1561F09C69}" type="datetime1">
              <a:rPr lang="en-US" smtClean="0"/>
              <a:pPr/>
              <a:t>9/14/2010</a:t>
            </a:fld>
            <a:endParaRPr lang="en-US" dirty="0"/>
          </a:p>
        </p:txBody>
      </p:sp>
      <p:sp>
        <p:nvSpPr>
          <p:cNvPr id="4" name="Footer Placeholder 3"/>
          <p:cNvSpPr>
            <a:spLocks noGrp="1"/>
          </p:cNvSpPr>
          <p:nvPr>
            <p:ph type="ftr" sz="quarter" idx="11"/>
          </p:nvPr>
        </p:nvSpPr>
        <p:spPr/>
        <p:txBody>
          <a:bodyPr/>
          <a:lstStyle/>
          <a:p>
            <a:r>
              <a:rPr lang="en-US" smtClean="0"/>
              <a:t>Dr. Helmut Schneider</a:t>
            </a:r>
            <a:endParaRPr lang="en-US" dirty="0"/>
          </a:p>
        </p:txBody>
      </p:sp>
      <p:sp>
        <p:nvSpPr>
          <p:cNvPr id="5" name="Slide Number Placeholder 4"/>
          <p:cNvSpPr>
            <a:spLocks noGrp="1"/>
          </p:cNvSpPr>
          <p:nvPr>
            <p:ph type="sldNum" sz="quarter" idx="12"/>
          </p:nvPr>
        </p:nvSpPr>
        <p:spPr/>
        <p:txBody>
          <a:bodyPr/>
          <a:lstStyle/>
          <a:p>
            <a:fld id="{369DCA79-8C2B-443E-A59B-5356588C6C20}" type="slidenum">
              <a:rPr lang="en-US" smtClean="0"/>
              <a:pPr/>
              <a:t>24</a:t>
            </a:fld>
            <a:endParaRPr lang="en-US" dirty="0"/>
          </a:p>
        </p:txBody>
      </p:sp>
      <p:graphicFrame>
        <p:nvGraphicFramePr>
          <p:cNvPr id="7" name="Chart 6"/>
          <p:cNvGraphicFramePr/>
          <p:nvPr/>
        </p:nvGraphicFramePr>
        <p:xfrm>
          <a:off x="914400" y="1905000"/>
          <a:ext cx="7467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How to Reduce Alcohol-related Crashes</a:t>
            </a:r>
            <a:endParaRPr lang="en-US" dirty="0"/>
          </a:p>
        </p:txBody>
      </p:sp>
      <p:sp>
        <p:nvSpPr>
          <p:cNvPr id="3" name="Content Placeholder 2"/>
          <p:cNvSpPr>
            <a:spLocks noGrp="1"/>
          </p:cNvSpPr>
          <p:nvPr>
            <p:ph idx="1"/>
          </p:nvPr>
        </p:nvSpPr>
        <p:spPr>
          <a:xfrm>
            <a:off x="457200" y="2438400"/>
            <a:ext cx="8229600" cy="4068763"/>
          </a:xfrm>
        </p:spPr>
        <p:txBody>
          <a:bodyPr/>
          <a:lstStyle/>
          <a:p>
            <a:r>
              <a:rPr lang="en-US" dirty="0" smtClean="0"/>
              <a:t>Year-to year data exhibit large variations</a:t>
            </a:r>
          </a:p>
          <a:p>
            <a:r>
              <a:rPr lang="en-US" dirty="0" smtClean="0"/>
              <a:t>Designed studies are helpful to block out variation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BEFC5F4-5DCC-4AF2-A792-FA71915DF7FB}" type="slidenum">
              <a:rPr lang="en-US"/>
              <a:pPr/>
              <a:t>26</a:t>
            </a:fld>
            <a:endParaRPr lang="en-US"/>
          </a:p>
        </p:txBody>
      </p:sp>
      <p:sp>
        <p:nvSpPr>
          <p:cNvPr id="88066" name="Rectangle 2"/>
          <p:cNvSpPr>
            <a:spLocks noGrp="1" noChangeArrowheads="1"/>
          </p:cNvSpPr>
          <p:nvPr>
            <p:ph type="title"/>
          </p:nvPr>
        </p:nvSpPr>
        <p:spPr>
          <a:xfrm>
            <a:off x="2590800" y="152400"/>
            <a:ext cx="4965700" cy="1600200"/>
          </a:xfrm>
        </p:spPr>
        <p:txBody>
          <a:bodyPr/>
          <a:lstStyle/>
          <a:p>
            <a:r>
              <a:rPr lang="en-US" sz="3200" dirty="0" smtClean="0"/>
              <a:t>Target of Opportunity Designed Study</a:t>
            </a:r>
            <a:br>
              <a:rPr lang="en-US" sz="3200" dirty="0" smtClean="0"/>
            </a:br>
            <a:r>
              <a:rPr lang="en-US" sz="3200" dirty="0" smtClean="0"/>
              <a:t> Findings from 2001</a:t>
            </a:r>
            <a:endParaRPr lang="en-US" sz="3200" dirty="0"/>
          </a:p>
        </p:txBody>
      </p:sp>
      <p:sp>
        <p:nvSpPr>
          <p:cNvPr id="88067" name="Rectangle 3"/>
          <p:cNvSpPr>
            <a:spLocks noGrp="1" noChangeArrowheads="1"/>
          </p:cNvSpPr>
          <p:nvPr>
            <p:ph type="body" sz="half" idx="1"/>
          </p:nvPr>
        </p:nvSpPr>
        <p:spPr>
          <a:xfrm>
            <a:off x="304800" y="1828800"/>
            <a:ext cx="8610600" cy="3657600"/>
          </a:xfrm>
        </p:spPr>
        <p:txBody>
          <a:bodyPr/>
          <a:lstStyle/>
          <a:p>
            <a:pPr>
              <a:lnSpc>
                <a:spcPct val="80000"/>
              </a:lnSpc>
            </a:pPr>
            <a:r>
              <a:rPr lang="en-US" sz="2400" dirty="0"/>
              <a:t>The “Targets of Opportunity” project was successful </a:t>
            </a:r>
          </a:p>
          <a:p>
            <a:pPr lvl="1">
              <a:lnSpc>
                <a:spcPct val="80000"/>
              </a:lnSpc>
            </a:pPr>
            <a:r>
              <a:rPr lang="en-US" sz="2400" dirty="0"/>
              <a:t>Alcohol-related fatalities were reduced by 14.8% in 16 parishes</a:t>
            </a:r>
          </a:p>
          <a:p>
            <a:pPr lvl="1">
              <a:lnSpc>
                <a:spcPct val="80000"/>
              </a:lnSpc>
            </a:pPr>
            <a:r>
              <a:rPr lang="en-US" sz="2400" dirty="0" smtClean="0"/>
              <a:t>The </a:t>
            </a:r>
            <a:r>
              <a:rPr lang="en-US" sz="2400" dirty="0"/>
              <a:t>percentage of alcohol-related fatalities were reduced </a:t>
            </a:r>
          </a:p>
          <a:p>
            <a:pPr lvl="2">
              <a:lnSpc>
                <a:spcPct val="80000"/>
              </a:lnSpc>
            </a:pPr>
            <a:r>
              <a:rPr lang="en-US" sz="2000" dirty="0"/>
              <a:t>by 5 percentage points in the 16 parishes (47.6%-42.3%)</a:t>
            </a:r>
          </a:p>
          <a:p>
            <a:pPr lvl="1">
              <a:lnSpc>
                <a:spcPct val="80000"/>
              </a:lnSpc>
            </a:pPr>
            <a:r>
              <a:rPr lang="en-US" sz="2400" dirty="0" smtClean="0"/>
              <a:t>49 </a:t>
            </a:r>
            <a:r>
              <a:rPr lang="en-US" sz="2400" dirty="0"/>
              <a:t>lives were saved in the first 12 months of the project</a:t>
            </a:r>
            <a:r>
              <a:rPr lang="en-US" sz="2400" dirty="0" smtClean="0"/>
              <a:t>.</a:t>
            </a:r>
          </a:p>
          <a:p>
            <a:pPr lvl="1">
              <a:lnSpc>
                <a:spcPct val="80000"/>
              </a:lnSpc>
            </a:pPr>
            <a:r>
              <a:rPr lang="en-US" sz="2400" dirty="0" smtClean="0"/>
              <a:t>For every 1,000 hours of saturation patrol 4 lives are saved.</a:t>
            </a:r>
          </a:p>
          <a:p>
            <a:pPr lvl="1">
              <a:lnSpc>
                <a:spcPct val="80000"/>
              </a:lnSpc>
            </a:pPr>
            <a:r>
              <a:rPr lang="en-US" sz="2400" dirty="0" smtClean="0"/>
              <a:t>For every 100 SFST 3 lives are saved. </a:t>
            </a:r>
            <a:endParaRPr lang="en-US" sz="2400" dirty="0"/>
          </a:p>
        </p:txBody>
      </p:sp>
      <p:pic>
        <p:nvPicPr>
          <p:cNvPr id="88068" name="Picture 4"/>
          <p:cNvPicPr>
            <a:picLocks noGrp="1" noChangeArrowheads="1"/>
          </p:cNvPicPr>
          <p:nvPr>
            <p:ph sz="half" idx="2"/>
          </p:nvPr>
        </p:nvPicPr>
        <p:blipFill>
          <a:blip r:embed="rId3" cstate="print"/>
          <a:srcRect/>
          <a:stretch>
            <a:fillRect/>
          </a:stretch>
        </p:blipFill>
        <p:spPr>
          <a:xfrm>
            <a:off x="7010400" y="0"/>
            <a:ext cx="2133600" cy="1828800"/>
          </a:xfrm>
          <a:noFill/>
          <a:ln/>
        </p:spPr>
      </p:pic>
      <p:sp>
        <p:nvSpPr>
          <p:cNvPr id="7" name="Date Placeholder 6"/>
          <p:cNvSpPr>
            <a:spLocks noGrp="1"/>
          </p:cNvSpPr>
          <p:nvPr>
            <p:ph type="dt" sz="half" idx="10"/>
          </p:nvPr>
        </p:nvSpPr>
        <p:spPr/>
        <p:txBody>
          <a:bodyPr/>
          <a:lstStyle/>
          <a:p>
            <a:r>
              <a:rPr lang="en-US" smtClean="0"/>
              <a:t>September 20001</a:t>
            </a:r>
            <a:endParaRPr lang="en-US"/>
          </a:p>
        </p:txBody>
      </p:sp>
      <p:sp>
        <p:nvSpPr>
          <p:cNvPr id="8" name="Footer Placeholder 7"/>
          <p:cNvSpPr>
            <a:spLocks noGrp="1"/>
          </p:cNvSpPr>
          <p:nvPr>
            <p:ph type="ftr" sz="quarter" idx="11"/>
          </p:nvPr>
        </p:nvSpPr>
        <p:spPr/>
        <p:txBody>
          <a:bodyPr/>
          <a:lstStyle/>
          <a:p>
            <a:r>
              <a:rPr lang="en-US" smtClean="0"/>
              <a:t>1.2 STDMHSM-HSRG Schneider</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400" b="1" dirty="0" smtClean="0"/>
              <a:t>Findings </a:t>
            </a:r>
            <a:br>
              <a:rPr lang="en-US" sz="2400" b="1" dirty="0" smtClean="0"/>
            </a:br>
            <a:r>
              <a:rPr lang="en-US" sz="2400" b="1" dirty="0" smtClean="0"/>
              <a:t>Of the Target of Opportunities Project </a:t>
            </a:r>
            <a:br>
              <a:rPr lang="en-US" sz="2400" b="1" dirty="0" smtClean="0"/>
            </a:br>
            <a:r>
              <a:rPr lang="en-US" sz="2400" b="1" dirty="0" smtClean="0"/>
              <a:t>from 2001</a:t>
            </a:r>
            <a:endParaRPr lang="en-US" sz="2400" b="1" dirty="0"/>
          </a:p>
        </p:txBody>
      </p:sp>
      <p:sp>
        <p:nvSpPr>
          <p:cNvPr id="88067" name="Rectangle 3"/>
          <p:cNvSpPr>
            <a:spLocks noGrp="1" noChangeArrowheads="1"/>
          </p:cNvSpPr>
          <p:nvPr>
            <p:ph sz="half" idx="2"/>
          </p:nvPr>
        </p:nvSpPr>
        <p:spPr/>
        <p:txBody>
          <a:bodyPr/>
          <a:lstStyle/>
          <a:p>
            <a:pPr lvl="1"/>
            <a:r>
              <a:rPr lang="en-US" sz="1800" dirty="0" smtClean="0"/>
              <a:t>Enforcement is essential </a:t>
            </a:r>
          </a:p>
          <a:p>
            <a:pPr lvl="1"/>
            <a:r>
              <a:rPr lang="en-US" sz="1800" dirty="0" smtClean="0"/>
              <a:t>South versus north Louisiana</a:t>
            </a:r>
          </a:p>
          <a:p>
            <a:pPr lvl="1"/>
            <a:r>
              <a:rPr lang="en-US" sz="1800" dirty="0" smtClean="0"/>
              <a:t>Casual versus heavy drinkers  </a:t>
            </a:r>
            <a:r>
              <a:rPr lang="en-US" sz="1600" dirty="0" smtClean="0"/>
              <a:t>(97% of DUI  in fatal crashes are without arrest in the past 3 years) </a:t>
            </a:r>
          </a:p>
          <a:p>
            <a:pPr lvl="1"/>
            <a:r>
              <a:rPr lang="en-US" sz="1800" dirty="0" smtClean="0"/>
              <a:t>Youth (&lt;24) versus adult drivers : Youth drivers respond more to enforcement </a:t>
            </a:r>
          </a:p>
          <a:p>
            <a:pPr lvl="1"/>
            <a:r>
              <a:rPr lang="en-US" sz="1800" dirty="0" smtClean="0"/>
              <a:t>Evening versus late night-early morning: Early evening returning drivers  respond more to enforcement</a:t>
            </a:r>
          </a:p>
          <a:p>
            <a:pPr lvl="1"/>
            <a:r>
              <a:rPr lang="en-US" sz="1800" dirty="0" smtClean="0"/>
              <a:t>Repeat offenders respond less to enforcement</a:t>
            </a:r>
          </a:p>
        </p:txBody>
      </p:sp>
      <p:pic>
        <p:nvPicPr>
          <p:cNvPr id="9" name="Picture 4" descr="alcohol"/>
          <p:cNvPicPr>
            <a:picLocks noGrp="1" noChangeAspect="1" noChangeArrowheads="1"/>
          </p:cNvPicPr>
          <p:nvPr>
            <p:ph sz="half" idx="1"/>
          </p:nvPr>
        </p:nvPicPr>
        <p:blipFill>
          <a:blip r:embed="rId3" cstate="print"/>
          <a:srcRect/>
          <a:stretch>
            <a:fillRect/>
          </a:stretch>
        </p:blipFill>
        <p:spPr bwMode="auto">
          <a:xfrm>
            <a:off x="457199" y="2668986"/>
            <a:ext cx="4539347" cy="3198413"/>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US" dirty="0" smtClean="0"/>
              <a:t>2009-2008 DWI Arrests</a:t>
            </a:r>
            <a:endParaRPr lang="en-US" dirty="0"/>
          </a:p>
        </p:txBody>
      </p:sp>
      <p:sp>
        <p:nvSpPr>
          <p:cNvPr id="4" name="Text Placeholder 3"/>
          <p:cNvSpPr>
            <a:spLocks noGrp="1"/>
          </p:cNvSpPr>
          <p:nvPr>
            <p:ph type="body" idx="1"/>
          </p:nvPr>
        </p:nvSpPr>
        <p:spPr/>
        <p:txBody>
          <a:bodyPr/>
          <a:lstStyle/>
          <a:p>
            <a:pPr algn="ctr"/>
            <a:r>
              <a:rPr lang="en-US" dirty="0" smtClean="0"/>
              <a:t>2008</a:t>
            </a:r>
            <a:endParaRPr lang="en-US" dirty="0"/>
          </a:p>
        </p:txBody>
      </p:sp>
      <p:sp>
        <p:nvSpPr>
          <p:cNvPr id="3" name="Content Placeholder 2"/>
          <p:cNvSpPr>
            <a:spLocks noGrp="1"/>
          </p:cNvSpPr>
          <p:nvPr>
            <p:ph sz="half" idx="2"/>
          </p:nvPr>
        </p:nvSpPr>
        <p:spPr/>
        <p:txBody>
          <a:bodyPr/>
          <a:lstStyle/>
          <a:p>
            <a:r>
              <a:rPr lang="en-US" dirty="0" smtClean="0"/>
              <a:t>24,736  Arrests</a:t>
            </a:r>
          </a:p>
          <a:p>
            <a:r>
              <a:rPr lang="en-US" dirty="0" smtClean="0"/>
              <a:t>22,478  Adult DWI Arrest</a:t>
            </a:r>
          </a:p>
          <a:p>
            <a:r>
              <a:rPr lang="en-US" dirty="0" smtClean="0"/>
              <a:t>7,947  Refusals</a:t>
            </a:r>
          </a:p>
          <a:p>
            <a:r>
              <a:rPr lang="en-US" dirty="0" smtClean="0"/>
              <a:t>1,637  Age 15-20 DWI</a:t>
            </a:r>
          </a:p>
        </p:txBody>
      </p:sp>
      <p:sp>
        <p:nvSpPr>
          <p:cNvPr id="5" name="Text Placeholder 4"/>
          <p:cNvSpPr>
            <a:spLocks noGrp="1"/>
          </p:cNvSpPr>
          <p:nvPr>
            <p:ph type="body" sz="quarter" idx="3"/>
          </p:nvPr>
        </p:nvSpPr>
        <p:spPr/>
        <p:txBody>
          <a:bodyPr/>
          <a:lstStyle/>
          <a:p>
            <a:pPr algn="ctr"/>
            <a:r>
              <a:rPr lang="en-US" dirty="0" smtClean="0"/>
              <a:t>2009	</a:t>
            </a:r>
            <a:endParaRPr lang="en-US" dirty="0"/>
          </a:p>
        </p:txBody>
      </p:sp>
      <p:sp>
        <p:nvSpPr>
          <p:cNvPr id="6" name="Content Placeholder 5"/>
          <p:cNvSpPr>
            <a:spLocks noGrp="1"/>
          </p:cNvSpPr>
          <p:nvPr>
            <p:ph sz="quarter" idx="4"/>
          </p:nvPr>
        </p:nvSpPr>
        <p:spPr/>
        <p:txBody>
          <a:bodyPr/>
          <a:lstStyle/>
          <a:p>
            <a:r>
              <a:rPr lang="en-US" dirty="0" smtClean="0"/>
              <a:t>31,970 Arrests</a:t>
            </a:r>
          </a:p>
          <a:p>
            <a:r>
              <a:rPr lang="en-US" dirty="0" smtClean="0"/>
              <a:t>29,164 Adult DWI Arrest</a:t>
            </a:r>
          </a:p>
          <a:p>
            <a:r>
              <a:rPr lang="en-US" dirty="0" smtClean="0"/>
              <a:t>8,858 Refusals</a:t>
            </a:r>
          </a:p>
          <a:p>
            <a:r>
              <a:rPr lang="en-US" dirty="0" smtClean="0"/>
              <a:t>2,806 Age 15-20 DWI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DWI Arrests by Troop</a:t>
            </a:r>
            <a:endParaRPr lang="en-US" dirty="0"/>
          </a:p>
        </p:txBody>
      </p:sp>
      <p:graphicFrame>
        <p:nvGraphicFramePr>
          <p:cNvPr id="4" name="Content Placeholder 3"/>
          <p:cNvGraphicFramePr>
            <a:graphicFrameLocks noGrp="1"/>
          </p:cNvGraphicFramePr>
          <p:nvPr>
            <p:ph idx="1"/>
          </p:nvPr>
        </p:nvGraphicFramePr>
        <p:xfrm>
          <a:off x="609600" y="1676400"/>
          <a:ext cx="7848599" cy="4800602"/>
        </p:xfrm>
        <a:graphic>
          <a:graphicData uri="http://schemas.openxmlformats.org/drawingml/2006/table">
            <a:tbl>
              <a:tblPr/>
              <a:tblGrid>
                <a:gridCol w="2335436"/>
                <a:gridCol w="1837721"/>
                <a:gridCol w="1837721"/>
                <a:gridCol w="1837721"/>
              </a:tblGrid>
              <a:tr h="1244602">
                <a:tc>
                  <a:txBody>
                    <a:bodyPr/>
                    <a:lstStyle/>
                    <a:p>
                      <a:pPr marL="0" marR="0" algn="ctr">
                        <a:spcBef>
                          <a:spcPts val="0"/>
                        </a:spcBef>
                        <a:spcAft>
                          <a:spcPts val="0"/>
                        </a:spcAft>
                      </a:pPr>
                      <a:r>
                        <a:rPr lang="en-US" sz="1800" b="1" dirty="0">
                          <a:solidFill>
                            <a:srgbClr val="000000"/>
                          </a:solidFill>
                          <a:latin typeface="+mn-lt"/>
                          <a:ea typeface="Times New Roman"/>
                        </a:rPr>
                        <a:t>Troop</a:t>
                      </a:r>
                      <a:endParaRPr lang="en-US" sz="1800" b="1" dirty="0">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mn-lt"/>
                          <a:ea typeface="Times New Roman"/>
                        </a:rPr>
                        <a:t>Arrests </a:t>
                      </a:r>
                      <a:r>
                        <a:rPr lang="en-US" sz="1800" b="1" dirty="0" smtClean="0">
                          <a:solidFill>
                            <a:srgbClr val="000000"/>
                          </a:solidFill>
                          <a:latin typeface="+mn-lt"/>
                          <a:ea typeface="Times New Roman"/>
                        </a:rPr>
                        <a:t>2009</a:t>
                      </a:r>
                      <a:endParaRPr lang="en-US" sz="1800" b="1" dirty="0">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mn-lt"/>
                          <a:ea typeface="Times New Roman"/>
                        </a:rPr>
                        <a:t>Arrests </a:t>
                      </a:r>
                      <a:r>
                        <a:rPr lang="en-US" sz="1800" b="1" dirty="0" smtClean="0">
                          <a:solidFill>
                            <a:srgbClr val="000000"/>
                          </a:solidFill>
                          <a:latin typeface="+mn-lt"/>
                          <a:ea typeface="Times New Roman"/>
                        </a:rPr>
                        <a:t>2008</a:t>
                      </a:r>
                      <a:endParaRPr lang="en-US" sz="1800" b="1" dirty="0">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mn-lt"/>
                          <a:ea typeface="Times New Roman"/>
                        </a:rPr>
                        <a:t>% Change arrests</a:t>
                      </a:r>
                      <a:endParaRPr lang="en-US" sz="1800" b="1" dirty="0">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A</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2186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1685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B</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1672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990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C</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1546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892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D</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1413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871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E</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1022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771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F</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1015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796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G</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1072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I</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1895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1333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a:solidFill>
                            <a:srgbClr val="000000"/>
                          </a:solidFill>
                          <a:latin typeface="+mn-lt"/>
                          <a:ea typeface="Times New Roman"/>
                        </a:rPr>
                        <a:t>L</a:t>
                      </a:r>
                      <a:endParaRPr lang="en-US" sz="1800" b="1">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2304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2158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lgn="ctr">
                        <a:spcBef>
                          <a:spcPts val="0"/>
                        </a:spcBef>
                        <a:spcAft>
                          <a:spcPts val="0"/>
                        </a:spcAft>
                      </a:pPr>
                      <a:r>
                        <a:rPr lang="en-US" sz="1800" b="1" dirty="0" smtClean="0">
                          <a:solidFill>
                            <a:srgbClr val="000000"/>
                          </a:solidFill>
                          <a:latin typeface="+mn-lt"/>
                          <a:ea typeface="Times New Roman"/>
                        </a:rPr>
                        <a:t>Total LA</a:t>
                      </a:r>
                      <a:endParaRPr lang="en-US" sz="1800" b="1" dirty="0">
                        <a:latin typeface="+mn-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31639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24450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29%</a:t>
                      </a:r>
                      <a:endParaRPr lang="en-US" sz="20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Cost Comparison</a:t>
            </a:r>
            <a:endParaRPr lang="en-US" sz="3200" dirty="0">
              <a:solidFill>
                <a:schemeClr val="tx1"/>
              </a:solidFill>
            </a:endParaRPr>
          </a:p>
        </p:txBody>
      </p:sp>
      <p:sp>
        <p:nvSpPr>
          <p:cNvPr id="4" name="Text Placeholder 3"/>
          <p:cNvSpPr>
            <a:spLocks noGrp="1"/>
          </p:cNvSpPr>
          <p:nvPr>
            <p:ph type="body" idx="1"/>
          </p:nvPr>
        </p:nvSpPr>
        <p:spPr/>
        <p:txBody>
          <a:bodyPr/>
          <a:lstStyle/>
          <a:p>
            <a:pPr algn="ctr"/>
            <a:r>
              <a:rPr lang="en-US" dirty="0" smtClean="0"/>
              <a:t>2009	</a:t>
            </a:r>
            <a:endParaRPr lang="en-US" dirty="0"/>
          </a:p>
        </p:txBody>
      </p:sp>
      <p:sp>
        <p:nvSpPr>
          <p:cNvPr id="3" name="Content Placeholder 2"/>
          <p:cNvSpPr>
            <a:spLocks noGrp="1"/>
          </p:cNvSpPr>
          <p:nvPr>
            <p:ph sz="half" idx="2"/>
          </p:nvPr>
        </p:nvSpPr>
        <p:spPr/>
        <p:txBody>
          <a:bodyPr>
            <a:normAutofit/>
          </a:bodyPr>
          <a:lstStyle/>
          <a:p>
            <a:pPr>
              <a:buFont typeface="Arial" pitchFamily="34" charset="0"/>
              <a:buChar char="•"/>
            </a:pPr>
            <a:r>
              <a:rPr lang="en-US" sz="2400" dirty="0" smtClean="0"/>
              <a:t>$5.69* billion dollars to the citizens of Louisiana</a:t>
            </a:r>
          </a:p>
          <a:p>
            <a:pPr>
              <a:buFont typeface="Arial" pitchFamily="34" charset="0"/>
              <a:buChar char="•"/>
            </a:pPr>
            <a:r>
              <a:rPr lang="en-US" sz="2400" dirty="0" smtClean="0"/>
              <a:t>$1,991 for every licensed driver in Louisiana</a:t>
            </a:r>
          </a:p>
          <a:p>
            <a:endParaRPr lang="en-US" sz="2400" dirty="0" smtClean="0"/>
          </a:p>
          <a:p>
            <a:pPr lvl="1"/>
            <a:endParaRPr lang="en-US" sz="2400" dirty="0"/>
          </a:p>
        </p:txBody>
      </p:sp>
      <p:sp>
        <p:nvSpPr>
          <p:cNvPr id="5" name="Text Placeholder 4"/>
          <p:cNvSpPr>
            <a:spLocks noGrp="1"/>
          </p:cNvSpPr>
          <p:nvPr>
            <p:ph type="body" sz="quarter" idx="3"/>
          </p:nvPr>
        </p:nvSpPr>
        <p:spPr/>
        <p:txBody>
          <a:bodyPr/>
          <a:lstStyle/>
          <a:p>
            <a:pPr algn="ctr"/>
            <a:r>
              <a:rPr lang="en-US" dirty="0" smtClean="0"/>
              <a:t>2008</a:t>
            </a:r>
            <a:endParaRPr lang="en-US" dirty="0"/>
          </a:p>
        </p:txBody>
      </p:sp>
      <p:sp>
        <p:nvSpPr>
          <p:cNvPr id="6" name="Content Placeholder 5"/>
          <p:cNvSpPr>
            <a:spLocks noGrp="1"/>
          </p:cNvSpPr>
          <p:nvPr>
            <p:ph sz="quarter" idx="4"/>
          </p:nvPr>
        </p:nvSpPr>
        <p:spPr/>
        <p:txBody>
          <a:bodyPr/>
          <a:lstStyle/>
          <a:p>
            <a:r>
              <a:rPr lang="en-US" dirty="0" smtClean="0"/>
              <a:t>$6.34* billion dollars to the citizens of Louisiana</a:t>
            </a:r>
          </a:p>
          <a:p>
            <a:r>
              <a:rPr lang="en-US" dirty="0" smtClean="0"/>
              <a:t>$2,233 for every licensed driver in Louisiana</a:t>
            </a:r>
          </a:p>
          <a:p>
            <a:pPr>
              <a:buNone/>
            </a:pPr>
            <a:endParaRPr lang="en-US" dirty="0" smtClean="0"/>
          </a:p>
          <a:p>
            <a:endParaRPr lang="en-US" sz="1800" dirty="0"/>
          </a:p>
        </p:txBody>
      </p:sp>
      <p:sp>
        <p:nvSpPr>
          <p:cNvPr id="7" name="Rectangle 6"/>
          <p:cNvSpPr/>
          <p:nvPr/>
        </p:nvSpPr>
        <p:spPr>
          <a:xfrm>
            <a:off x="990600" y="4876800"/>
            <a:ext cx="6781800" cy="400110"/>
          </a:xfrm>
          <a:prstGeom prst="rect">
            <a:avLst/>
          </a:prstGeom>
        </p:spPr>
        <p:txBody>
          <a:bodyPr wrap="square">
            <a:spAutoFit/>
          </a:bodyPr>
          <a:lstStyle/>
          <a:p>
            <a:pPr algn="ctr"/>
            <a:r>
              <a:rPr lang="en-US" sz="2000" b="1" dirty="0" smtClean="0"/>
              <a:t>$242 in savings per year for every licensed driver.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male driver age 18-25 is alcohol-related?</a:t>
            </a:r>
          </a:p>
          <a:p>
            <a:pPr>
              <a:buNone/>
            </a:pPr>
            <a:r>
              <a:rPr lang="en-US" sz="2000" dirty="0" smtClean="0"/>
              <a:t> </a:t>
            </a:r>
          </a:p>
          <a:p>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male driver age 18-25 is alcohol-related?</a:t>
            </a:r>
          </a:p>
          <a:p>
            <a:pPr algn="ctr">
              <a:buNone/>
            </a:pPr>
            <a:endParaRPr lang="en-US" dirty="0" smtClean="0"/>
          </a:p>
          <a:p>
            <a:pPr algn="ctr">
              <a:buNone/>
            </a:pPr>
            <a:r>
              <a:rPr lang="en-US" dirty="0" smtClean="0"/>
              <a:t>Answer: 85%</a:t>
            </a:r>
          </a:p>
          <a:p>
            <a:pPr>
              <a:buNone/>
            </a:pPr>
            <a:r>
              <a:rPr lang="en-US" sz="2000" dirty="0" smtClean="0"/>
              <a:t> </a:t>
            </a:r>
          </a:p>
          <a:p>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male driver age 18-25 not wearing a seat belt is alcohol-related?</a:t>
            </a:r>
          </a:p>
          <a:p>
            <a:pPr>
              <a:buNone/>
            </a:pPr>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male driver age 18-25 not wearing a seat belt is alcohol-related?</a:t>
            </a:r>
          </a:p>
          <a:p>
            <a:pPr algn="ctr">
              <a:buNone/>
            </a:pPr>
            <a:endParaRPr lang="en-US" dirty="0" smtClean="0"/>
          </a:p>
          <a:p>
            <a:pPr algn="ctr">
              <a:buNone/>
            </a:pPr>
            <a:r>
              <a:rPr lang="en-US" dirty="0" smtClean="0"/>
              <a:t>Answer: 95%</a:t>
            </a:r>
          </a:p>
          <a:p>
            <a:pPr>
              <a:buNone/>
            </a:pPr>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driver not wearing a seat belt is alcohol-related?</a:t>
            </a:r>
          </a:p>
          <a:p>
            <a:pPr algn="ctr">
              <a:buNone/>
            </a:pPr>
            <a:endParaRPr lang="en-US" dirty="0" smtClean="0"/>
          </a:p>
          <a:p>
            <a:pPr algn="ctr">
              <a:buNone/>
            </a:pPr>
            <a:r>
              <a:rPr lang="en-US" dirty="0" smtClean="0"/>
              <a:t> </a:t>
            </a:r>
          </a:p>
          <a:p>
            <a:pPr>
              <a:buNone/>
            </a:pPr>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248400" cy="1143000"/>
          </a:xfrm>
        </p:spPr>
        <p:txBody>
          <a:bodyPr/>
          <a:lstStyle/>
          <a:p>
            <a:r>
              <a:rPr lang="en-US" sz="3200" dirty="0" smtClean="0"/>
              <a:t>Using </a:t>
            </a:r>
            <a:r>
              <a:rPr lang="en-US" sz="3200" dirty="0" err="1" smtClean="0"/>
              <a:t>Bayes</a:t>
            </a:r>
            <a:r>
              <a:rPr lang="en-US" sz="3200" dirty="0" smtClean="0"/>
              <a:t> Theorem to Profile of DUI Drivers</a:t>
            </a:r>
            <a:endParaRPr lang="en-US" sz="3200" dirty="0"/>
          </a:p>
        </p:txBody>
      </p:sp>
      <p:sp>
        <p:nvSpPr>
          <p:cNvPr id="3" name="Content Placeholder 2"/>
          <p:cNvSpPr>
            <a:spLocks noGrp="1"/>
          </p:cNvSpPr>
          <p:nvPr>
            <p:ph idx="1"/>
          </p:nvPr>
        </p:nvSpPr>
        <p:spPr>
          <a:xfrm>
            <a:off x="381000" y="2057400"/>
            <a:ext cx="8229600" cy="4068763"/>
          </a:xfrm>
        </p:spPr>
        <p:txBody>
          <a:bodyPr/>
          <a:lstStyle/>
          <a:p>
            <a:pPr algn="ctr">
              <a:buNone/>
            </a:pPr>
            <a:r>
              <a:rPr lang="en-US" dirty="0" smtClean="0"/>
              <a:t>What is the probability that a fatal crash happening between 12 am and 3 am with a driver not wearing a seat belt is alcohol-related?</a:t>
            </a:r>
          </a:p>
          <a:p>
            <a:pPr algn="ctr">
              <a:buNone/>
            </a:pPr>
            <a:endParaRPr lang="en-US" dirty="0" smtClean="0"/>
          </a:p>
          <a:p>
            <a:pPr algn="ctr">
              <a:buNone/>
            </a:pPr>
            <a:r>
              <a:rPr lang="en-US" dirty="0" smtClean="0"/>
              <a:t>Answer: 83%</a:t>
            </a:r>
          </a:p>
          <a:p>
            <a:pPr>
              <a:buNone/>
            </a:pPr>
            <a:endParaRPr lang="en-US" sz="2200" dirty="0" smtClean="0"/>
          </a:p>
        </p:txBody>
      </p:sp>
      <p:sp>
        <p:nvSpPr>
          <p:cNvPr id="6" name="Slide Number Placeholder 5"/>
          <p:cNvSpPr>
            <a:spLocks noGrp="1"/>
          </p:cNvSpPr>
          <p:nvPr>
            <p:ph type="sldNum" sz="quarter" idx="12"/>
          </p:nvPr>
        </p:nvSpPr>
        <p:spPr/>
        <p:txBody>
          <a:bodyPr/>
          <a:lstStyle/>
          <a:p>
            <a:pPr>
              <a:defRPr/>
            </a:pPr>
            <a:fld id="{93C3E5E7-EC7B-42D7-849E-D39896214FE8}"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Male versus Female</a:t>
            </a:r>
            <a:endParaRPr lang="en-US" dirty="0"/>
          </a:p>
        </p:txBody>
      </p:sp>
      <p:sp>
        <p:nvSpPr>
          <p:cNvPr id="5" name="Content Placeholder 4"/>
          <p:cNvSpPr>
            <a:spLocks noGrp="1"/>
          </p:cNvSpPr>
          <p:nvPr>
            <p:ph sz="half" idx="1"/>
          </p:nvPr>
        </p:nvSpPr>
        <p:spPr/>
        <p:txBody>
          <a:bodyPr/>
          <a:lstStyle/>
          <a:p>
            <a:r>
              <a:rPr lang="en-US" dirty="0" smtClean="0"/>
              <a:t>Drivers in alcohol-related crashes are still predominantly male </a:t>
            </a:r>
            <a:endParaRPr lang="en-US" dirty="0"/>
          </a:p>
        </p:txBody>
      </p:sp>
      <p:graphicFrame>
        <p:nvGraphicFramePr>
          <p:cNvPr id="7" name="Content Placeholder 6"/>
          <p:cNvGraphicFramePr>
            <a:graphicFrameLocks noGrp="1"/>
          </p:cNvGraphicFramePr>
          <p:nvPr>
            <p:ph sz="half" idx="2"/>
          </p:nvPr>
        </p:nvGraphicFramePr>
        <p:xfrm>
          <a:off x="4648200" y="2057400"/>
          <a:ext cx="4038600" cy="4068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Seat Belt and Gender</a:t>
            </a:r>
            <a:endParaRPr lang="en-US" dirty="0"/>
          </a:p>
        </p:txBody>
      </p:sp>
      <p:sp>
        <p:nvSpPr>
          <p:cNvPr id="3" name="Content Placeholder 2"/>
          <p:cNvSpPr>
            <a:spLocks noGrp="1"/>
          </p:cNvSpPr>
          <p:nvPr>
            <p:ph idx="1"/>
          </p:nvPr>
        </p:nvSpPr>
        <p:spPr/>
        <p:txBody>
          <a:bodyPr/>
          <a:lstStyle/>
          <a:p>
            <a:r>
              <a:rPr lang="en-US" dirty="0" smtClean="0"/>
              <a:t>Not wearing a seat belt at night is an indicator of driving under the influence</a:t>
            </a:r>
          </a:p>
          <a:p>
            <a:r>
              <a:rPr lang="en-US" dirty="0" smtClean="0"/>
              <a:t>Drivers in alcohol-related fatal crashes are likely to be male</a:t>
            </a:r>
          </a:p>
          <a:p>
            <a:r>
              <a:rPr lang="en-US" dirty="0" smtClean="0"/>
              <a:t>Night time seat-belt enforcement is an effective way to reduce DUIs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Commercial Vehicle Crashes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248400" cy="1143000"/>
          </a:xfrm>
        </p:spPr>
        <p:txBody>
          <a:bodyPr/>
          <a:lstStyle/>
          <a:p>
            <a:r>
              <a:rPr lang="en-US" dirty="0" smtClean="0"/>
              <a:t>CMV</a:t>
            </a:r>
            <a:endParaRPr lang="en-US" dirty="0"/>
          </a:p>
        </p:txBody>
      </p:sp>
      <p:graphicFrame>
        <p:nvGraphicFramePr>
          <p:cNvPr id="4" name="Content Placeholder 3"/>
          <p:cNvGraphicFramePr>
            <a:graphicFrameLocks noGrp="1"/>
          </p:cNvGraphicFramePr>
          <p:nvPr>
            <p:ph idx="1"/>
          </p:nvPr>
        </p:nvGraphicFramePr>
        <p:xfrm>
          <a:off x="304800" y="1447800"/>
          <a:ext cx="8458200" cy="4876800"/>
        </p:xfrm>
        <a:graphic>
          <a:graphicData uri="http://schemas.openxmlformats.org/drawingml/2006/table">
            <a:tbl>
              <a:tblPr/>
              <a:tblGrid>
                <a:gridCol w="1047394"/>
                <a:gridCol w="948583"/>
                <a:gridCol w="948583"/>
                <a:gridCol w="948583"/>
                <a:gridCol w="948583"/>
                <a:gridCol w="948583"/>
                <a:gridCol w="948583"/>
                <a:gridCol w="889297"/>
                <a:gridCol w="830011"/>
              </a:tblGrid>
              <a:tr h="1219200">
                <a:tc>
                  <a:txBody>
                    <a:bodyPr/>
                    <a:lstStyle/>
                    <a:p>
                      <a:pPr marL="0" marR="0" algn="ctr">
                        <a:spcBef>
                          <a:spcPts val="0"/>
                        </a:spcBef>
                        <a:spcAft>
                          <a:spcPts val="0"/>
                        </a:spcAft>
                      </a:pPr>
                      <a:r>
                        <a:rPr lang="en-US" sz="1600" b="1" dirty="0">
                          <a:latin typeface="Arial"/>
                          <a:ea typeface="Times New Roman"/>
                          <a:cs typeface="Times New Roman"/>
                        </a:rPr>
                        <a:t> </a:t>
                      </a:r>
                      <a:endParaRPr lang="en-US" sz="1600" b="1" dirty="0">
                        <a:latin typeface="Times New Roman"/>
                        <a:ea typeface="Times New Roman"/>
                        <a:cs typeface="Times New Roman"/>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Year</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2005</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2006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2007</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2008</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2009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1-Year    % Change </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 5-Year   % Change</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rowSpan="4">
                  <a:txBody>
                    <a:bodyPr/>
                    <a:lstStyle/>
                    <a:p>
                      <a:pPr marL="0" marR="0" algn="ctr">
                        <a:spcBef>
                          <a:spcPts val="0"/>
                        </a:spcBef>
                        <a:spcAft>
                          <a:spcPts val="0"/>
                        </a:spcAft>
                      </a:pPr>
                      <a:r>
                        <a:rPr lang="en-US" sz="1600" b="1">
                          <a:latin typeface="Arial"/>
                          <a:ea typeface="Times New Roman"/>
                          <a:cs typeface="Times New Roman"/>
                        </a:rPr>
                        <a:t>CMV Crashes</a:t>
                      </a:r>
                      <a:endParaRPr lang="en-US" sz="1600" b="1">
                        <a:latin typeface="Times New Roman"/>
                        <a:ea typeface="Times New Roman"/>
                        <a:cs typeface="Times New Roman"/>
                      </a:endParaRPr>
                    </a:p>
                  </a:txBody>
                  <a:tcPr marL="0" marR="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Fatal</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134</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105</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118</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102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74</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-27%</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-45%</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Injury</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2197</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1922</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2120</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1950</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1596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-18%</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-27%</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PDO</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2171</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2093</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2110</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2115</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1816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-14%</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-16%</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Total CMV</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4502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4120</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4348</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4167</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3486</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-23%</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rowSpan="4">
                  <a:txBody>
                    <a:bodyPr/>
                    <a:lstStyle/>
                    <a:p>
                      <a:pPr marL="0" marR="0" algn="ctr">
                        <a:spcBef>
                          <a:spcPts val="0"/>
                        </a:spcBef>
                        <a:spcAft>
                          <a:spcPts val="0"/>
                        </a:spcAft>
                      </a:pPr>
                      <a:r>
                        <a:rPr lang="en-US" sz="1600" b="1" dirty="0">
                          <a:latin typeface="Arial"/>
                          <a:ea typeface="Times New Roman"/>
                          <a:cs typeface="Times New Roman"/>
                        </a:rPr>
                        <a:t>% CMV</a:t>
                      </a:r>
                      <a:endParaRPr lang="en-US" sz="1600" b="1" dirty="0">
                        <a:latin typeface="Times New Roman"/>
                        <a:ea typeface="Times New Roman"/>
                        <a:cs typeface="Times New Roman"/>
                      </a:endParaRPr>
                    </a:p>
                  </a:txBody>
                  <a:tcPr marL="0" marR="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Fatal</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13%</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10%</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-2.2%</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Arial"/>
                          <a:ea typeface="Times New Roman"/>
                          <a:cs typeface="Times New Roman"/>
                        </a:rPr>
                        <a:t>-1.9%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Injury</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4.4%</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3.9%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4.4%</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4.2%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3.6%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a:latin typeface="Arial"/>
                          <a:ea typeface="Times New Roman"/>
                          <a:cs typeface="Times New Roman"/>
                        </a:rPr>
                        <a:t>-0.6%</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-0.8%</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PDO</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2.0%</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1.9%</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1.7%</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-0.2%</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-0.3%</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vMerge="1">
                  <a:txBody>
                    <a:bodyPr/>
                    <a:lstStyle/>
                    <a:p>
                      <a:endParaRPr lang="en-US"/>
                    </a:p>
                  </a:txBody>
                  <a:tcPr/>
                </a:tc>
                <a:tc>
                  <a:txBody>
                    <a:bodyPr/>
                    <a:lstStyle/>
                    <a:p>
                      <a:pPr marL="0" marR="0" algn="ctr">
                        <a:spcBef>
                          <a:spcPts val="0"/>
                        </a:spcBef>
                        <a:spcAft>
                          <a:spcPts val="0"/>
                        </a:spcAft>
                      </a:pPr>
                      <a:r>
                        <a:rPr lang="en-US" sz="1600" b="1">
                          <a:latin typeface="Arial"/>
                          <a:ea typeface="Times New Roman"/>
                          <a:cs typeface="Times New Roman"/>
                        </a:rPr>
                        <a:t>Total</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2.8%</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2.5%</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2.7%</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2.6%</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2.3%</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a:latin typeface="Arial"/>
                          <a:ea typeface="Times New Roman"/>
                          <a:cs typeface="Times New Roman"/>
                        </a:rPr>
                        <a:t>-0.3%</a:t>
                      </a:r>
                      <a:endParaRPr lang="en-US" sz="16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Arial"/>
                          <a:ea typeface="Times New Roman"/>
                          <a:cs typeface="Times New Roman"/>
                        </a:rPr>
                        <a:t>-0.5%</a:t>
                      </a:r>
                      <a:endParaRPr lang="en-US" sz="16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solidFill>
                  <a:schemeClr val="tx1"/>
                </a:solidFill>
              </a:rPr>
              <a:t>2008-2009 Comparison</a:t>
            </a:r>
            <a:endParaRPr lang="en-US" sz="3200" dirty="0">
              <a:solidFill>
                <a:schemeClr val="tx1"/>
              </a:solidFill>
            </a:endParaRPr>
          </a:p>
        </p:txBody>
      </p:sp>
      <p:sp>
        <p:nvSpPr>
          <p:cNvPr id="4" name="Text Placeholder 3"/>
          <p:cNvSpPr>
            <a:spLocks noGrp="1"/>
          </p:cNvSpPr>
          <p:nvPr>
            <p:ph type="body" idx="1"/>
          </p:nvPr>
        </p:nvSpPr>
        <p:spPr/>
        <p:txBody>
          <a:bodyPr/>
          <a:lstStyle/>
          <a:p>
            <a:pPr algn="ctr"/>
            <a:r>
              <a:rPr lang="en-US" dirty="0" smtClean="0"/>
              <a:t>2009-2008</a:t>
            </a:r>
            <a:endParaRPr lang="en-US" dirty="0"/>
          </a:p>
        </p:txBody>
      </p:sp>
      <p:sp>
        <p:nvSpPr>
          <p:cNvPr id="9" name="Content Placeholder 8"/>
          <p:cNvSpPr>
            <a:spLocks noGrp="1"/>
          </p:cNvSpPr>
          <p:nvPr>
            <p:ph sz="half" idx="2"/>
          </p:nvPr>
        </p:nvSpPr>
        <p:spPr/>
        <p:txBody>
          <a:bodyPr/>
          <a:lstStyle/>
          <a:p>
            <a:r>
              <a:rPr lang="en-US" sz="1400" dirty="0" smtClean="0"/>
              <a:t>In 2009 there were 824 persons killed which </a:t>
            </a:r>
            <a:r>
              <a:rPr lang="en-US" sz="1400" i="1" dirty="0" smtClean="0">
                <a:solidFill>
                  <a:srgbClr val="00B050"/>
                </a:solidFill>
              </a:rPr>
              <a:t>decreased </a:t>
            </a:r>
            <a:r>
              <a:rPr lang="en-US" sz="1400" i="1" dirty="0" smtClean="0"/>
              <a:t>by </a:t>
            </a:r>
            <a:r>
              <a:rPr lang="en-US" sz="1400" dirty="0" smtClean="0"/>
              <a:t>9.9% from 2008.</a:t>
            </a:r>
            <a:br>
              <a:rPr lang="en-US" sz="1400" dirty="0" smtClean="0"/>
            </a:br>
            <a:endParaRPr lang="en-US" sz="1400" dirty="0" smtClean="0"/>
          </a:p>
          <a:p>
            <a:r>
              <a:rPr lang="en-US" sz="1400" dirty="0" smtClean="0"/>
              <a:t>In 200 there were 729 fatal crashes which </a:t>
            </a:r>
            <a:r>
              <a:rPr lang="en-US" sz="1400" i="1" dirty="0" smtClean="0">
                <a:solidFill>
                  <a:srgbClr val="00B050"/>
                </a:solidFill>
              </a:rPr>
              <a:t>decreased</a:t>
            </a:r>
            <a:r>
              <a:rPr lang="en-US" sz="1400" i="1" dirty="0" smtClean="0"/>
              <a:t> by </a:t>
            </a:r>
            <a:r>
              <a:rPr lang="en-US" sz="1400" dirty="0" smtClean="0"/>
              <a:t>11.1% from 2008.</a:t>
            </a:r>
            <a:br>
              <a:rPr lang="en-US" sz="1400" dirty="0" smtClean="0"/>
            </a:br>
            <a:endParaRPr lang="en-US" sz="1400" dirty="0" smtClean="0"/>
          </a:p>
          <a:p>
            <a:r>
              <a:rPr lang="en-US" sz="1400" dirty="0" smtClean="0"/>
              <a:t>In 2009 there were 1096 vehicles involved in fatal crashes which </a:t>
            </a:r>
            <a:r>
              <a:rPr lang="en-US" sz="1400" i="1" dirty="0" smtClean="0"/>
              <a:t>decreased by </a:t>
            </a:r>
            <a:r>
              <a:rPr lang="en-US" sz="1400" dirty="0" smtClean="0"/>
              <a:t>9.8% from 2008.</a:t>
            </a:r>
            <a:br>
              <a:rPr lang="en-US" sz="1400" dirty="0" smtClean="0"/>
            </a:br>
            <a:endParaRPr lang="en-US" sz="1400" dirty="0" smtClean="0"/>
          </a:p>
          <a:p>
            <a:r>
              <a:rPr lang="en-US" sz="1400" dirty="0" smtClean="0"/>
              <a:t>In 2009, Louisiana had 556 drivers killed in fatal crashes which </a:t>
            </a:r>
            <a:r>
              <a:rPr lang="en-US" sz="1400" i="1" dirty="0" smtClean="0">
                <a:solidFill>
                  <a:srgbClr val="00B050"/>
                </a:solidFill>
              </a:rPr>
              <a:t>decreased</a:t>
            </a:r>
            <a:r>
              <a:rPr lang="en-US" sz="1400" i="1" dirty="0" smtClean="0"/>
              <a:t> by </a:t>
            </a:r>
            <a:r>
              <a:rPr lang="en-US" sz="1400" dirty="0" smtClean="0"/>
              <a:t>6.6% from 2008</a:t>
            </a:r>
            <a:br>
              <a:rPr lang="en-US" sz="1400" dirty="0" smtClean="0"/>
            </a:br>
            <a:endParaRPr lang="en-US" sz="1400" dirty="0" smtClean="0"/>
          </a:p>
          <a:p>
            <a:r>
              <a:rPr lang="en-US" sz="1400" dirty="0" smtClean="0"/>
              <a:t>In 2009 there were 73,856 persons injured which </a:t>
            </a:r>
            <a:r>
              <a:rPr lang="en-US" sz="1400" i="1" dirty="0" smtClean="0">
                <a:solidFill>
                  <a:srgbClr val="00B050"/>
                </a:solidFill>
              </a:rPr>
              <a:t>decreased</a:t>
            </a:r>
            <a:r>
              <a:rPr lang="en-US" sz="1400" i="1" dirty="0" smtClean="0"/>
              <a:t> by </a:t>
            </a:r>
            <a:r>
              <a:rPr lang="en-US" sz="1400" dirty="0" smtClean="0"/>
              <a:t>2.7% from 2008.</a:t>
            </a:r>
            <a:br>
              <a:rPr lang="en-US" sz="1400" dirty="0" smtClean="0"/>
            </a:br>
            <a:endParaRPr lang="en-US" sz="1400" dirty="0" smtClean="0"/>
          </a:p>
          <a:p>
            <a:r>
              <a:rPr lang="en-US" sz="1400" dirty="0" smtClean="0"/>
              <a:t>In 2009 there were 45,335 injury crashes which </a:t>
            </a:r>
            <a:r>
              <a:rPr lang="en-US" sz="1400" i="1" dirty="0" smtClean="0">
                <a:solidFill>
                  <a:srgbClr val="00B050"/>
                </a:solidFill>
              </a:rPr>
              <a:t>decreased by </a:t>
            </a:r>
            <a:r>
              <a:rPr lang="en-US" sz="1400" dirty="0" smtClean="0"/>
              <a:t>2.5% from 2008.</a:t>
            </a:r>
            <a:endParaRPr lang="en-US" sz="1400" dirty="0"/>
          </a:p>
        </p:txBody>
      </p:sp>
      <p:sp>
        <p:nvSpPr>
          <p:cNvPr id="5" name="Text Placeholder 4"/>
          <p:cNvSpPr>
            <a:spLocks noGrp="1"/>
          </p:cNvSpPr>
          <p:nvPr>
            <p:ph type="body" sz="quarter" idx="3"/>
          </p:nvPr>
        </p:nvSpPr>
        <p:spPr/>
        <p:txBody>
          <a:bodyPr/>
          <a:lstStyle/>
          <a:p>
            <a:pPr algn="ctr"/>
            <a:r>
              <a:rPr lang="en-US" dirty="0" smtClean="0"/>
              <a:t>2008-2007</a:t>
            </a:r>
            <a:endParaRPr lang="en-US" dirty="0"/>
          </a:p>
        </p:txBody>
      </p:sp>
      <p:sp>
        <p:nvSpPr>
          <p:cNvPr id="6" name="Content Placeholder 5"/>
          <p:cNvSpPr>
            <a:spLocks noGrp="1"/>
          </p:cNvSpPr>
          <p:nvPr>
            <p:ph sz="quarter" idx="4"/>
          </p:nvPr>
        </p:nvSpPr>
        <p:spPr/>
        <p:txBody>
          <a:bodyPr/>
          <a:lstStyle/>
          <a:p>
            <a:r>
              <a:rPr lang="en-US" sz="1400" dirty="0" smtClean="0"/>
              <a:t>In 2008 there were 915 persons killed which </a:t>
            </a:r>
            <a:r>
              <a:rPr lang="en-US" sz="1400" i="1" dirty="0" smtClean="0">
                <a:solidFill>
                  <a:srgbClr val="00B050"/>
                </a:solidFill>
              </a:rPr>
              <a:t>decreased</a:t>
            </a:r>
            <a:r>
              <a:rPr lang="en-US" sz="1400" i="1" dirty="0" smtClean="0"/>
              <a:t> by </a:t>
            </a:r>
            <a:r>
              <a:rPr lang="en-US" sz="1400" dirty="0" smtClean="0">
                <a:solidFill>
                  <a:srgbClr val="00B050"/>
                </a:solidFill>
              </a:rPr>
              <a:t>8.2%</a:t>
            </a:r>
            <a:r>
              <a:rPr lang="en-US" sz="1400" dirty="0" smtClean="0"/>
              <a:t> from 2007.</a:t>
            </a:r>
            <a:br>
              <a:rPr lang="en-US" sz="1400" dirty="0" smtClean="0"/>
            </a:br>
            <a:endParaRPr lang="en-US" sz="1400" dirty="0" smtClean="0"/>
          </a:p>
          <a:p>
            <a:r>
              <a:rPr lang="en-US" sz="1400" dirty="0" smtClean="0"/>
              <a:t>In 2008 there were 820 fatal crashes which </a:t>
            </a:r>
            <a:r>
              <a:rPr lang="en-US" sz="1400" i="1" dirty="0" smtClean="0">
                <a:solidFill>
                  <a:srgbClr val="00B050"/>
                </a:solidFill>
              </a:rPr>
              <a:t>decreased</a:t>
            </a:r>
            <a:r>
              <a:rPr lang="en-US" sz="1400" i="1" dirty="0" smtClean="0"/>
              <a:t> by </a:t>
            </a:r>
            <a:r>
              <a:rPr lang="en-US" sz="1400" dirty="0" smtClean="0">
                <a:solidFill>
                  <a:srgbClr val="00B050"/>
                </a:solidFill>
              </a:rPr>
              <a:t>9.2%</a:t>
            </a:r>
            <a:r>
              <a:rPr lang="en-US" sz="1400" dirty="0" smtClean="0"/>
              <a:t> from 2007.</a:t>
            </a:r>
            <a:br>
              <a:rPr lang="en-US" sz="1400" dirty="0" smtClean="0"/>
            </a:br>
            <a:endParaRPr lang="en-US" sz="1400" dirty="0" smtClean="0"/>
          </a:p>
          <a:p>
            <a:r>
              <a:rPr lang="en-US" sz="1400" dirty="0" smtClean="0"/>
              <a:t>In 2008 there were 1215 vehicles involved in fatal crashes which </a:t>
            </a:r>
            <a:r>
              <a:rPr lang="en-US" sz="1400" i="1" dirty="0" smtClean="0">
                <a:solidFill>
                  <a:srgbClr val="00B050"/>
                </a:solidFill>
              </a:rPr>
              <a:t>decreased</a:t>
            </a:r>
            <a:r>
              <a:rPr lang="en-US" sz="1400" i="1" dirty="0" smtClean="0"/>
              <a:t> by </a:t>
            </a:r>
            <a:r>
              <a:rPr lang="en-US" sz="1400" dirty="0" smtClean="0"/>
              <a:t>11.2% from 2007.</a:t>
            </a:r>
            <a:br>
              <a:rPr lang="en-US" sz="1400" dirty="0" smtClean="0"/>
            </a:br>
            <a:endParaRPr lang="en-US" sz="1400" dirty="0" smtClean="0"/>
          </a:p>
          <a:p>
            <a:r>
              <a:rPr lang="en-US" sz="1400" dirty="0" smtClean="0"/>
              <a:t>In 2008, Louisiana had 595 drivers killed in fatal crashes which </a:t>
            </a:r>
            <a:r>
              <a:rPr lang="en-US" sz="1400" i="1" dirty="0" smtClean="0">
                <a:solidFill>
                  <a:srgbClr val="00B050"/>
                </a:solidFill>
              </a:rPr>
              <a:t>decreased</a:t>
            </a:r>
            <a:r>
              <a:rPr lang="en-US" sz="1400" i="1" dirty="0" smtClean="0"/>
              <a:t> by </a:t>
            </a:r>
            <a:r>
              <a:rPr lang="en-US" sz="1400" dirty="0" smtClean="0">
                <a:solidFill>
                  <a:srgbClr val="00B050"/>
                </a:solidFill>
              </a:rPr>
              <a:t>10.4% </a:t>
            </a:r>
            <a:r>
              <a:rPr lang="en-US" sz="1400" dirty="0" smtClean="0"/>
              <a:t>from 2007.</a:t>
            </a:r>
            <a:br>
              <a:rPr lang="en-US" sz="1400" dirty="0" smtClean="0"/>
            </a:br>
            <a:endParaRPr lang="en-US" sz="1400" dirty="0" smtClean="0"/>
          </a:p>
          <a:p>
            <a:r>
              <a:rPr lang="en-US" sz="1400" dirty="0" smtClean="0"/>
              <a:t>In 2008 there were 75,883 persons injured which </a:t>
            </a:r>
            <a:r>
              <a:rPr lang="en-US" sz="1400" i="1" dirty="0" smtClean="0">
                <a:solidFill>
                  <a:srgbClr val="00B050"/>
                </a:solidFill>
              </a:rPr>
              <a:t>decreased</a:t>
            </a:r>
            <a:r>
              <a:rPr lang="en-US" sz="1400" i="1" dirty="0" smtClean="0"/>
              <a:t> by </a:t>
            </a:r>
            <a:r>
              <a:rPr lang="en-US" sz="1400" dirty="0" smtClean="0">
                <a:solidFill>
                  <a:srgbClr val="00B050"/>
                </a:solidFill>
              </a:rPr>
              <a:t>3.8%</a:t>
            </a:r>
            <a:r>
              <a:rPr lang="en-US" sz="1400" dirty="0" smtClean="0"/>
              <a:t> from 2007</a:t>
            </a:r>
            <a:br>
              <a:rPr lang="en-US" sz="1400" dirty="0" smtClean="0"/>
            </a:br>
            <a:endParaRPr lang="en-US" sz="1400" dirty="0" smtClean="0"/>
          </a:p>
          <a:p>
            <a:r>
              <a:rPr lang="en-US" sz="1400" dirty="0" smtClean="0"/>
              <a:t>In 2008 there were 46,487 injury crashes which </a:t>
            </a:r>
            <a:r>
              <a:rPr lang="en-US" sz="1400" i="1" dirty="0" smtClean="0">
                <a:solidFill>
                  <a:srgbClr val="00B050"/>
                </a:solidFill>
              </a:rPr>
              <a:t>decreased</a:t>
            </a:r>
            <a:r>
              <a:rPr lang="en-US" sz="1400" i="1" dirty="0" smtClean="0"/>
              <a:t> by </a:t>
            </a:r>
            <a:r>
              <a:rPr lang="en-US" sz="1400" dirty="0" smtClean="0">
                <a:solidFill>
                  <a:srgbClr val="00B050"/>
                </a:solidFill>
              </a:rPr>
              <a:t>3.5%</a:t>
            </a:r>
            <a:r>
              <a:rPr lang="en-US" sz="1400" dirty="0" smtClean="0"/>
              <a:t> from 2007</a:t>
            </a:r>
          </a:p>
          <a:p>
            <a:endParaRPr lang="en-US" sz="1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Fatal CMV Crashes were close to cut in half over the past 5 years</a:t>
            </a:r>
            <a:endParaRPr lang="en-US" sz="3200" dirty="0"/>
          </a:p>
        </p:txBody>
      </p:sp>
      <p:sp>
        <p:nvSpPr>
          <p:cNvPr id="3" name="Content Placeholder 2"/>
          <p:cNvSpPr>
            <a:spLocks noGrp="1"/>
          </p:cNvSpPr>
          <p:nvPr>
            <p:ph idx="1"/>
          </p:nvPr>
        </p:nvSpPr>
        <p:spPr/>
        <p:txBody>
          <a:bodyPr/>
          <a:lstStyle/>
          <a:p>
            <a:endParaRPr lang="en-US"/>
          </a:p>
        </p:txBody>
      </p:sp>
      <p:pic>
        <p:nvPicPr>
          <p:cNvPr id="217090" name="Chart 1"/>
          <p:cNvPicPr>
            <a:picLocks noChangeArrowheads="1"/>
          </p:cNvPicPr>
          <p:nvPr/>
        </p:nvPicPr>
        <p:blipFill>
          <a:blip r:embed="rId3"/>
          <a:srcRect l="-1898" t="-9373" r="-6781" b="-7291"/>
          <a:stretch>
            <a:fillRect/>
          </a:stretch>
        </p:blipFill>
        <p:spPr bwMode="auto">
          <a:xfrm>
            <a:off x="685800" y="2133600"/>
            <a:ext cx="7467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Violations as % of Drivers</a:t>
            </a:r>
            <a:endParaRPr lang="en-US" sz="3600" dirty="0"/>
          </a:p>
        </p:txBody>
      </p:sp>
      <p:graphicFrame>
        <p:nvGraphicFramePr>
          <p:cNvPr id="4" name="Content Placeholder 3"/>
          <p:cNvGraphicFramePr>
            <a:graphicFrameLocks noGrp="1"/>
          </p:cNvGraphicFramePr>
          <p:nvPr>
            <p:ph idx="1"/>
          </p:nvPr>
        </p:nvGraphicFramePr>
        <p:xfrm>
          <a:off x="762000" y="1783080"/>
          <a:ext cx="8001000" cy="4617720"/>
        </p:xfrm>
        <a:graphic>
          <a:graphicData uri="http://schemas.openxmlformats.org/drawingml/2006/table">
            <a:tbl>
              <a:tblPr/>
              <a:tblGrid>
                <a:gridCol w="1600200"/>
                <a:gridCol w="1600200"/>
                <a:gridCol w="1511300"/>
                <a:gridCol w="1778000"/>
                <a:gridCol w="1511300"/>
              </a:tblGrid>
              <a:tr h="790856">
                <a:tc>
                  <a:txBody>
                    <a:bodyPr/>
                    <a:lstStyle/>
                    <a:p>
                      <a:pPr marL="0" marR="0" algn="ctr">
                        <a:spcBef>
                          <a:spcPts val="0"/>
                        </a:spcBef>
                        <a:spcAft>
                          <a:spcPts val="0"/>
                        </a:spcAft>
                      </a:pP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US" sz="2400" dirty="0">
                          <a:latin typeface="Arial"/>
                          <a:ea typeface="Times New Roman"/>
                          <a:cs typeface="Times New Roman"/>
                        </a:rPr>
                        <a:t>FATAL CRASHES</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spcBef>
                          <a:spcPts val="0"/>
                        </a:spcBef>
                        <a:spcAft>
                          <a:spcPts val="0"/>
                        </a:spcAft>
                      </a:pPr>
                      <a:r>
                        <a:rPr lang="en-US" sz="2400" dirty="0">
                          <a:latin typeface="Arial"/>
                          <a:ea typeface="Times New Roman"/>
                          <a:cs typeface="Times New Roman"/>
                        </a:rPr>
                        <a:t>TOTAL CRASHES</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296124">
                <a:tc>
                  <a:txBody>
                    <a:bodyPr/>
                    <a:lstStyle/>
                    <a:p>
                      <a:pPr marL="0" marR="0" algn="ctr">
                        <a:spcBef>
                          <a:spcPts val="0"/>
                        </a:spcBef>
                        <a:spcAft>
                          <a:spcPts val="0"/>
                        </a:spcAft>
                      </a:pPr>
                      <a:r>
                        <a:rPr lang="en-US" sz="2400" dirty="0">
                          <a:latin typeface="Arial"/>
                          <a:ea typeface="Times New Roman"/>
                          <a:cs typeface="Times New Roman"/>
                        </a:rPr>
                        <a:t>  </a:t>
                      </a:r>
                      <a:r>
                        <a:rPr lang="en-US" sz="2400" dirty="0" smtClean="0">
                          <a:latin typeface="Arial"/>
                          <a:ea typeface="Times New Roman"/>
                          <a:cs typeface="Times New Roman"/>
                        </a:rPr>
                        <a:t>Year</a:t>
                      </a:r>
                      <a:endParaRPr lang="en-US" sz="2400" dirty="0">
                        <a:latin typeface="Times New Roman"/>
                        <a:ea typeface="Times New Roman"/>
                        <a:cs typeface="Times New Roman"/>
                      </a:endParaRPr>
                    </a:p>
                  </a:txBody>
                  <a:tcPr marL="22887" marR="22887"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Truck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Passenger Car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Truck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Passenger Car Driver</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dirty="0">
                          <a:latin typeface="Arial"/>
                          <a:ea typeface="Times New Roman"/>
                          <a:cs typeface="Times New Roman"/>
                        </a:rPr>
                        <a:t>2004</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34%</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54%</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52%</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52%</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a:latin typeface="Arial"/>
                          <a:ea typeface="Times New Roman"/>
                          <a:cs typeface="Times New Roman"/>
                        </a:rPr>
                        <a:t>2005</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31%</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47%</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49%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47%</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a:latin typeface="Arial"/>
                          <a:ea typeface="Times New Roman"/>
                          <a:cs typeface="Times New Roman"/>
                        </a:rPr>
                        <a:t>2006</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32%</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66%</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49%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52%</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a:latin typeface="Arial"/>
                          <a:ea typeface="Times New Roman"/>
                          <a:cs typeface="Times New Roman"/>
                        </a:rPr>
                        <a:t>2007</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35%</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68%</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47%</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54%</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a:latin typeface="Arial"/>
                          <a:ea typeface="Times New Roman"/>
                          <a:cs typeface="Times New Roman"/>
                        </a:rPr>
                        <a:t>2008</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32%</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78%</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48%</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53%</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421790">
                <a:tc>
                  <a:txBody>
                    <a:bodyPr/>
                    <a:lstStyle/>
                    <a:p>
                      <a:pPr marL="0" marR="0" algn="ctr">
                        <a:spcBef>
                          <a:spcPts val="0"/>
                        </a:spcBef>
                        <a:spcAft>
                          <a:spcPts val="0"/>
                        </a:spcAft>
                      </a:pPr>
                      <a:r>
                        <a:rPr lang="en-US" sz="2400">
                          <a:latin typeface="Arial"/>
                          <a:ea typeface="Times New Roman"/>
                          <a:cs typeface="Times New Roman"/>
                        </a:rPr>
                        <a:t>2009</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27%</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66%</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49%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51%</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bl>
          </a:graphicData>
        </a:graphic>
      </p:graphicFrame>
      <p:sp>
        <p:nvSpPr>
          <p:cNvPr id="2181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03238"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248400" cy="1143000"/>
          </a:xfrm>
        </p:spPr>
        <p:txBody>
          <a:bodyPr/>
          <a:lstStyle/>
          <a:p>
            <a:r>
              <a:rPr lang="en-US" sz="3200" dirty="0" smtClean="0"/>
              <a:t>Percentage of Violations of Truck versus other Car Driver </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304800" y="2057400"/>
          <a:ext cx="8458200" cy="4199042"/>
        </p:xfrm>
        <a:graphic>
          <a:graphicData uri="http://schemas.openxmlformats.org/drawingml/2006/table">
            <a:tbl>
              <a:tblPr/>
              <a:tblGrid>
                <a:gridCol w="1806606"/>
                <a:gridCol w="2135080"/>
                <a:gridCol w="1941413"/>
                <a:gridCol w="1343325"/>
                <a:gridCol w="1231776"/>
              </a:tblGrid>
              <a:tr h="266640">
                <a:tc>
                  <a:txBody>
                    <a:bodyPr/>
                    <a:lstStyle/>
                    <a:p>
                      <a:pPr marL="0" marR="0" algn="ctr">
                        <a:spcBef>
                          <a:spcPts val="0"/>
                        </a:spcBef>
                        <a:spcAft>
                          <a:spcPts val="0"/>
                        </a:spcAft>
                      </a:pPr>
                      <a:r>
                        <a:rPr lang="en-US" sz="2400" dirty="0" smtClean="0">
                          <a:latin typeface="Arial"/>
                          <a:ea typeface="Times New Roman"/>
                          <a:cs typeface="Times New Roman"/>
                        </a:rPr>
                        <a:t> </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2400" dirty="0">
                          <a:latin typeface="Arial"/>
                          <a:ea typeface="Times New Roman"/>
                          <a:cs typeface="Times New Roman"/>
                        </a:rPr>
                        <a:t>FATAL CRASHES</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2400" dirty="0">
                          <a:latin typeface="Arial"/>
                          <a:ea typeface="Times New Roman"/>
                          <a:cs typeface="Times New Roman"/>
                        </a:rPr>
                        <a:t>TOTAL CRASHES</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638722">
                <a:tc>
                  <a:txBody>
                    <a:bodyPr/>
                    <a:lstStyle/>
                    <a:p>
                      <a:pPr marL="0" marR="0" algn="ctr">
                        <a:spcBef>
                          <a:spcPts val="0"/>
                        </a:spcBef>
                        <a:spcAft>
                          <a:spcPts val="0"/>
                        </a:spcAft>
                      </a:pPr>
                      <a:r>
                        <a:rPr lang="en-US" sz="2400" dirty="0" smtClean="0">
                          <a:latin typeface="Arial"/>
                          <a:ea typeface="Times New Roman"/>
                          <a:cs typeface="Times New Roman"/>
                        </a:rPr>
                        <a:t>Year</a:t>
                      </a:r>
                      <a:r>
                        <a:rPr lang="en-US" sz="2400" dirty="0">
                          <a:latin typeface="Arial"/>
                          <a:ea typeface="Times New Roman"/>
                          <a:cs typeface="Times New Roman"/>
                        </a:rPr>
                        <a:t>  </a:t>
                      </a:r>
                      <a:endParaRPr lang="en-US" sz="2400" dirty="0">
                        <a:latin typeface="Times New Roman"/>
                        <a:ea typeface="Times New Roman"/>
                        <a:cs typeface="Times New Roman"/>
                      </a:endParaRPr>
                    </a:p>
                  </a:txBody>
                  <a:tcPr marL="22887" marR="22887"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Truck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Passenger Car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Truck Driver</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Passenger Car Driver</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2004</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36%</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64%</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54%</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46%</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2005</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37%</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63%</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39%</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61%</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2006</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70%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51%</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49%</a:t>
                      </a:r>
                      <a:endParaRPr lang="en-US" sz="240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2007</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38%</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62%</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2008</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33%</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67%</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50%</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266640">
                <a:tc>
                  <a:txBody>
                    <a:bodyPr/>
                    <a:lstStyle/>
                    <a:p>
                      <a:pPr marL="0" marR="0" algn="ctr">
                        <a:spcBef>
                          <a:spcPts val="0"/>
                        </a:spcBef>
                        <a:spcAft>
                          <a:spcPts val="0"/>
                        </a:spcAft>
                      </a:pPr>
                      <a:r>
                        <a:rPr lang="en-US" sz="2400" dirty="0">
                          <a:latin typeface="Arial"/>
                          <a:ea typeface="Times New Roman"/>
                          <a:cs typeface="Times New Roman"/>
                        </a:rPr>
                        <a:t>2009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29%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71%</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51%</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49%</a:t>
                      </a:r>
                      <a:endParaRPr lang="en-US" sz="2400" dirty="0">
                        <a:latin typeface="Times New Roman"/>
                        <a:ea typeface="Times New Roman"/>
                        <a:cs typeface="Times New Roman"/>
                      </a:endParaRPr>
                    </a:p>
                  </a:txBody>
                  <a:tcPr marL="22887" marR="22887"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r>
              <a:rPr lang="en-US" dirty="0" smtClean="0"/>
              <a:t>Manner of Collision in Fatal Crashes</a:t>
            </a:r>
            <a:endParaRPr lang="en-US" dirty="0"/>
          </a:p>
        </p:txBody>
      </p:sp>
      <p:sp>
        <p:nvSpPr>
          <p:cNvPr id="6" name="Text Placeholder 5"/>
          <p:cNvSpPr>
            <a:spLocks noGrp="1"/>
          </p:cNvSpPr>
          <p:nvPr>
            <p:ph type="body" idx="1"/>
          </p:nvPr>
        </p:nvSpPr>
        <p:spPr/>
        <p:txBody>
          <a:bodyPr/>
          <a:lstStyle/>
          <a:p>
            <a:pPr algn="ctr"/>
            <a:r>
              <a:rPr lang="en-US" dirty="0" smtClean="0"/>
              <a:t>CMV	</a:t>
            </a:r>
            <a:endParaRPr lang="en-US" dirty="0"/>
          </a:p>
        </p:txBody>
      </p:sp>
      <p:sp>
        <p:nvSpPr>
          <p:cNvPr id="7" name="Content Placeholder 6"/>
          <p:cNvSpPr>
            <a:spLocks noGrp="1"/>
          </p:cNvSpPr>
          <p:nvPr>
            <p:ph sz="half" idx="2"/>
          </p:nvPr>
        </p:nvSpPr>
        <p:spPr/>
        <p:txBody>
          <a:bodyPr/>
          <a:lstStyle/>
          <a:p>
            <a:r>
              <a:rPr lang="en-US" dirty="0" smtClean="0"/>
              <a:t>Head on 		26%</a:t>
            </a:r>
          </a:p>
          <a:p>
            <a:r>
              <a:rPr lang="en-US" dirty="0" smtClean="0"/>
              <a:t>Rear end 		27%</a:t>
            </a:r>
          </a:p>
          <a:p>
            <a:r>
              <a:rPr lang="en-US" dirty="0" smtClean="0"/>
              <a:t>Right angle 	19%</a:t>
            </a:r>
          </a:p>
          <a:p>
            <a:r>
              <a:rPr lang="en-US" dirty="0" smtClean="0"/>
              <a:t>Non collision 	7%</a:t>
            </a:r>
            <a:endParaRPr lang="en-US" dirty="0"/>
          </a:p>
        </p:txBody>
      </p:sp>
      <p:sp>
        <p:nvSpPr>
          <p:cNvPr id="8" name="Text Placeholder 7"/>
          <p:cNvSpPr>
            <a:spLocks noGrp="1"/>
          </p:cNvSpPr>
          <p:nvPr>
            <p:ph type="body" sz="quarter" idx="3"/>
          </p:nvPr>
        </p:nvSpPr>
        <p:spPr/>
        <p:txBody>
          <a:bodyPr/>
          <a:lstStyle/>
          <a:p>
            <a:pPr algn="ctr"/>
            <a:r>
              <a:rPr lang="en-US" dirty="0" smtClean="0"/>
              <a:t>All Crashes</a:t>
            </a:r>
            <a:endParaRPr lang="en-US" dirty="0"/>
          </a:p>
        </p:txBody>
      </p:sp>
      <p:sp>
        <p:nvSpPr>
          <p:cNvPr id="9" name="Content Placeholder 8"/>
          <p:cNvSpPr>
            <a:spLocks noGrp="1"/>
          </p:cNvSpPr>
          <p:nvPr>
            <p:ph sz="quarter" idx="4"/>
          </p:nvPr>
        </p:nvSpPr>
        <p:spPr/>
        <p:txBody>
          <a:bodyPr/>
          <a:lstStyle/>
          <a:p>
            <a:r>
              <a:rPr lang="en-US" dirty="0" smtClean="0"/>
              <a:t>Head on 		12%</a:t>
            </a:r>
          </a:p>
          <a:p>
            <a:r>
              <a:rPr lang="en-US" dirty="0" smtClean="0"/>
              <a:t>Rear end 		7%</a:t>
            </a:r>
          </a:p>
          <a:p>
            <a:r>
              <a:rPr lang="en-US" dirty="0" smtClean="0"/>
              <a:t>Right angle 	10%</a:t>
            </a:r>
          </a:p>
          <a:p>
            <a:r>
              <a:rPr lang="en-US" dirty="0" smtClean="0"/>
              <a:t>Non collision 	54%</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11" descr="http://lhsc.lsu.edu/Reports/MotorCarrierReports/UTB_Dynamic/images/2009/2009_cumulative_all_10.jpg"/>
          <p:cNvPicPr>
            <a:picLocks noChangeAspect="1" noChangeArrowheads="1"/>
          </p:cNvPicPr>
          <p:nvPr/>
        </p:nvPicPr>
        <p:blipFill>
          <a:blip r:embed="rId3"/>
          <a:srcRect/>
          <a:stretch>
            <a:fillRect/>
          </a:stretch>
        </p:blipFill>
        <p:spPr bwMode="auto">
          <a:xfrm>
            <a:off x="457200" y="2057400"/>
            <a:ext cx="3962400" cy="4114800"/>
          </a:xfrm>
          <a:prstGeom prst="rect">
            <a:avLst/>
          </a:prstGeom>
          <a:noFill/>
          <a:ln w="9525">
            <a:noFill/>
            <a:miter lim="800000"/>
            <a:headEnd/>
            <a:tailEnd/>
          </a:ln>
        </p:spPr>
      </p:pic>
      <p:sp>
        <p:nvSpPr>
          <p:cNvPr id="8" name="Title 7"/>
          <p:cNvSpPr>
            <a:spLocks noGrp="1"/>
          </p:cNvSpPr>
          <p:nvPr>
            <p:ph type="title"/>
          </p:nvPr>
        </p:nvSpPr>
        <p:spPr>
          <a:xfrm>
            <a:off x="2438400" y="304800"/>
            <a:ext cx="6248400" cy="1143000"/>
          </a:xfrm>
        </p:spPr>
        <p:txBody>
          <a:bodyPr/>
          <a:lstStyle/>
          <a:p>
            <a:r>
              <a:rPr lang="en-US" dirty="0" smtClean="0"/>
              <a:t>Interstate 10</a:t>
            </a:r>
            <a:endParaRPr lang="en-US" dirty="0"/>
          </a:p>
        </p:txBody>
      </p:sp>
      <p:sp>
        <p:nvSpPr>
          <p:cNvPr id="9" name="Content Placeholder 8"/>
          <p:cNvSpPr>
            <a:spLocks noGrp="1"/>
          </p:cNvSpPr>
          <p:nvPr>
            <p:ph sz="half" idx="1"/>
          </p:nvPr>
        </p:nvSpPr>
        <p:spPr/>
        <p:txBody>
          <a:bodyPr/>
          <a:lstStyle/>
          <a:p>
            <a:endParaRPr lang="en-US" dirty="0"/>
          </a:p>
        </p:txBody>
      </p:sp>
      <p:pic>
        <p:nvPicPr>
          <p:cNvPr id="221187" name="Picture 343"/>
          <p:cNvPicPr>
            <a:picLocks noGrp="1" noChangeAspect="1" noChangeArrowheads="1"/>
          </p:cNvPicPr>
          <p:nvPr>
            <p:ph sz="half" idx="2"/>
          </p:nvPr>
        </p:nvPicPr>
        <p:blipFill>
          <a:blip r:embed="rId4"/>
          <a:srcRect l="8008" r="4004" b="8006"/>
          <a:stretch>
            <a:fillRect/>
          </a:stretch>
        </p:blipFill>
        <p:spPr bwMode="auto">
          <a:xfrm>
            <a:off x="4648200" y="2819400"/>
            <a:ext cx="4274618" cy="3352800"/>
          </a:xfrm>
          <a:prstGeom prst="rect">
            <a:avLst/>
          </a:prstGeom>
          <a:noFill/>
          <a:ln w="9525">
            <a:noFill/>
            <a:miter lim="800000"/>
            <a:headEnd/>
            <a:tailEnd/>
          </a:ln>
        </p:spPr>
      </p:pic>
      <p:sp>
        <p:nvSpPr>
          <p:cNvPr id="12" name="TextBox 11"/>
          <p:cNvSpPr txBox="1"/>
          <p:nvPr/>
        </p:nvSpPr>
        <p:spPr>
          <a:xfrm>
            <a:off x="4724400" y="1371600"/>
            <a:ext cx="3810000" cy="1477328"/>
          </a:xfrm>
          <a:prstGeom prst="rect">
            <a:avLst/>
          </a:prstGeom>
          <a:noFill/>
        </p:spPr>
        <p:txBody>
          <a:bodyPr wrap="square" rtlCol="0">
            <a:spAutoFit/>
          </a:bodyPr>
          <a:lstStyle/>
          <a:p>
            <a:r>
              <a:rPr lang="en-US" dirty="0" smtClean="0"/>
              <a:t>While Interstate 10 has a high frequency of crashes  at the I10/12 split, CMV crashes have a higher frequency within the first 10 miles of the Texas border.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8400" y="228600"/>
            <a:ext cx="6248400" cy="1143000"/>
          </a:xfrm>
        </p:spPr>
        <p:txBody>
          <a:bodyPr/>
          <a:lstStyle/>
          <a:p>
            <a:r>
              <a:rPr lang="en-US" dirty="0" smtClean="0"/>
              <a:t>Interstate 12</a:t>
            </a:r>
            <a:endParaRPr lang="en-US" dirty="0"/>
          </a:p>
        </p:txBody>
      </p:sp>
      <p:pic>
        <p:nvPicPr>
          <p:cNvPr id="222210" name="Picture 2" descr="http://lhsc.lsu.edu/Reports/MotorCarrierReports/UTB_Dynamic/images/2009/2009_cumulative_all_12.jpg"/>
          <p:cNvPicPr>
            <a:picLocks noGrp="1" noChangeAspect="1" noChangeArrowheads="1"/>
          </p:cNvPicPr>
          <p:nvPr>
            <p:ph sz="half" idx="1"/>
          </p:nvPr>
        </p:nvPicPr>
        <p:blipFill>
          <a:blip r:embed="rId3" r:link="rId4"/>
          <a:srcRect/>
          <a:stretch>
            <a:fillRect/>
          </a:stretch>
        </p:blipFill>
        <p:spPr bwMode="auto">
          <a:xfrm>
            <a:off x="457200" y="2438400"/>
            <a:ext cx="3962400" cy="3657600"/>
          </a:xfrm>
          <a:prstGeom prst="rect">
            <a:avLst/>
          </a:prstGeom>
          <a:noFill/>
          <a:ln w="9525">
            <a:noFill/>
            <a:miter lim="800000"/>
            <a:headEnd/>
            <a:tailEnd/>
          </a:ln>
        </p:spPr>
      </p:pic>
      <p:pic>
        <p:nvPicPr>
          <p:cNvPr id="222211" name="Picture 2"/>
          <p:cNvPicPr>
            <a:picLocks noGrp="1" noChangeAspect="1" noChangeArrowheads="1"/>
          </p:cNvPicPr>
          <p:nvPr>
            <p:ph sz="half" idx="2"/>
          </p:nvPr>
        </p:nvPicPr>
        <p:blipFill>
          <a:blip r:embed="rId5"/>
          <a:srcRect/>
          <a:stretch>
            <a:fillRect/>
          </a:stretch>
        </p:blipFill>
        <p:spPr bwMode="auto">
          <a:xfrm>
            <a:off x="4953000" y="1752600"/>
            <a:ext cx="3048000" cy="2202020"/>
          </a:xfrm>
          <a:prstGeom prst="rect">
            <a:avLst/>
          </a:prstGeom>
          <a:noFill/>
          <a:ln w="9525">
            <a:noFill/>
            <a:miter lim="800000"/>
            <a:headEnd/>
            <a:tailEnd/>
          </a:ln>
        </p:spPr>
      </p:pic>
      <p:pic>
        <p:nvPicPr>
          <p:cNvPr id="222212" name="Picture 343"/>
          <p:cNvPicPr>
            <a:picLocks noChangeAspect="1" noChangeArrowheads="1"/>
          </p:cNvPicPr>
          <p:nvPr/>
        </p:nvPicPr>
        <p:blipFill>
          <a:blip r:embed="rId6"/>
          <a:srcRect l="8008" r="4004" b="8006"/>
          <a:stretch>
            <a:fillRect/>
          </a:stretch>
        </p:blipFill>
        <p:spPr bwMode="auto">
          <a:xfrm>
            <a:off x="4800600" y="3733800"/>
            <a:ext cx="3486150" cy="2743200"/>
          </a:xfrm>
          <a:prstGeom prst="rect">
            <a:avLst/>
          </a:prstGeom>
          <a:noFill/>
          <a:ln w="9525">
            <a:noFill/>
            <a:miter lim="800000"/>
            <a:headEnd/>
            <a:tailEnd/>
          </a:ln>
        </p:spPr>
      </p:pic>
      <p:sp>
        <p:nvSpPr>
          <p:cNvPr id="13" name="TextBox 12"/>
          <p:cNvSpPr txBox="1"/>
          <p:nvPr/>
        </p:nvSpPr>
        <p:spPr>
          <a:xfrm>
            <a:off x="533400" y="1295400"/>
            <a:ext cx="3581400" cy="1200329"/>
          </a:xfrm>
          <a:prstGeom prst="rect">
            <a:avLst/>
          </a:prstGeom>
          <a:noFill/>
        </p:spPr>
        <p:txBody>
          <a:bodyPr wrap="square" rtlCol="0">
            <a:spAutoFit/>
          </a:bodyPr>
          <a:lstStyle/>
          <a:p>
            <a:r>
              <a:rPr lang="en-US" dirty="0" smtClean="0"/>
              <a:t>I 12 has a relative high frequency of crashes for both CMV and non-CMV crashes within the first 10 miles.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20</a:t>
            </a:r>
            <a:endParaRPr lang="en-US" dirty="0"/>
          </a:p>
        </p:txBody>
      </p:sp>
      <p:pic>
        <p:nvPicPr>
          <p:cNvPr id="223235" name="Picture 3" descr="http://lhsc.lsu.edu/Reports/MotorCarrierReports/UTB_Dynamic/images/2009/2009_cumulative_all_20.jpg"/>
          <p:cNvPicPr>
            <a:picLocks noGrp="1" noChangeAspect="1" noChangeArrowheads="1"/>
          </p:cNvPicPr>
          <p:nvPr>
            <p:ph sz="half" idx="1"/>
          </p:nvPr>
        </p:nvPicPr>
        <p:blipFill>
          <a:blip r:embed="rId3" r:link="rId4"/>
          <a:srcRect/>
          <a:stretch>
            <a:fillRect/>
          </a:stretch>
        </p:blipFill>
        <p:spPr bwMode="auto">
          <a:xfrm>
            <a:off x="457200" y="2286000"/>
            <a:ext cx="4038600" cy="3962400"/>
          </a:xfrm>
          <a:prstGeom prst="rect">
            <a:avLst/>
          </a:prstGeom>
          <a:noFill/>
          <a:ln w="9525">
            <a:noFill/>
            <a:miter lim="800000"/>
            <a:headEnd/>
            <a:tailEnd/>
          </a:ln>
        </p:spPr>
      </p:pic>
      <p:pic>
        <p:nvPicPr>
          <p:cNvPr id="223236" name="Picture 200"/>
          <p:cNvPicPr>
            <a:picLocks noGrp="1" noChangeAspect="1" noChangeArrowheads="1"/>
          </p:cNvPicPr>
          <p:nvPr>
            <p:ph sz="half" idx="2"/>
          </p:nvPr>
        </p:nvPicPr>
        <p:blipFill>
          <a:blip r:embed="rId5"/>
          <a:srcRect/>
          <a:stretch>
            <a:fillRect/>
          </a:stretch>
        </p:blipFill>
        <p:spPr bwMode="auto">
          <a:xfrm>
            <a:off x="4648200" y="3733800"/>
            <a:ext cx="4038600" cy="2547734"/>
          </a:xfrm>
          <a:prstGeom prst="rect">
            <a:avLst/>
          </a:prstGeom>
          <a:noFill/>
          <a:ln w="9525">
            <a:noFill/>
            <a:miter lim="800000"/>
            <a:headEnd/>
            <a:tailEnd/>
          </a:ln>
        </p:spPr>
      </p:pic>
      <p:sp>
        <p:nvSpPr>
          <p:cNvPr id="9" name="TextBox 8"/>
          <p:cNvSpPr txBox="1"/>
          <p:nvPr/>
        </p:nvSpPr>
        <p:spPr>
          <a:xfrm>
            <a:off x="4648200" y="2362200"/>
            <a:ext cx="3657600" cy="646331"/>
          </a:xfrm>
          <a:prstGeom prst="rect">
            <a:avLst/>
          </a:prstGeom>
          <a:noFill/>
        </p:spPr>
        <p:txBody>
          <a:bodyPr wrap="square" rtlCol="0">
            <a:spAutoFit/>
          </a:bodyPr>
          <a:lstStyle/>
          <a:p>
            <a:r>
              <a:rPr lang="en-US" dirty="0" smtClean="0"/>
              <a:t>The first 25 miles of interstate are clearly the trouble spots.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304800"/>
            <a:ext cx="6248400" cy="1143000"/>
          </a:xfrm>
        </p:spPr>
        <p:txBody>
          <a:bodyPr/>
          <a:lstStyle/>
          <a:p>
            <a:r>
              <a:rPr lang="en-US" dirty="0" smtClean="0"/>
              <a:t>CMV Crashes in Construction Zones</a:t>
            </a:r>
            <a:endParaRPr lang="en-US" dirty="0"/>
          </a:p>
        </p:txBody>
      </p:sp>
      <p:graphicFrame>
        <p:nvGraphicFramePr>
          <p:cNvPr id="7" name="Content Placeholder 6"/>
          <p:cNvGraphicFramePr>
            <a:graphicFrameLocks noGrp="1"/>
          </p:cNvGraphicFramePr>
          <p:nvPr>
            <p:ph idx="1"/>
          </p:nvPr>
        </p:nvGraphicFramePr>
        <p:xfrm>
          <a:off x="304800" y="1676400"/>
          <a:ext cx="8610600" cy="4657623"/>
        </p:xfrm>
        <a:graphic>
          <a:graphicData uri="http://schemas.openxmlformats.org/drawingml/2006/table">
            <a:tbl>
              <a:tblPr/>
              <a:tblGrid>
                <a:gridCol w="1565564"/>
                <a:gridCol w="1196327"/>
                <a:gridCol w="725046"/>
                <a:gridCol w="853944"/>
                <a:gridCol w="569296"/>
                <a:gridCol w="782782"/>
                <a:gridCol w="853944"/>
                <a:gridCol w="853944"/>
                <a:gridCol w="617528"/>
                <a:gridCol w="592225"/>
              </a:tblGrid>
              <a:tr h="257868">
                <a:tc>
                  <a:txBody>
                    <a:bodyPr/>
                    <a:lstStyle/>
                    <a:p>
                      <a:pPr marL="0" marR="0">
                        <a:spcBef>
                          <a:spcPts val="0"/>
                        </a:spcBef>
                        <a:spcAft>
                          <a:spcPts val="0"/>
                        </a:spcAft>
                      </a:pPr>
                      <a:r>
                        <a:rPr lang="en-US" sz="1600" dirty="0">
                          <a:latin typeface="Times New Roman"/>
                          <a:ea typeface="Times New Roman"/>
                          <a:cs typeface="Times New Roman"/>
                        </a:rPr>
                        <a:t> </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Times New Roman"/>
                          <a:cs typeface="Times New Roman"/>
                        </a:rPr>
                        <a:t> </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600">
                          <a:latin typeface="Times New Roman"/>
                          <a:ea typeface="Times New Roman"/>
                          <a:cs typeface="Times New Roman"/>
                        </a:rPr>
                        <a:t>2009</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a:latin typeface="Times New Roman"/>
                          <a:ea typeface="Times New Roman"/>
                          <a:cs typeface="Times New Roman"/>
                        </a:rPr>
                        <a:t>2008</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7303">
                <a:tc>
                  <a:txBody>
                    <a:bodyPr/>
                    <a:lstStyle/>
                    <a:p>
                      <a:pPr marL="0" marR="0">
                        <a:spcBef>
                          <a:spcPts val="0"/>
                        </a:spcBef>
                        <a:spcAft>
                          <a:spcPts val="0"/>
                        </a:spcAft>
                      </a:pPr>
                      <a:r>
                        <a:rPr lang="en-US" sz="1600" dirty="0">
                          <a:latin typeface="Times New Roman"/>
                          <a:ea typeface="Times New Roman"/>
                          <a:cs typeface="Times New Roman"/>
                        </a:rPr>
                        <a:t> </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Times New Roman"/>
                          <a:ea typeface="Times New Roman"/>
                          <a:cs typeface="Times New Roman"/>
                        </a:rPr>
                        <a:t> </a:t>
                      </a:r>
                      <a:endParaRPr lang="en-US" sz="1400" dirty="0">
                        <a:latin typeface="Times New Roman"/>
                        <a:ea typeface="Times New Roman"/>
                        <a:cs typeface="Times New Roman"/>
                      </a:endParaRP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FATAL</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INJURY</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PDO</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ALL</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FATAL</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INJURY</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PDO</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latin typeface="Times New Roman"/>
                          <a:ea typeface="Times New Roman"/>
                          <a:cs typeface="Times New Roman"/>
                        </a:rPr>
                        <a:t>ALL</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9074">
                <a:tc rowSpan="2">
                  <a:txBody>
                    <a:bodyPr/>
                    <a:lstStyle/>
                    <a:p>
                      <a:pPr marL="0" marR="0">
                        <a:spcBef>
                          <a:spcPts val="0"/>
                        </a:spcBef>
                        <a:spcAft>
                          <a:spcPts val="0"/>
                        </a:spcAft>
                      </a:pPr>
                      <a:r>
                        <a:rPr lang="en-US" sz="1400" dirty="0">
                          <a:latin typeface="Times New Roman"/>
                          <a:ea typeface="Times New Roman"/>
                          <a:cs typeface="Times New Roman"/>
                        </a:rPr>
                        <a:t>ALL CMV CRASHES ON INTERSTATES</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latin typeface="Times New Roman"/>
                          <a:ea typeface="Times New Roman"/>
                          <a:cs typeface="Times New Roman"/>
                        </a:rPr>
                        <a:t>Count</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350</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503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875</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476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631</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1133</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5706">
                <a:tc vMerge="1">
                  <a:txBody>
                    <a:bodyPr/>
                    <a:lstStyle/>
                    <a:p>
                      <a:endParaRPr lang="en-US"/>
                    </a:p>
                  </a:txBody>
                  <a:tcPr/>
                </a:tc>
                <a:tc>
                  <a:txBody>
                    <a:bodyPr/>
                    <a:lstStyle/>
                    <a:p>
                      <a:pPr marL="0" marR="0">
                        <a:spcBef>
                          <a:spcPts val="0"/>
                        </a:spcBef>
                        <a:spcAft>
                          <a:spcPts val="0"/>
                        </a:spcAft>
                      </a:pPr>
                      <a:r>
                        <a:rPr lang="en-US" sz="1600" dirty="0">
                          <a:latin typeface="Times New Roman"/>
                          <a:ea typeface="Times New Roman"/>
                          <a:cs typeface="Times New Roman"/>
                        </a:rPr>
                        <a:t>PER 100,000 Day-MILES</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6.7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107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154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268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8.0</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146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193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347</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6097">
                <a:tc rowSpan="2">
                  <a:txBody>
                    <a:bodyPr/>
                    <a:lstStyle/>
                    <a:p>
                      <a:pPr marL="0" marR="0">
                        <a:spcBef>
                          <a:spcPts val="0"/>
                        </a:spcBef>
                        <a:spcAft>
                          <a:spcPts val="0"/>
                        </a:spcAft>
                      </a:pPr>
                      <a:r>
                        <a:rPr lang="en-US" sz="1400" dirty="0">
                          <a:latin typeface="Times New Roman"/>
                          <a:ea typeface="Times New Roman"/>
                          <a:cs typeface="Times New Roman"/>
                        </a:rPr>
                        <a:t>CONSTRUCTION ZONES</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latin typeface="Times New Roman"/>
                          <a:ea typeface="Times New Roman"/>
                          <a:cs typeface="Times New Roman"/>
                        </a:rPr>
                        <a:t>Count</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10</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90</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131</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231</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121</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132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259</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5706">
                <a:tc vMerge="1">
                  <a:txBody>
                    <a:bodyPr/>
                    <a:lstStyle/>
                    <a:p>
                      <a:endParaRPr lang="en-US"/>
                    </a:p>
                  </a:txBody>
                  <a:tcPr/>
                </a:tc>
                <a:tc>
                  <a:txBody>
                    <a:bodyPr/>
                    <a:lstStyle/>
                    <a:p>
                      <a:pPr marL="0" marR="0">
                        <a:spcBef>
                          <a:spcPts val="0"/>
                        </a:spcBef>
                        <a:spcAft>
                          <a:spcPts val="0"/>
                        </a:spcAft>
                      </a:pPr>
                      <a:r>
                        <a:rPr lang="en-US" sz="1600">
                          <a:latin typeface="Times New Roman"/>
                          <a:ea typeface="Times New Roman"/>
                          <a:cs typeface="Times New Roman"/>
                        </a:rPr>
                        <a:t>PER 100,000 Day-MILES</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18.7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168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244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431</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14.7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297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324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636</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8820">
                <a:tc rowSpan="2">
                  <a:txBody>
                    <a:bodyPr/>
                    <a:lstStyle/>
                    <a:p>
                      <a:pPr marL="0" marR="0">
                        <a:spcBef>
                          <a:spcPts val="0"/>
                        </a:spcBef>
                        <a:spcAft>
                          <a:spcPts val="0"/>
                        </a:spcAft>
                      </a:pPr>
                      <a:r>
                        <a:rPr lang="en-US" sz="1400" dirty="0">
                          <a:latin typeface="Times New Roman"/>
                          <a:ea typeface="Times New Roman"/>
                          <a:cs typeface="Times New Roman"/>
                        </a:rPr>
                        <a:t>WITHIN 5 MILES OF CONSTRUCTION ZONES</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latin typeface="Times New Roman"/>
                          <a:ea typeface="Times New Roman"/>
                          <a:cs typeface="Times New Roman"/>
                        </a:rPr>
                        <a:t>Count</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193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263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474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255</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298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567</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5706">
                <a:tc vMerge="1">
                  <a:txBody>
                    <a:bodyPr/>
                    <a:lstStyle/>
                    <a:p>
                      <a:endParaRPr lang="en-US"/>
                    </a:p>
                  </a:txBody>
                  <a:tcPr/>
                </a:tc>
                <a:tc>
                  <a:txBody>
                    <a:bodyPr/>
                    <a:lstStyle/>
                    <a:p>
                      <a:pPr marL="0" marR="0">
                        <a:spcBef>
                          <a:spcPts val="0"/>
                        </a:spcBef>
                        <a:spcAft>
                          <a:spcPts val="0"/>
                        </a:spcAft>
                      </a:pPr>
                      <a:r>
                        <a:rPr lang="en-US" sz="1600">
                          <a:latin typeface="Times New Roman"/>
                          <a:ea typeface="Times New Roman"/>
                          <a:cs typeface="Times New Roman"/>
                        </a:rPr>
                        <a:t>PER 100,000 Day-MILES</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10.9</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117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159</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287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10.6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194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226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430</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7615">
                <a:tc rowSpan="2">
                  <a:txBody>
                    <a:bodyPr/>
                    <a:lstStyle/>
                    <a:p>
                      <a:pPr marL="0" marR="0">
                        <a:spcBef>
                          <a:spcPts val="0"/>
                        </a:spcBef>
                        <a:spcAft>
                          <a:spcPts val="0"/>
                        </a:spcAft>
                      </a:pPr>
                      <a:r>
                        <a:rPr lang="en-US" sz="1400" dirty="0">
                          <a:latin typeface="Times New Roman"/>
                          <a:ea typeface="Times New Roman"/>
                          <a:cs typeface="Times New Roman"/>
                        </a:rPr>
                        <a:t>IN 5 MILES </a:t>
                      </a:r>
                      <a:r>
                        <a:rPr lang="en-US" sz="1400" dirty="0" smtClean="0">
                          <a:latin typeface="Times New Roman"/>
                          <a:ea typeface="Times New Roman"/>
                          <a:cs typeface="Times New Roman"/>
                        </a:rPr>
                        <a:t>OUTSIDE CONSTRUCTION </a:t>
                      </a:r>
                      <a:r>
                        <a:rPr lang="en-US" sz="1400" dirty="0">
                          <a:latin typeface="Times New Roman"/>
                          <a:ea typeface="Times New Roman"/>
                          <a:cs typeface="Times New Roman"/>
                        </a:rPr>
                        <a:t>ZONE</a:t>
                      </a:r>
                    </a:p>
                  </a:txBody>
                  <a:tcPr marL="63620" marR="6362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a:latin typeface="Times New Roman"/>
                          <a:ea typeface="Times New Roman"/>
                          <a:cs typeface="Times New Roman"/>
                        </a:rPr>
                        <a:t>Count</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103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132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243</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134</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166</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308</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5706">
                <a:tc vMerge="1">
                  <a:txBody>
                    <a:bodyPr/>
                    <a:lstStyle/>
                    <a:p>
                      <a:endParaRPr lang="en-US"/>
                    </a:p>
                  </a:txBody>
                  <a:tcPr/>
                </a:tc>
                <a:tc>
                  <a:txBody>
                    <a:bodyPr/>
                    <a:lstStyle/>
                    <a:p>
                      <a:pPr marL="0" marR="0">
                        <a:spcBef>
                          <a:spcPts val="0"/>
                        </a:spcBef>
                        <a:spcAft>
                          <a:spcPts val="0"/>
                        </a:spcAft>
                      </a:pPr>
                      <a:r>
                        <a:rPr lang="en-US" sz="1600">
                          <a:latin typeface="Times New Roman"/>
                          <a:ea typeface="Times New Roman"/>
                          <a:cs typeface="Times New Roman"/>
                        </a:rPr>
                        <a:t>PER 100,000 Day-MILES</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7.2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92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118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218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latin typeface="Times New Roman"/>
                          <a:ea typeface="Times New Roman"/>
                          <a:cs typeface="Times New Roman"/>
                        </a:rPr>
                        <a:t>8.8</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147</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182</a:t>
                      </a:r>
                    </a:p>
                  </a:txBody>
                  <a:tcPr marL="63620" marR="636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338</a:t>
                      </a:r>
                    </a:p>
                  </a:txBody>
                  <a:tcPr marL="63620" marR="6362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a:t>
            </a:r>
            <a:endParaRPr lang="en-US" dirty="0"/>
          </a:p>
        </p:txBody>
      </p:sp>
      <p:graphicFrame>
        <p:nvGraphicFramePr>
          <p:cNvPr id="4" name="Content Placeholder 3"/>
          <p:cNvGraphicFramePr>
            <a:graphicFrameLocks noGrp="1"/>
          </p:cNvGraphicFramePr>
          <p:nvPr>
            <p:ph idx="1"/>
          </p:nvPr>
        </p:nvGraphicFramePr>
        <p:xfrm>
          <a:off x="762000" y="2133600"/>
          <a:ext cx="7467600" cy="4238181"/>
        </p:xfrm>
        <a:graphic>
          <a:graphicData uri="http://schemas.openxmlformats.org/drawingml/2006/table">
            <a:tbl>
              <a:tblPr/>
              <a:tblGrid>
                <a:gridCol w="2691925"/>
                <a:gridCol w="1694916"/>
                <a:gridCol w="1395813"/>
                <a:gridCol w="1684946"/>
              </a:tblGrid>
              <a:tr h="608140">
                <a:tc>
                  <a:txBody>
                    <a:bodyPr/>
                    <a:lstStyle/>
                    <a:p>
                      <a:pPr marL="0" marR="0" algn="ctr">
                        <a:spcBef>
                          <a:spcPts val="0"/>
                        </a:spcBef>
                        <a:spcAft>
                          <a:spcPts val="0"/>
                        </a:spcAft>
                      </a:pPr>
                      <a:r>
                        <a:rPr lang="en-US" sz="2400" dirty="0">
                          <a:latin typeface="Arial"/>
                          <a:ea typeface="Times New Roman"/>
                          <a:cs typeface="Times New Roman"/>
                        </a:rPr>
                        <a:t>Year</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Transport</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Released</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 Released</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70131">
                <a:tc>
                  <a:txBody>
                    <a:bodyPr/>
                    <a:lstStyle/>
                    <a:p>
                      <a:pPr marL="0" marR="0" algn="ctr">
                        <a:spcBef>
                          <a:spcPts val="0"/>
                        </a:spcBef>
                        <a:spcAft>
                          <a:spcPts val="0"/>
                        </a:spcAft>
                      </a:pPr>
                      <a:r>
                        <a:rPr lang="en-US" sz="2400" dirty="0">
                          <a:latin typeface="Arial"/>
                          <a:ea typeface="Times New Roman"/>
                          <a:cs typeface="Times New Roman"/>
                        </a:rPr>
                        <a:t>2002</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96</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19</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20%</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91298">
                <a:tc>
                  <a:txBody>
                    <a:bodyPr/>
                    <a:lstStyle/>
                    <a:p>
                      <a:pPr marL="0" marR="0" algn="ctr">
                        <a:spcBef>
                          <a:spcPts val="0"/>
                        </a:spcBef>
                        <a:spcAft>
                          <a:spcPts val="0"/>
                        </a:spcAft>
                      </a:pPr>
                      <a:r>
                        <a:rPr lang="en-US" sz="2400">
                          <a:latin typeface="Arial"/>
                          <a:ea typeface="Times New Roman"/>
                          <a:cs typeface="Times New Roman"/>
                        </a:rPr>
                        <a:t>2003</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82</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13</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16%</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01204">
                <a:tc>
                  <a:txBody>
                    <a:bodyPr/>
                    <a:lstStyle/>
                    <a:p>
                      <a:pPr marL="0" marR="0" algn="ctr">
                        <a:spcBef>
                          <a:spcPts val="0"/>
                        </a:spcBef>
                        <a:spcAft>
                          <a:spcPts val="0"/>
                        </a:spcAft>
                      </a:pPr>
                      <a:r>
                        <a:rPr lang="en-US" sz="2400">
                          <a:latin typeface="Arial"/>
                          <a:ea typeface="Times New Roman"/>
                          <a:cs typeface="Times New Roman"/>
                        </a:rPr>
                        <a:t>2004</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58</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dirty="0">
                          <a:latin typeface="Arial"/>
                          <a:ea typeface="Times New Roman"/>
                          <a:cs typeface="Times New Roman"/>
                        </a:rPr>
                        <a:t>15</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latin typeface="Arial"/>
                          <a:ea typeface="Times New Roman"/>
                          <a:cs typeface="Times New Roman"/>
                        </a:rPr>
                        <a:t>26%</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01204">
                <a:tc>
                  <a:txBody>
                    <a:bodyPr/>
                    <a:lstStyle/>
                    <a:p>
                      <a:pPr marL="0" marR="0" algn="ctr">
                        <a:spcBef>
                          <a:spcPts val="0"/>
                        </a:spcBef>
                        <a:spcAft>
                          <a:spcPts val="0"/>
                        </a:spcAft>
                      </a:pPr>
                      <a:r>
                        <a:rPr lang="en-US" sz="2400">
                          <a:latin typeface="Arial"/>
                          <a:ea typeface="Times New Roman"/>
                          <a:cs typeface="Times New Roman"/>
                        </a:rPr>
                        <a:t>2005</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86</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15</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17%</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01204">
                <a:tc>
                  <a:txBody>
                    <a:bodyPr/>
                    <a:lstStyle/>
                    <a:p>
                      <a:pPr marL="0" marR="0" algn="ctr">
                        <a:spcBef>
                          <a:spcPts val="0"/>
                        </a:spcBef>
                        <a:spcAft>
                          <a:spcPts val="0"/>
                        </a:spcAft>
                      </a:pPr>
                      <a:r>
                        <a:rPr lang="en-US" sz="2400">
                          <a:latin typeface="Arial"/>
                          <a:ea typeface="Times New Roman"/>
                          <a:cs typeface="Times New Roman"/>
                        </a:rPr>
                        <a:t>2006</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102</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19</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19%</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01204">
                <a:tc>
                  <a:txBody>
                    <a:bodyPr/>
                    <a:lstStyle/>
                    <a:p>
                      <a:pPr marL="0" marR="0" algn="ctr">
                        <a:spcBef>
                          <a:spcPts val="0"/>
                        </a:spcBef>
                        <a:spcAft>
                          <a:spcPts val="0"/>
                        </a:spcAft>
                      </a:pPr>
                      <a:r>
                        <a:rPr lang="en-US" sz="2400">
                          <a:latin typeface="Arial"/>
                          <a:ea typeface="Times New Roman"/>
                          <a:cs typeface="Times New Roman"/>
                        </a:rPr>
                        <a:t>2007</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127</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20</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16%</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01204">
                <a:tc>
                  <a:txBody>
                    <a:bodyPr/>
                    <a:lstStyle/>
                    <a:p>
                      <a:pPr marL="0" marR="0" algn="ctr">
                        <a:spcBef>
                          <a:spcPts val="0"/>
                        </a:spcBef>
                        <a:spcAft>
                          <a:spcPts val="0"/>
                        </a:spcAft>
                      </a:pPr>
                      <a:r>
                        <a:rPr lang="en-US" sz="2400">
                          <a:latin typeface="Arial"/>
                          <a:ea typeface="Times New Roman"/>
                          <a:cs typeface="Times New Roman"/>
                        </a:rPr>
                        <a:t>2008</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94</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16</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17%</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39212">
                <a:tc>
                  <a:txBody>
                    <a:bodyPr/>
                    <a:lstStyle/>
                    <a:p>
                      <a:pPr marL="0" marR="0" algn="ctr">
                        <a:spcBef>
                          <a:spcPts val="0"/>
                        </a:spcBef>
                        <a:spcAft>
                          <a:spcPts val="0"/>
                        </a:spcAft>
                      </a:pPr>
                      <a:r>
                        <a:rPr lang="en-US" sz="2400">
                          <a:latin typeface="Arial"/>
                          <a:ea typeface="Times New Roman"/>
                          <a:cs typeface="Times New Roman"/>
                        </a:rPr>
                        <a:t>2009</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102</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a:ea typeface="Times New Roman"/>
                          <a:cs typeface="Times New Roman"/>
                        </a:rPr>
                        <a:t>19</a:t>
                      </a:r>
                      <a:endParaRPr lang="en-US" sz="240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a:ea typeface="Times New Roman"/>
                          <a:cs typeface="Times New Roman"/>
                        </a:rPr>
                        <a:t>19%</a:t>
                      </a:r>
                      <a:endParaRPr lang="en-US" sz="2400" dirty="0">
                        <a:latin typeface="Times New Roman"/>
                        <a:ea typeface="Times New Roman"/>
                        <a:cs typeface="Times New Roman"/>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Crashes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609600" y="1524000"/>
          <a:ext cx="78486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lstStyle/>
          <a:p>
            <a:pPr lvl="1"/>
            <a:r>
              <a:rPr lang="en-US" sz="3200" b="1" u="sng" dirty="0" smtClean="0">
                <a:solidFill>
                  <a:schemeClr val="tx1"/>
                </a:solidFill>
              </a:rPr>
              <a:t>Louisiana's 2009 Fatality Rates</a:t>
            </a:r>
            <a:br>
              <a:rPr lang="en-US" sz="3200" b="1" u="sng" dirty="0" smtClean="0">
                <a:solidFill>
                  <a:schemeClr val="tx1"/>
                </a:solidFill>
              </a:rPr>
            </a:br>
            <a:endParaRPr lang="en-US" sz="3200" dirty="0">
              <a:solidFill>
                <a:schemeClr val="tx1"/>
              </a:solidFill>
            </a:endParaRPr>
          </a:p>
        </p:txBody>
      </p:sp>
      <p:sp>
        <p:nvSpPr>
          <p:cNvPr id="4" name="Text Placeholder 3"/>
          <p:cNvSpPr>
            <a:spLocks noGrp="1"/>
          </p:cNvSpPr>
          <p:nvPr>
            <p:ph type="body" idx="1"/>
          </p:nvPr>
        </p:nvSpPr>
        <p:spPr/>
        <p:txBody>
          <a:bodyPr/>
          <a:lstStyle/>
          <a:p>
            <a:pPr algn="ctr"/>
            <a:r>
              <a:rPr lang="en-US" dirty="0" smtClean="0"/>
              <a:t>2009-2008</a:t>
            </a:r>
            <a:endParaRPr lang="en-US" dirty="0"/>
          </a:p>
        </p:txBody>
      </p:sp>
      <p:sp>
        <p:nvSpPr>
          <p:cNvPr id="3" name="Content Placeholder 2"/>
          <p:cNvSpPr>
            <a:spLocks noGrp="1"/>
          </p:cNvSpPr>
          <p:nvPr>
            <p:ph sz="half" idx="2"/>
          </p:nvPr>
        </p:nvSpPr>
        <p:spPr/>
        <p:txBody>
          <a:bodyPr/>
          <a:lstStyle/>
          <a:p>
            <a:pPr>
              <a:buFont typeface="Arial" pitchFamily="34" charset="0"/>
              <a:buChar char="•"/>
            </a:pPr>
            <a:r>
              <a:rPr lang="en-US" sz="2000" dirty="0" smtClean="0"/>
              <a:t>1.84 deaths per 100 million miles traveled which </a:t>
            </a:r>
            <a:r>
              <a:rPr lang="en-US" sz="2000" i="1" dirty="0" smtClean="0">
                <a:solidFill>
                  <a:srgbClr val="00B050"/>
                </a:solidFill>
              </a:rPr>
              <a:t>decreased</a:t>
            </a:r>
            <a:r>
              <a:rPr lang="en-US" sz="2000" dirty="0" smtClean="0">
                <a:solidFill>
                  <a:srgbClr val="00B050"/>
                </a:solidFill>
              </a:rPr>
              <a:t> </a:t>
            </a:r>
            <a:r>
              <a:rPr lang="en-US" sz="2000" dirty="0" smtClean="0"/>
              <a:t>by 9.75% from 2008. </a:t>
            </a:r>
          </a:p>
          <a:p>
            <a:endParaRPr lang="en-US" sz="2000" dirty="0" smtClean="0"/>
          </a:p>
          <a:p>
            <a:pPr>
              <a:buFont typeface="Arial" pitchFamily="34" charset="0"/>
              <a:buChar char="•"/>
            </a:pPr>
            <a:r>
              <a:rPr lang="en-US" sz="2000" dirty="0" smtClean="0"/>
              <a:t>19.19 deaths per 100,000 population which </a:t>
            </a:r>
            <a:r>
              <a:rPr lang="en-US" sz="2000" i="1" dirty="0" smtClean="0">
                <a:solidFill>
                  <a:srgbClr val="00B050"/>
                </a:solidFill>
              </a:rPr>
              <a:t>decreased</a:t>
            </a:r>
            <a:r>
              <a:rPr lang="en-US" sz="2000" i="1" dirty="0" smtClean="0"/>
              <a:t> </a:t>
            </a:r>
            <a:r>
              <a:rPr lang="en-US" sz="2000" dirty="0" smtClean="0"/>
              <a:t>by 9.95% from 2008. </a:t>
            </a:r>
          </a:p>
          <a:p>
            <a:endParaRPr lang="en-US" sz="2000" dirty="0" smtClean="0"/>
          </a:p>
          <a:p>
            <a:pPr>
              <a:buFont typeface="Arial" pitchFamily="34" charset="0"/>
              <a:buChar char="•"/>
            </a:pPr>
            <a:r>
              <a:rPr lang="en-US" sz="2000" dirty="0" smtClean="0"/>
              <a:t>28.81 deaths per 100,000 licensed drivers which </a:t>
            </a:r>
            <a:r>
              <a:rPr lang="en-US" sz="2000" i="1" dirty="0" smtClean="0">
                <a:solidFill>
                  <a:srgbClr val="00B050"/>
                </a:solidFill>
              </a:rPr>
              <a:t>decreased</a:t>
            </a:r>
            <a:r>
              <a:rPr lang="en-US" sz="2000" dirty="0" smtClean="0"/>
              <a:t> by 10.21% from 2008. </a:t>
            </a:r>
          </a:p>
          <a:p>
            <a:endParaRPr lang="en-US" sz="2000" dirty="0"/>
          </a:p>
        </p:txBody>
      </p:sp>
      <p:sp>
        <p:nvSpPr>
          <p:cNvPr id="5" name="Text Placeholder 4"/>
          <p:cNvSpPr>
            <a:spLocks noGrp="1"/>
          </p:cNvSpPr>
          <p:nvPr>
            <p:ph type="body" sz="quarter" idx="3"/>
          </p:nvPr>
        </p:nvSpPr>
        <p:spPr/>
        <p:txBody>
          <a:bodyPr/>
          <a:lstStyle/>
          <a:p>
            <a:pPr algn="ctr"/>
            <a:r>
              <a:rPr lang="en-US" dirty="0" smtClean="0"/>
              <a:t>2008-2007</a:t>
            </a:r>
            <a:endParaRPr lang="en-US" dirty="0"/>
          </a:p>
        </p:txBody>
      </p:sp>
      <p:sp>
        <p:nvSpPr>
          <p:cNvPr id="6" name="Content Placeholder 5"/>
          <p:cNvSpPr>
            <a:spLocks noGrp="1"/>
          </p:cNvSpPr>
          <p:nvPr>
            <p:ph sz="quarter" idx="4"/>
          </p:nvPr>
        </p:nvSpPr>
        <p:spPr/>
        <p:txBody>
          <a:bodyPr/>
          <a:lstStyle/>
          <a:p>
            <a:r>
              <a:rPr lang="en-US" sz="2000" dirty="0" smtClean="0"/>
              <a:t>2.0 deaths per 100 million miles traveled which </a:t>
            </a:r>
            <a:r>
              <a:rPr lang="en-US" sz="2000" i="1" dirty="0" smtClean="0">
                <a:solidFill>
                  <a:srgbClr val="00B050"/>
                </a:solidFill>
              </a:rPr>
              <a:t>decreased</a:t>
            </a:r>
            <a:r>
              <a:rPr lang="en-US" sz="2000" i="1" dirty="0" smtClean="0"/>
              <a:t> by </a:t>
            </a:r>
            <a:r>
              <a:rPr lang="en-US" sz="2000" dirty="0" smtClean="0">
                <a:solidFill>
                  <a:srgbClr val="00B050"/>
                </a:solidFill>
              </a:rPr>
              <a:t>7.4%</a:t>
            </a:r>
            <a:r>
              <a:rPr lang="en-US" sz="2000" dirty="0" smtClean="0"/>
              <a:t> from 2007. </a:t>
            </a:r>
            <a:br>
              <a:rPr lang="en-US" sz="2000" dirty="0" smtClean="0"/>
            </a:br>
            <a:r>
              <a:rPr lang="en-US" sz="2000" dirty="0" smtClean="0"/>
              <a:t/>
            </a:r>
            <a:br>
              <a:rPr lang="en-US" sz="2000" dirty="0" smtClean="0"/>
            </a:br>
            <a:endParaRPr lang="en-US" sz="2000" dirty="0" smtClean="0"/>
          </a:p>
          <a:p>
            <a:r>
              <a:rPr lang="en-US" sz="2000" dirty="0" smtClean="0"/>
              <a:t>21.3 deaths per 100,000 population which </a:t>
            </a:r>
            <a:r>
              <a:rPr lang="en-US" sz="2000" i="1" dirty="0" smtClean="0">
                <a:solidFill>
                  <a:srgbClr val="00B050"/>
                </a:solidFill>
              </a:rPr>
              <a:t>decreased</a:t>
            </a:r>
            <a:r>
              <a:rPr lang="en-US" sz="2000" i="1" dirty="0" smtClean="0"/>
              <a:t> by </a:t>
            </a:r>
            <a:r>
              <a:rPr lang="en-US" sz="2000" dirty="0" smtClean="0">
                <a:solidFill>
                  <a:srgbClr val="00B050"/>
                </a:solidFill>
              </a:rPr>
              <a:t>8.1%</a:t>
            </a:r>
            <a:r>
              <a:rPr lang="en-US" sz="2000" dirty="0" smtClean="0"/>
              <a:t> from 2007. </a:t>
            </a:r>
            <a:br>
              <a:rPr lang="en-US" sz="2000" dirty="0" smtClean="0"/>
            </a:br>
            <a:endParaRPr lang="en-US" sz="2000" dirty="0" smtClean="0"/>
          </a:p>
          <a:p>
            <a:r>
              <a:rPr lang="en-US" sz="2000" dirty="0" smtClean="0"/>
              <a:t>32 deaths per 100,000 licensed drivers which </a:t>
            </a:r>
            <a:r>
              <a:rPr lang="en-US" sz="2000" i="1" dirty="0" smtClean="0">
                <a:solidFill>
                  <a:srgbClr val="00B050"/>
                </a:solidFill>
              </a:rPr>
              <a:t>decreased</a:t>
            </a:r>
            <a:r>
              <a:rPr lang="en-US" sz="2000" i="1" dirty="0" smtClean="0"/>
              <a:t> by </a:t>
            </a:r>
            <a:r>
              <a:rPr lang="en-US" sz="2000" dirty="0" smtClean="0">
                <a:solidFill>
                  <a:srgbClr val="00B050"/>
                </a:solidFill>
              </a:rPr>
              <a:t>8.5% </a:t>
            </a:r>
            <a:r>
              <a:rPr lang="en-US" sz="2000" dirty="0" smtClean="0"/>
              <a:t>from 2007.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Crashes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nvGraphicFramePr>
        <p:xfrm>
          <a:off x="685800" y="1752600"/>
          <a:ext cx="76962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Bicycle Crashes</a:t>
            </a:r>
            <a:endParaRPr lang="en-US" dirty="0"/>
          </a:p>
        </p:txBody>
      </p:sp>
      <p:sp>
        <p:nvSpPr>
          <p:cNvPr id="4" name="Text Placeholder 3"/>
          <p:cNvSpPr>
            <a:spLocks noGrp="1"/>
          </p:cNvSpPr>
          <p:nvPr>
            <p:ph type="body" idx="1"/>
          </p:nvPr>
        </p:nvSpPr>
        <p:spPr/>
        <p:txBody>
          <a:bodyPr/>
          <a:lstStyle/>
          <a:p>
            <a:pPr algn="ctr"/>
            <a:r>
              <a:rPr lang="en-US" dirty="0" smtClean="0"/>
              <a:t>Fatalities</a:t>
            </a:r>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pPr algn="ctr"/>
            <a:r>
              <a:rPr lang="en-US" dirty="0" smtClean="0"/>
              <a:t>Injuries</a:t>
            </a:r>
            <a:endParaRPr lang="en-US" dirty="0"/>
          </a:p>
        </p:txBody>
      </p:sp>
      <p:sp>
        <p:nvSpPr>
          <p:cNvPr id="7" name="Content Placeholder 6"/>
          <p:cNvSpPr>
            <a:spLocks noGrp="1"/>
          </p:cNvSpPr>
          <p:nvPr>
            <p:ph sz="quarter" idx="4"/>
          </p:nvPr>
        </p:nvSpPr>
        <p:spPr/>
        <p:txBody>
          <a:bodyPr/>
          <a:lstStyle/>
          <a:p>
            <a:endParaRPr lang="en-US"/>
          </a:p>
        </p:txBody>
      </p:sp>
      <p:graphicFrame>
        <p:nvGraphicFramePr>
          <p:cNvPr id="8" name="Chart 7"/>
          <p:cNvGraphicFramePr>
            <a:graphicFrameLocks/>
          </p:cNvGraphicFramePr>
          <p:nvPr/>
        </p:nvGraphicFramePr>
        <p:xfrm>
          <a:off x="457200" y="2133600"/>
          <a:ext cx="40386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648200" y="2209800"/>
          <a:ext cx="4114800" cy="3962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Business Intelligence</a:t>
            </a:r>
            <a:endParaRPr lang="en-US" dirty="0"/>
          </a:p>
        </p:txBody>
      </p:sp>
      <p:sp>
        <p:nvSpPr>
          <p:cNvPr id="8" name="Subtitle 7"/>
          <p:cNvSpPr>
            <a:spLocks noGrp="1"/>
          </p:cNvSpPr>
          <p:nvPr>
            <p:ph idx="1"/>
          </p:nvPr>
        </p:nvSpPr>
        <p:spPr/>
        <p:txBody>
          <a:bodyPr/>
          <a:lstStyle/>
          <a:p>
            <a:r>
              <a:rPr lang="en-US" dirty="0" smtClean="0"/>
              <a:t>Objective</a:t>
            </a:r>
          </a:p>
          <a:p>
            <a:pPr lvl="1"/>
            <a:r>
              <a:rPr lang="en-US" dirty="0" smtClean="0"/>
              <a:t>Provide simple measures</a:t>
            </a:r>
          </a:p>
          <a:p>
            <a:pPr lvl="1"/>
            <a:r>
              <a:rPr lang="en-US" dirty="0" smtClean="0"/>
              <a:t>Provide measures that relate to specific efforts that are taken or can be taken</a:t>
            </a:r>
          </a:p>
          <a:p>
            <a:pPr lvl="1"/>
            <a:r>
              <a:rPr lang="en-US" dirty="0" smtClean="0"/>
              <a:t>Provide timely information</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248400" cy="1143000"/>
          </a:xfrm>
        </p:spPr>
        <p:txBody>
          <a:bodyPr/>
          <a:lstStyle/>
          <a:p>
            <a:r>
              <a:rPr lang="en-US" dirty="0" smtClean="0"/>
              <a:t>Fatalities by Troop </a:t>
            </a:r>
            <a:endParaRPr lang="en-US" dirty="0"/>
          </a:p>
        </p:txBody>
      </p:sp>
      <p:graphicFrame>
        <p:nvGraphicFramePr>
          <p:cNvPr id="4" name="Table 3"/>
          <p:cNvGraphicFramePr>
            <a:graphicFrameLocks noGrp="1"/>
          </p:cNvGraphicFramePr>
          <p:nvPr/>
        </p:nvGraphicFramePr>
        <p:xfrm>
          <a:off x="838200" y="1524000"/>
          <a:ext cx="7772397" cy="5120640"/>
        </p:xfrm>
        <a:graphic>
          <a:graphicData uri="http://schemas.openxmlformats.org/drawingml/2006/table">
            <a:tbl>
              <a:tblPr/>
              <a:tblGrid>
                <a:gridCol w="1916960"/>
                <a:gridCol w="836491"/>
                <a:gridCol w="836491"/>
                <a:gridCol w="836491"/>
                <a:gridCol w="836491"/>
                <a:gridCol w="836491"/>
                <a:gridCol w="836491"/>
                <a:gridCol w="836491"/>
              </a:tblGrid>
              <a:tr h="585216">
                <a:tc>
                  <a:txBody>
                    <a:bodyPr/>
                    <a:lstStyle/>
                    <a:p>
                      <a:pPr algn="ctr" fontAlgn="b"/>
                      <a:r>
                        <a:rPr lang="en-US" sz="1600" b="1" i="0" u="none" strike="noStrike" dirty="0">
                          <a:solidFill>
                            <a:srgbClr val="000000"/>
                          </a:solidFill>
                          <a:latin typeface="Arial" pitchFamily="34" charset="0"/>
                          <a:cs typeface="Arial" pitchFamily="34" charset="0"/>
                        </a:rPr>
                        <a:t>Troop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Diff  2008-2009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Diff   2007-2009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     2008-2009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       2007-2009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72">
                <a:tc>
                  <a:txBody>
                    <a:bodyPr/>
                    <a:lstStyle/>
                    <a:p>
                      <a:pPr algn="ctr" fontAlgn="b"/>
                      <a:r>
                        <a:rPr lang="en-US" sz="1600" b="1" i="0" u="none" strike="noStrike" dirty="0">
                          <a:solidFill>
                            <a:srgbClr val="000000"/>
                          </a:solidFill>
                          <a:latin typeface="Arial" pitchFamily="34" charset="0"/>
                          <a:cs typeface="Arial" pitchFamily="34" charset="0"/>
                        </a:rPr>
                        <a:t>A (EBR)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72">
                <a:tc>
                  <a:txBody>
                    <a:bodyPr/>
                    <a:lstStyle/>
                    <a:p>
                      <a:pPr algn="ctr" fontAlgn="b"/>
                      <a:r>
                        <a:rPr lang="en-US" sz="1600" b="1" i="0" u="none" strike="noStrike" dirty="0">
                          <a:solidFill>
                            <a:srgbClr val="000000"/>
                          </a:solidFill>
                          <a:latin typeface="Arial" pitchFamily="34" charset="0"/>
                          <a:cs typeface="Arial" pitchFamily="34" charset="0"/>
                        </a:rPr>
                        <a:t>B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dirty="0">
                          <a:solidFill>
                            <a:srgbClr val="000000"/>
                          </a:solidFill>
                          <a:latin typeface="Arial" pitchFamily="34" charset="0"/>
                          <a:cs typeface="Arial" pitchFamily="34" charset="0"/>
                        </a:rPr>
                        <a:t>C (Houma)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144">
                <a:tc>
                  <a:txBody>
                    <a:bodyPr/>
                    <a:lstStyle/>
                    <a:p>
                      <a:pPr algn="ctr" fontAlgn="b"/>
                      <a:r>
                        <a:rPr lang="en-US" sz="1600" b="1" i="0" u="none" strike="noStrike">
                          <a:solidFill>
                            <a:srgbClr val="000000"/>
                          </a:solidFill>
                          <a:latin typeface="Arial" pitchFamily="34" charset="0"/>
                          <a:cs typeface="Arial" pitchFamily="34" charset="0"/>
                        </a:rPr>
                        <a:t>D (Lake Charles)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a:solidFill>
                            <a:srgbClr val="000000"/>
                          </a:solidFill>
                          <a:latin typeface="Arial" pitchFamily="34" charset="0"/>
                          <a:cs typeface="Arial" pitchFamily="34" charset="0"/>
                        </a:rPr>
                        <a:t>E (Alexandria)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a:solidFill>
                            <a:srgbClr val="000000"/>
                          </a:solidFill>
                          <a:latin typeface="Arial" pitchFamily="34" charset="0"/>
                          <a:cs typeface="Arial" pitchFamily="34" charset="0"/>
                        </a:rPr>
                        <a:t>F (Monroe)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a:solidFill>
                            <a:srgbClr val="000000"/>
                          </a:solidFill>
                          <a:latin typeface="Arial" pitchFamily="34" charset="0"/>
                          <a:cs typeface="Arial" pitchFamily="34" charset="0"/>
                        </a:rPr>
                        <a:t>G (Shreveport)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a:solidFill>
                            <a:srgbClr val="000000"/>
                          </a:solidFill>
                          <a:latin typeface="Arial" pitchFamily="34" charset="0"/>
                          <a:cs typeface="Arial" pitchFamily="34" charset="0"/>
                        </a:rPr>
                        <a:t>I (Lafayette)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216">
                <a:tc>
                  <a:txBody>
                    <a:bodyPr/>
                    <a:lstStyle/>
                    <a:p>
                      <a:pPr algn="ctr" fontAlgn="b"/>
                      <a:r>
                        <a:rPr lang="en-US" sz="1600" b="1" i="0" u="none" strike="noStrike">
                          <a:solidFill>
                            <a:srgbClr val="000000"/>
                          </a:solidFill>
                          <a:latin typeface="Arial" pitchFamily="34" charset="0"/>
                          <a:cs typeface="Arial" pitchFamily="34" charset="0"/>
                        </a:rPr>
                        <a:t>L (Hammond)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248400" cy="1143000"/>
          </a:xfrm>
        </p:spPr>
        <p:txBody>
          <a:bodyPr/>
          <a:lstStyle/>
          <a:p>
            <a:r>
              <a:rPr lang="en-US" dirty="0" smtClean="0"/>
              <a:t>Fatalities by Troop </a:t>
            </a:r>
            <a:r>
              <a:rPr lang="en-US" sz="3200" dirty="0" smtClean="0"/>
              <a:t>Including Local Roads</a:t>
            </a:r>
            <a:endParaRPr lang="en-US" sz="3200" dirty="0"/>
          </a:p>
        </p:txBody>
      </p:sp>
      <p:graphicFrame>
        <p:nvGraphicFramePr>
          <p:cNvPr id="3" name="Table 2"/>
          <p:cNvGraphicFramePr>
            <a:graphicFrameLocks noGrp="1"/>
          </p:cNvGraphicFramePr>
          <p:nvPr/>
        </p:nvGraphicFramePr>
        <p:xfrm>
          <a:off x="533400" y="1752600"/>
          <a:ext cx="8229599" cy="4800604"/>
        </p:xfrm>
        <a:graphic>
          <a:graphicData uri="http://schemas.openxmlformats.org/drawingml/2006/table">
            <a:tbl>
              <a:tblPr/>
              <a:tblGrid>
                <a:gridCol w="2015790"/>
                <a:gridCol w="887687"/>
                <a:gridCol w="887687"/>
                <a:gridCol w="887687"/>
                <a:gridCol w="887687"/>
                <a:gridCol w="887687"/>
                <a:gridCol w="887687"/>
                <a:gridCol w="887687"/>
              </a:tblGrid>
              <a:tr h="861646">
                <a:tc>
                  <a:txBody>
                    <a:bodyPr/>
                    <a:lstStyle/>
                    <a:p>
                      <a:pPr algn="ctr" fontAlgn="b"/>
                      <a:r>
                        <a:rPr lang="en-US" sz="1600" b="1" i="0" u="none" strike="noStrike" dirty="0">
                          <a:solidFill>
                            <a:srgbClr val="000000"/>
                          </a:solidFill>
                          <a:latin typeface="Arial" pitchFamily="34" charset="0"/>
                          <a:cs typeface="Arial" pitchFamily="34" charset="0"/>
                        </a:rPr>
                        <a:t>Troop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Diff  2008-2009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Diff   2007-2009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     2008-2009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       2007-2009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dirty="0">
                          <a:solidFill>
                            <a:srgbClr val="000000"/>
                          </a:solidFill>
                          <a:latin typeface="Arial" pitchFamily="34" charset="0"/>
                          <a:cs typeface="Arial" pitchFamily="34" charset="0"/>
                        </a:rPr>
                        <a:t>A (EBR)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B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C (Houma)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D (Lake Charles)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E (Alexandria)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F (Monroe)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G (Shreveport)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I (Lafayette)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662">
                <a:tc>
                  <a:txBody>
                    <a:bodyPr/>
                    <a:lstStyle/>
                    <a:p>
                      <a:pPr algn="ctr" fontAlgn="b"/>
                      <a:r>
                        <a:rPr lang="en-US" sz="1600" b="1" i="0" u="none" strike="noStrike">
                          <a:solidFill>
                            <a:srgbClr val="000000"/>
                          </a:solidFill>
                          <a:latin typeface="Arial" pitchFamily="34" charset="0"/>
                          <a:cs typeface="Arial" pitchFamily="34" charset="0"/>
                        </a:rPr>
                        <a:t>L (Hammond)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Troop A (BR)</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7" name="Content Placeholder 16"/>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74638"/>
            <a:ext cx="6096000" cy="1143000"/>
          </a:xfrm>
        </p:spPr>
        <p:txBody>
          <a:bodyPr/>
          <a:lstStyle/>
          <a:p>
            <a:r>
              <a:rPr lang="en-US" dirty="0" smtClean="0"/>
              <a:t>Troop B (New Orleans)</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5" name="Content Placeholder 14"/>
          <p:cNvGraphicFramePr>
            <a:graphicFrameLocks noGrp="1"/>
          </p:cNvGraphicFramePr>
          <p:nvPr>
            <p:ph sz="half" idx="2"/>
          </p:nvPr>
        </p:nvGraphicFramePr>
        <p:xfrm>
          <a:off x="609600" y="2133600"/>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74638"/>
            <a:ext cx="6096000" cy="1143000"/>
          </a:xfrm>
        </p:spPr>
        <p:txBody>
          <a:bodyPr/>
          <a:lstStyle/>
          <a:p>
            <a:r>
              <a:rPr lang="en-US" dirty="0" smtClean="0"/>
              <a:t>Troop C (Houma)</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74638"/>
            <a:ext cx="6096000" cy="1143000"/>
          </a:xfrm>
        </p:spPr>
        <p:txBody>
          <a:bodyPr/>
          <a:lstStyle/>
          <a:p>
            <a:r>
              <a:rPr lang="en-US" dirty="0" smtClean="0"/>
              <a:t>Troop D (Lake Charles)</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533400" y="2133600"/>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274638"/>
            <a:ext cx="6324600" cy="1143000"/>
          </a:xfrm>
        </p:spPr>
        <p:txBody>
          <a:bodyPr/>
          <a:lstStyle/>
          <a:p>
            <a:r>
              <a:rPr lang="en-US" dirty="0" smtClean="0"/>
              <a:t>Troop E (Alexandria)</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a:bodyPr>
          <a:lstStyle/>
          <a:p>
            <a:r>
              <a:rPr lang="en-US" sz="3200" b="1" dirty="0" smtClean="0">
                <a:solidFill>
                  <a:schemeClr val="tx1"/>
                </a:solidFill>
              </a:rPr>
              <a:t>Louisiana's 2009 injury rates</a:t>
            </a:r>
            <a:endParaRPr lang="en-US" sz="3200" dirty="0">
              <a:solidFill>
                <a:schemeClr val="tx1"/>
              </a:solidFill>
            </a:endParaRPr>
          </a:p>
        </p:txBody>
      </p:sp>
      <p:sp>
        <p:nvSpPr>
          <p:cNvPr id="4" name="Text Placeholder 3"/>
          <p:cNvSpPr>
            <a:spLocks noGrp="1"/>
          </p:cNvSpPr>
          <p:nvPr>
            <p:ph type="body" idx="1"/>
          </p:nvPr>
        </p:nvSpPr>
        <p:spPr/>
        <p:txBody>
          <a:bodyPr/>
          <a:lstStyle/>
          <a:p>
            <a:pPr algn="ctr"/>
            <a:r>
              <a:rPr lang="en-US" dirty="0" smtClean="0"/>
              <a:t>2009-2008</a:t>
            </a:r>
            <a:endParaRPr lang="en-US" dirty="0"/>
          </a:p>
        </p:txBody>
      </p:sp>
      <p:sp>
        <p:nvSpPr>
          <p:cNvPr id="3" name="Content Placeholder 2"/>
          <p:cNvSpPr>
            <a:spLocks noGrp="1"/>
          </p:cNvSpPr>
          <p:nvPr>
            <p:ph sz="half" idx="2"/>
          </p:nvPr>
        </p:nvSpPr>
        <p:spPr/>
        <p:txBody>
          <a:bodyPr/>
          <a:lstStyle/>
          <a:p>
            <a:pPr>
              <a:buFont typeface="Arial" pitchFamily="34" charset="0"/>
              <a:buChar char="•"/>
            </a:pPr>
            <a:r>
              <a:rPr lang="en-US" sz="2000" dirty="0" smtClean="0"/>
              <a:t>164.6 injuries per 100 million miles traveled which </a:t>
            </a:r>
            <a:r>
              <a:rPr lang="en-US" sz="2000" i="1" dirty="0" smtClean="0">
                <a:solidFill>
                  <a:srgbClr val="00B050"/>
                </a:solidFill>
              </a:rPr>
              <a:t>decreased</a:t>
            </a:r>
            <a:r>
              <a:rPr lang="en-US" sz="2000" i="1" dirty="0" smtClean="0"/>
              <a:t> by </a:t>
            </a:r>
            <a:r>
              <a:rPr lang="en-US" sz="2000" dirty="0" smtClean="0"/>
              <a:t>2.5% from 2008</a:t>
            </a:r>
            <a:br>
              <a:rPr lang="en-US" sz="2000" dirty="0" smtClean="0"/>
            </a:br>
            <a:endParaRPr lang="en-US" sz="2000" dirty="0" smtClean="0"/>
          </a:p>
          <a:p>
            <a:pPr>
              <a:buFont typeface="Arial" pitchFamily="34" charset="0"/>
              <a:buChar char="•"/>
            </a:pPr>
            <a:r>
              <a:rPr lang="en-US" sz="2000" dirty="0" smtClean="0"/>
              <a:t>1,720 per 100,000 population which </a:t>
            </a:r>
            <a:r>
              <a:rPr lang="en-US" sz="2000" i="1" dirty="0" smtClean="0">
                <a:solidFill>
                  <a:srgbClr val="00B050"/>
                </a:solidFill>
              </a:rPr>
              <a:t>decreased </a:t>
            </a:r>
            <a:r>
              <a:rPr lang="en-US" sz="2000" i="1" dirty="0" smtClean="0"/>
              <a:t>by </a:t>
            </a:r>
            <a:r>
              <a:rPr lang="en-US" sz="2000" dirty="0" smtClean="0"/>
              <a:t>3% from 2008. </a:t>
            </a:r>
            <a:br>
              <a:rPr lang="en-US" sz="2000" dirty="0" smtClean="0"/>
            </a:br>
            <a:endParaRPr lang="en-US" sz="2000" dirty="0" smtClean="0"/>
          </a:p>
          <a:p>
            <a:pPr>
              <a:buFont typeface="Arial" pitchFamily="34" charset="0"/>
              <a:buChar char="•"/>
            </a:pPr>
            <a:r>
              <a:rPr lang="en-US" sz="2000" dirty="0" smtClean="0"/>
              <a:t>2,583 injuries per 100,000 licensed drivers which </a:t>
            </a:r>
            <a:r>
              <a:rPr lang="en-US" sz="2000" i="1" dirty="0" smtClean="0">
                <a:solidFill>
                  <a:srgbClr val="00B050"/>
                </a:solidFill>
              </a:rPr>
              <a:t>decreased</a:t>
            </a:r>
            <a:r>
              <a:rPr lang="en-US" sz="2000" i="1" dirty="0" smtClean="0"/>
              <a:t> by </a:t>
            </a:r>
            <a:r>
              <a:rPr lang="en-US" sz="2000" dirty="0" smtClean="0"/>
              <a:t>3% from 2008.</a:t>
            </a:r>
            <a:endParaRPr lang="en-US" sz="2000" dirty="0"/>
          </a:p>
        </p:txBody>
      </p:sp>
      <p:sp>
        <p:nvSpPr>
          <p:cNvPr id="5" name="Text Placeholder 4"/>
          <p:cNvSpPr>
            <a:spLocks noGrp="1"/>
          </p:cNvSpPr>
          <p:nvPr>
            <p:ph type="body" sz="quarter" idx="3"/>
          </p:nvPr>
        </p:nvSpPr>
        <p:spPr/>
        <p:txBody>
          <a:bodyPr/>
          <a:lstStyle/>
          <a:p>
            <a:pPr algn="ctr"/>
            <a:r>
              <a:rPr lang="en-US" dirty="0" smtClean="0"/>
              <a:t>2008-2007</a:t>
            </a:r>
            <a:endParaRPr lang="en-US" dirty="0"/>
          </a:p>
        </p:txBody>
      </p:sp>
      <p:sp>
        <p:nvSpPr>
          <p:cNvPr id="6" name="Content Placeholder 5"/>
          <p:cNvSpPr>
            <a:spLocks noGrp="1"/>
          </p:cNvSpPr>
          <p:nvPr>
            <p:ph sz="quarter" idx="4"/>
          </p:nvPr>
        </p:nvSpPr>
        <p:spPr/>
        <p:txBody>
          <a:bodyPr/>
          <a:lstStyle/>
          <a:p>
            <a:r>
              <a:rPr lang="en-US" sz="2000" dirty="0" smtClean="0"/>
              <a:t>168 injuries per 100 million miles traveled which </a:t>
            </a:r>
            <a:r>
              <a:rPr lang="en-US" sz="2000" i="1" dirty="0" smtClean="0">
                <a:solidFill>
                  <a:srgbClr val="00B050"/>
                </a:solidFill>
              </a:rPr>
              <a:t>decreased by </a:t>
            </a:r>
            <a:r>
              <a:rPr lang="en-US" sz="2000" dirty="0" smtClean="0">
                <a:solidFill>
                  <a:srgbClr val="00B050"/>
                </a:solidFill>
              </a:rPr>
              <a:t>3.2% </a:t>
            </a:r>
            <a:r>
              <a:rPr lang="en-US" sz="2000" dirty="0" smtClean="0"/>
              <a:t>from 2007. </a:t>
            </a:r>
            <a:br>
              <a:rPr lang="en-US" sz="2000" dirty="0" smtClean="0"/>
            </a:br>
            <a:endParaRPr lang="en-US" sz="2000" dirty="0" smtClean="0"/>
          </a:p>
          <a:p>
            <a:r>
              <a:rPr lang="en-US" sz="2000" dirty="0" smtClean="0"/>
              <a:t>1,768 per 100,000 population which </a:t>
            </a:r>
            <a:r>
              <a:rPr lang="en-US" sz="2000" i="1" dirty="0" smtClean="0">
                <a:solidFill>
                  <a:srgbClr val="00B050"/>
                </a:solidFill>
              </a:rPr>
              <a:t>decreased by </a:t>
            </a:r>
            <a:r>
              <a:rPr lang="en-US" sz="2000" dirty="0" smtClean="0">
                <a:solidFill>
                  <a:srgbClr val="00B050"/>
                </a:solidFill>
              </a:rPr>
              <a:t>3.8% </a:t>
            </a:r>
            <a:r>
              <a:rPr lang="en-US" sz="2000" dirty="0" smtClean="0"/>
              <a:t>from 2007. </a:t>
            </a:r>
            <a:br>
              <a:rPr lang="en-US" sz="2000" dirty="0" smtClean="0"/>
            </a:br>
            <a:endParaRPr lang="en-US" sz="2000" dirty="0" smtClean="0"/>
          </a:p>
          <a:p>
            <a:r>
              <a:rPr lang="en-US" sz="2000" dirty="0" smtClean="0"/>
              <a:t>2,661 injuries per 100,000 licensed drivers which </a:t>
            </a:r>
            <a:r>
              <a:rPr lang="en-US" sz="2000" i="1" dirty="0" smtClean="0">
                <a:solidFill>
                  <a:srgbClr val="00B050"/>
                </a:solidFill>
              </a:rPr>
              <a:t>decreased by </a:t>
            </a:r>
            <a:r>
              <a:rPr lang="en-US" sz="2000" dirty="0" smtClean="0">
                <a:solidFill>
                  <a:srgbClr val="00B050"/>
                </a:solidFill>
              </a:rPr>
              <a:t>4.3% </a:t>
            </a:r>
            <a:r>
              <a:rPr lang="en-US" sz="2000" dirty="0" smtClean="0"/>
              <a:t>from 2007. </a:t>
            </a:r>
          </a:p>
          <a:p>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74638"/>
            <a:ext cx="6172200" cy="1143000"/>
          </a:xfrm>
        </p:spPr>
        <p:txBody>
          <a:bodyPr/>
          <a:lstStyle/>
          <a:p>
            <a:r>
              <a:rPr lang="en-US" dirty="0" smtClean="0"/>
              <a:t>Troop F (Monroe)</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74638"/>
            <a:ext cx="6248400" cy="1143000"/>
          </a:xfrm>
        </p:spPr>
        <p:txBody>
          <a:bodyPr/>
          <a:lstStyle/>
          <a:p>
            <a:r>
              <a:rPr lang="en-US" dirty="0" smtClean="0"/>
              <a:t>Troop G (Shreveport)</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74638"/>
            <a:ext cx="5943600" cy="1143000"/>
          </a:xfrm>
        </p:spPr>
        <p:txBody>
          <a:bodyPr/>
          <a:lstStyle/>
          <a:p>
            <a:r>
              <a:rPr lang="en-US" dirty="0" smtClean="0"/>
              <a:t>Troop I (Lafayette)</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74638"/>
            <a:ext cx="6172200" cy="1143000"/>
          </a:xfrm>
        </p:spPr>
        <p:txBody>
          <a:bodyPr/>
          <a:lstStyle/>
          <a:p>
            <a:r>
              <a:rPr lang="en-US" dirty="0" smtClean="0"/>
              <a:t>Troop L (Hammond)</a:t>
            </a:r>
            <a:endParaRPr lang="en-US" dirty="0"/>
          </a:p>
        </p:txBody>
      </p:sp>
      <p:sp>
        <p:nvSpPr>
          <p:cNvPr id="4" name="Text Placeholder 3"/>
          <p:cNvSpPr>
            <a:spLocks noGrp="1"/>
          </p:cNvSpPr>
          <p:nvPr>
            <p:ph type="body" idx="1"/>
          </p:nvPr>
        </p:nvSpPr>
        <p:spPr/>
        <p:txBody>
          <a:bodyPr/>
          <a:lstStyle/>
          <a:p>
            <a:pPr algn="ctr"/>
            <a:r>
              <a:rPr lang="en-US" dirty="0" smtClean="0"/>
              <a:t>Fatalities </a:t>
            </a:r>
            <a:endParaRPr lang="en-US" dirty="0"/>
          </a:p>
        </p:txBody>
      </p:sp>
      <p:sp>
        <p:nvSpPr>
          <p:cNvPr id="6" name="Text Placeholder 5"/>
          <p:cNvSpPr>
            <a:spLocks noGrp="1"/>
          </p:cNvSpPr>
          <p:nvPr>
            <p:ph type="body" sz="quarter" idx="3"/>
          </p:nvPr>
        </p:nvSpPr>
        <p:spPr/>
        <p:txBody>
          <a:bodyPr/>
          <a:lstStyle/>
          <a:p>
            <a:pPr algn="ctr"/>
            <a:r>
              <a:rPr lang="en-US" dirty="0" smtClean="0"/>
              <a:t>All Crashes</a:t>
            </a:r>
            <a:endParaRPr lang="en-US" dirty="0"/>
          </a:p>
        </p:txBody>
      </p:sp>
      <p:graphicFrame>
        <p:nvGraphicFramePr>
          <p:cNvPr id="13" name="Content Placeholder 12"/>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Occupant Protection</a:t>
            </a:r>
            <a:endParaRPr lang="en-US" dirty="0"/>
          </a:p>
        </p:txBody>
      </p:sp>
      <p:sp>
        <p:nvSpPr>
          <p:cNvPr id="3" name="Content Placeholder 2"/>
          <p:cNvSpPr>
            <a:spLocks noGrp="1"/>
          </p:cNvSpPr>
          <p:nvPr>
            <p:ph idx="1"/>
          </p:nvPr>
        </p:nvSpPr>
        <p:spPr/>
        <p:txBody>
          <a:bodyPr/>
          <a:lstStyle/>
          <a:p>
            <a:r>
              <a:rPr lang="en-US" dirty="0" smtClean="0"/>
              <a:t>Seat Belts</a:t>
            </a:r>
          </a:p>
          <a:p>
            <a:r>
              <a:rPr lang="en-US" dirty="0" smtClean="0"/>
              <a:t>Motorcycle Helmets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5257800" cy="715962"/>
          </a:xfrm>
        </p:spPr>
        <p:txBody>
          <a:bodyPr>
            <a:normAutofit fontScale="90000"/>
          </a:bodyPr>
          <a:lstStyle/>
          <a:p>
            <a:pPr lvl="0"/>
            <a:r>
              <a:rPr lang="en-US" sz="3200" b="1" cap="all" dirty="0" smtClean="0">
                <a:solidFill>
                  <a:schemeClr val="tx1"/>
                </a:solidFill>
              </a:rPr>
              <a:t>Occupant protection</a:t>
            </a:r>
            <a:r>
              <a:rPr lang="en-US" sz="3200" dirty="0" smtClean="0">
                <a:solidFill>
                  <a:schemeClr val="tx1"/>
                </a:solidFill>
              </a:rPr>
              <a:t> </a:t>
            </a:r>
            <a:br>
              <a:rPr lang="en-US" sz="3200" dirty="0" smtClean="0">
                <a:solidFill>
                  <a:schemeClr val="tx1"/>
                </a:solidFill>
              </a:rPr>
            </a:br>
            <a:endParaRPr lang="en-US" sz="3200" dirty="0">
              <a:solidFill>
                <a:schemeClr val="tx1"/>
              </a:solidFill>
            </a:endParaRPr>
          </a:p>
        </p:txBody>
      </p:sp>
      <p:sp>
        <p:nvSpPr>
          <p:cNvPr id="4" name="Text Placeholder 3"/>
          <p:cNvSpPr>
            <a:spLocks noGrp="1"/>
          </p:cNvSpPr>
          <p:nvPr>
            <p:ph type="body" idx="1"/>
          </p:nvPr>
        </p:nvSpPr>
        <p:spPr/>
        <p:txBody>
          <a:bodyPr/>
          <a:lstStyle/>
          <a:p>
            <a:pPr algn="ctr"/>
            <a:r>
              <a:rPr lang="en-US" dirty="0" smtClean="0"/>
              <a:t>Seatbelt Use</a:t>
            </a:r>
            <a:endParaRPr lang="en-US" dirty="0"/>
          </a:p>
        </p:txBody>
      </p:sp>
      <p:sp>
        <p:nvSpPr>
          <p:cNvPr id="3" name="Content Placeholder 2"/>
          <p:cNvSpPr>
            <a:spLocks noGrp="1"/>
          </p:cNvSpPr>
          <p:nvPr>
            <p:ph sz="half" idx="2"/>
          </p:nvPr>
        </p:nvSpPr>
        <p:spPr>
          <a:xfrm>
            <a:off x="457200" y="2133600"/>
            <a:ext cx="4040188" cy="3951288"/>
          </a:xfrm>
        </p:spPr>
        <p:txBody>
          <a:bodyPr/>
          <a:lstStyle/>
          <a:p>
            <a:pPr>
              <a:buFont typeface="Arial" pitchFamily="34" charset="0"/>
              <a:buChar char="•"/>
            </a:pPr>
            <a:r>
              <a:rPr lang="en-US" dirty="0" smtClean="0"/>
              <a:t>75% of front-seat passengers were wearing a seat belt. </a:t>
            </a:r>
          </a:p>
          <a:p>
            <a:pPr>
              <a:buFont typeface="Arial" pitchFamily="34" charset="0"/>
              <a:buChar char="•"/>
            </a:pPr>
            <a:r>
              <a:rPr lang="en-US" dirty="0" smtClean="0"/>
              <a:t>Thus the 25% of occupants who are not wearing a seat belt make up 65% of fatalities. </a:t>
            </a:r>
          </a:p>
          <a:p>
            <a:endParaRPr lang="en-US" dirty="0"/>
          </a:p>
        </p:txBody>
      </p:sp>
      <p:sp>
        <p:nvSpPr>
          <p:cNvPr id="5" name="Text Placeholder 4"/>
          <p:cNvSpPr>
            <a:spLocks noGrp="1"/>
          </p:cNvSpPr>
          <p:nvPr>
            <p:ph type="body" sz="quarter" idx="3"/>
          </p:nvPr>
        </p:nvSpPr>
        <p:spPr/>
        <p:txBody>
          <a:bodyPr/>
          <a:lstStyle/>
          <a:p>
            <a:pPr algn="ctr"/>
            <a:r>
              <a:rPr lang="en-US" dirty="0" smtClean="0"/>
              <a:t>Killed Occupants</a:t>
            </a:r>
            <a:endParaRPr lang="en-US" dirty="0"/>
          </a:p>
        </p:txBody>
      </p:sp>
      <p:sp>
        <p:nvSpPr>
          <p:cNvPr id="6" name="Content Placeholder 5"/>
          <p:cNvSpPr>
            <a:spLocks noGrp="1"/>
          </p:cNvSpPr>
          <p:nvPr>
            <p:ph sz="quarter" idx="4"/>
          </p:nvPr>
        </p:nvSpPr>
        <p:spPr>
          <a:xfrm>
            <a:off x="4648200" y="2209800"/>
            <a:ext cx="4117975" cy="4038600"/>
          </a:xfrm>
        </p:spPr>
        <p:txBody>
          <a:bodyPr>
            <a:normAutofit/>
          </a:bodyPr>
          <a:lstStyle/>
          <a:p>
            <a:pPr>
              <a:buFont typeface="Arial" pitchFamily="34" charset="0"/>
              <a:buChar char="•"/>
            </a:pPr>
            <a:r>
              <a:rPr lang="en-US" dirty="0" smtClean="0"/>
              <a:t>63% of drivers killed were reported not wearing a safety belt. </a:t>
            </a:r>
          </a:p>
          <a:p>
            <a:pPr>
              <a:buFont typeface="Arial" pitchFamily="34" charset="0"/>
              <a:buChar char="•"/>
            </a:pPr>
            <a:r>
              <a:rPr lang="en-US" dirty="0" smtClean="0"/>
              <a:t>73% of passengers (5 years and older) killed </a:t>
            </a:r>
            <a:r>
              <a:rPr lang="en-US" i="1" dirty="0" smtClean="0"/>
              <a:t>were not wearing</a:t>
            </a:r>
            <a:r>
              <a:rPr lang="en-US" dirty="0" smtClean="0"/>
              <a:t> a safety belt.</a:t>
            </a:r>
          </a:p>
          <a:p>
            <a:r>
              <a:rPr lang="en-US" dirty="0" smtClean="0">
                <a:solidFill>
                  <a:srgbClr val="FF0000"/>
                </a:solidFill>
              </a:rPr>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172200" cy="1251062"/>
          </a:xfrm>
        </p:spPr>
        <p:txBody>
          <a:bodyPr>
            <a:noAutofit/>
          </a:bodyPr>
          <a:lstStyle/>
          <a:p>
            <a:r>
              <a:rPr lang="en-US" sz="3200" i="1" dirty="0" smtClean="0">
                <a:solidFill>
                  <a:schemeClr val="tx1"/>
                </a:solidFill>
              </a:rPr>
              <a:t>While safety belt use has not changed </a:t>
            </a:r>
            <a:br>
              <a:rPr lang="en-US" sz="3200" i="1" dirty="0" smtClean="0">
                <a:solidFill>
                  <a:schemeClr val="tx1"/>
                </a:solidFill>
              </a:rPr>
            </a:br>
            <a:r>
              <a:rPr lang="en-US" sz="3200" i="1" dirty="0" smtClean="0">
                <a:solidFill>
                  <a:schemeClr val="tx1"/>
                </a:solidFill>
              </a:rPr>
              <a:t>much over the past six years</a:t>
            </a:r>
            <a:r>
              <a:rPr lang="en-US" sz="2400" i="1" dirty="0" smtClean="0">
                <a:solidFill>
                  <a:schemeClr val="tx1"/>
                </a:solidFill>
              </a:rPr>
              <a:t>…</a:t>
            </a:r>
            <a:endParaRPr lang="en-US" sz="2400" i="1" dirty="0">
              <a:solidFill>
                <a:schemeClr val="tx1"/>
              </a:solidFill>
            </a:endParaRPr>
          </a:p>
        </p:txBody>
      </p:sp>
      <p:graphicFrame>
        <p:nvGraphicFramePr>
          <p:cNvPr id="8" name="Chart 7"/>
          <p:cNvGraphicFramePr/>
          <p:nvPr/>
        </p:nvGraphicFramePr>
        <p:xfrm>
          <a:off x="990600" y="1524000"/>
          <a:ext cx="6615112" cy="42338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1371600"/>
          </a:xfrm>
        </p:spPr>
        <p:txBody>
          <a:bodyPr>
            <a:noAutofit/>
          </a:bodyPr>
          <a:lstStyle/>
          <a:p>
            <a:r>
              <a:rPr lang="en-US" sz="3200" i="1" dirty="0" smtClean="0">
                <a:solidFill>
                  <a:schemeClr val="tx1"/>
                </a:solidFill>
              </a:rPr>
              <a:t>… the percent of occupants killed not wearing a safety belt is still over 60</a:t>
            </a:r>
            <a:r>
              <a:rPr lang="en-US" sz="3200" i="1" dirty="0" smtClean="0">
                <a:solidFill>
                  <a:schemeClr val="bg1"/>
                </a:solidFill>
              </a:rPr>
              <a:t>%...</a:t>
            </a:r>
            <a:endParaRPr lang="en-US" sz="3200" i="1" dirty="0">
              <a:solidFill>
                <a:schemeClr val="bg1"/>
              </a:solidFill>
            </a:endParaRPr>
          </a:p>
        </p:txBody>
      </p:sp>
      <p:graphicFrame>
        <p:nvGraphicFramePr>
          <p:cNvPr id="7" name="Chart 6"/>
          <p:cNvGraphicFramePr/>
          <p:nvPr/>
        </p:nvGraphicFramePr>
        <p:xfrm>
          <a:off x="1066800" y="2057400"/>
          <a:ext cx="68580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lstStyle/>
          <a:p>
            <a:pPr>
              <a:defRPr sz="1200" b="1" i="0" u="none" strike="noStrike" kern="1200" baseline="0">
                <a:solidFill>
                  <a:srgbClr val="000000"/>
                </a:solidFill>
                <a:latin typeface="Times New Roman"/>
                <a:ea typeface="Times New Roman"/>
                <a:cs typeface="Times New Roman"/>
              </a:defRPr>
            </a:pPr>
            <a:r>
              <a:rPr lang="en-US" sz="2800" dirty="0" smtClean="0">
                <a:latin typeface="+mn-lt"/>
              </a:rPr>
              <a:t>Percent of Fatalities Not Wearing Seat Belt/Harness by Age</a:t>
            </a:r>
            <a:endParaRPr lang="en-US" sz="2800" dirty="0">
              <a:latin typeface="+mn-lt"/>
            </a:endParaRPr>
          </a:p>
        </p:txBody>
      </p:sp>
      <p:sp>
        <p:nvSpPr>
          <p:cNvPr id="4" name="Text Placeholder 3"/>
          <p:cNvSpPr>
            <a:spLocks noGrp="1"/>
          </p:cNvSpPr>
          <p:nvPr>
            <p:ph type="body" idx="1"/>
          </p:nvPr>
        </p:nvSpPr>
        <p:spPr/>
        <p:txBody>
          <a:bodyPr/>
          <a:lstStyle/>
          <a:p>
            <a:pPr algn="ctr"/>
            <a:r>
              <a:rPr lang="en-US" dirty="0" smtClean="0"/>
              <a:t>2008</a:t>
            </a:r>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pPr algn="ctr"/>
            <a:r>
              <a:rPr lang="en-US" dirty="0" smtClean="0"/>
              <a:t>2009</a:t>
            </a:r>
            <a:endParaRPr lang="en-US" dirty="0"/>
          </a:p>
        </p:txBody>
      </p:sp>
      <p:graphicFrame>
        <p:nvGraphicFramePr>
          <p:cNvPr id="3" name="Chart 2"/>
          <p:cNvGraphicFramePr>
            <a:graphicFrameLocks/>
          </p:cNvGraphicFramePr>
          <p:nvPr/>
        </p:nvGraphicFramePr>
        <p:xfrm>
          <a:off x="457200" y="2133600"/>
          <a:ext cx="3886201"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nvPr>
        </p:nvGraphicFramePr>
        <p:xfrm>
          <a:off x="4645025" y="2174874"/>
          <a:ext cx="4041775" cy="4378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3200" y="152400"/>
            <a:ext cx="3886200" cy="1143000"/>
          </a:xfrm>
        </p:spPr>
        <p:txBody>
          <a:bodyPr>
            <a:normAutofit/>
          </a:bodyPr>
          <a:lstStyle/>
          <a:p>
            <a:r>
              <a:rPr lang="en-US" sz="3200" dirty="0" smtClean="0">
                <a:solidFill>
                  <a:schemeClr val="tx1"/>
                </a:solidFill>
              </a:rPr>
              <a:t>Motorcycle Fatalities</a:t>
            </a:r>
            <a:endParaRPr lang="en-US" sz="3200" dirty="0">
              <a:solidFill>
                <a:schemeClr val="tx1"/>
              </a:solidFill>
            </a:endParaRPr>
          </a:p>
        </p:txBody>
      </p:sp>
      <p:sp>
        <p:nvSpPr>
          <p:cNvPr id="7" name="Content Placeholder 6"/>
          <p:cNvSpPr>
            <a:spLocks noGrp="1"/>
          </p:cNvSpPr>
          <p:nvPr>
            <p:ph sz="half" idx="1"/>
          </p:nvPr>
        </p:nvSpPr>
        <p:spPr>
          <a:xfrm>
            <a:off x="228600" y="1524000"/>
            <a:ext cx="4343400" cy="3810000"/>
          </a:xfrm>
        </p:spPr>
        <p:txBody>
          <a:bodyPr>
            <a:normAutofit fontScale="92500" lnSpcReduction="20000"/>
          </a:bodyPr>
          <a:lstStyle/>
          <a:p>
            <a:pPr>
              <a:buFont typeface="Arial" pitchFamily="34" charset="0"/>
              <a:buChar char="•"/>
            </a:pPr>
            <a:r>
              <a:rPr lang="en-US" sz="2000" dirty="0" smtClean="0"/>
              <a:t>There were 104 motorcycle fatalities in 2009 which</a:t>
            </a:r>
            <a:r>
              <a:rPr lang="en-US" sz="2000" dirty="0" smtClean="0">
                <a:solidFill>
                  <a:srgbClr val="C00000"/>
                </a:solidFill>
              </a:rPr>
              <a:t> </a:t>
            </a:r>
            <a:r>
              <a:rPr lang="en-US" sz="2000" i="1" dirty="0" smtClean="0">
                <a:solidFill>
                  <a:srgbClr val="C00000"/>
                </a:solidFill>
              </a:rPr>
              <a:t>increased by 28.4% </a:t>
            </a:r>
            <a:r>
              <a:rPr lang="en-US" sz="2000" dirty="0" smtClean="0"/>
              <a:t>from 2008.</a:t>
            </a:r>
          </a:p>
          <a:p>
            <a:pPr>
              <a:buFont typeface="Arial" pitchFamily="34" charset="0"/>
              <a:buChar char="•"/>
            </a:pPr>
            <a:endParaRPr lang="en-US" sz="2000" dirty="0" smtClean="0"/>
          </a:p>
          <a:p>
            <a:pPr>
              <a:buFont typeface="Arial" pitchFamily="34" charset="0"/>
              <a:buChar char="•"/>
            </a:pPr>
            <a:r>
              <a:rPr lang="en-US" sz="2000" dirty="0" smtClean="0"/>
              <a:t>There were 4.7 deaths of motorcycle drivers per 100 motorcycles in crashes for 2009 as compared to 3.4 in 2008. </a:t>
            </a:r>
          </a:p>
          <a:p>
            <a:pPr>
              <a:buFont typeface="Arial" pitchFamily="34" charset="0"/>
              <a:buChar char="•"/>
            </a:pPr>
            <a:endParaRPr lang="en-US" sz="2000" dirty="0" smtClean="0"/>
          </a:p>
          <a:p>
            <a:pPr>
              <a:buFont typeface="Arial" pitchFamily="34" charset="0"/>
              <a:buChar char="•"/>
            </a:pPr>
            <a:r>
              <a:rPr lang="en-US" sz="2000" dirty="0" smtClean="0"/>
              <a:t>Alcohol-related fatalities </a:t>
            </a:r>
            <a:r>
              <a:rPr lang="en-US" sz="2000" dirty="0" smtClean="0">
                <a:solidFill>
                  <a:srgbClr val="C00000"/>
                </a:solidFill>
              </a:rPr>
              <a:t>increased by 48%.</a:t>
            </a:r>
          </a:p>
          <a:p>
            <a:pPr>
              <a:buFont typeface="Arial" pitchFamily="34" charset="0"/>
              <a:buChar char="•"/>
            </a:pPr>
            <a:r>
              <a:rPr lang="en-US" sz="2000" dirty="0" smtClean="0">
                <a:solidFill>
                  <a:srgbClr val="C00000"/>
                </a:solidFill>
              </a:rPr>
              <a:t>41%</a:t>
            </a:r>
            <a:r>
              <a:rPr lang="en-US" sz="2000" dirty="0" smtClean="0"/>
              <a:t> of fatal motorcycle crashes in 2009 involved alcohol up from 36% in 2008</a:t>
            </a:r>
          </a:p>
          <a:p>
            <a:pPr>
              <a:buFont typeface="Arial" pitchFamily="34" charset="0"/>
              <a:buChar char="•"/>
            </a:pPr>
            <a:endParaRPr lang="en-US" sz="2000" dirty="0" smtClean="0"/>
          </a:p>
          <a:p>
            <a:endParaRPr lang="en-US" sz="1600" dirty="0" smtClean="0"/>
          </a:p>
          <a:p>
            <a:endParaRPr lang="en-US" sz="1600" dirty="0" smtClean="0"/>
          </a:p>
          <a:p>
            <a:endParaRPr lang="en-US" dirty="0"/>
          </a:p>
        </p:txBody>
      </p:sp>
      <p:graphicFrame>
        <p:nvGraphicFramePr>
          <p:cNvPr id="8" name="Content Placeholder 7"/>
          <p:cNvGraphicFramePr>
            <a:graphicFrameLocks noGrp="1"/>
          </p:cNvGraphicFramePr>
          <p:nvPr>
            <p:ph sz="half" idx="2"/>
          </p:nvPr>
        </p:nvGraphicFramePr>
        <p:xfrm>
          <a:off x="4572000" y="1371600"/>
          <a:ext cx="4038600" cy="4068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5943600" cy="1143000"/>
          </a:xfrm>
        </p:spPr>
        <p:txBody>
          <a:bodyPr>
            <a:noAutofit/>
          </a:bodyPr>
          <a:lstStyle/>
          <a:p>
            <a:pPr algn="ctr"/>
            <a:r>
              <a:rPr lang="en-US" sz="2400" i="1" dirty="0" smtClean="0">
                <a:solidFill>
                  <a:schemeClr val="tx1"/>
                </a:solidFill>
              </a:rPr>
              <a:t>Fatalities and Fatal Crashes have declined significantly in 2009 for the second year in a row</a:t>
            </a:r>
            <a:endParaRPr lang="en-US" sz="2400" i="1" dirty="0">
              <a:solidFill>
                <a:schemeClr val="tx1"/>
              </a:solidFill>
            </a:endParaRPr>
          </a:p>
        </p:txBody>
      </p:sp>
      <p:graphicFrame>
        <p:nvGraphicFramePr>
          <p:cNvPr id="7" name="Chart 6"/>
          <p:cNvGraphicFramePr/>
          <p:nvPr/>
        </p:nvGraphicFramePr>
        <p:xfrm>
          <a:off x="1066800" y="1676400"/>
          <a:ext cx="6705601" cy="4371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4200" y="381000"/>
            <a:ext cx="2514600" cy="1066800"/>
          </a:xfrm>
        </p:spPr>
        <p:txBody>
          <a:bodyPr>
            <a:normAutofit/>
          </a:bodyPr>
          <a:lstStyle/>
          <a:p>
            <a:r>
              <a:rPr lang="en-US" sz="3200" dirty="0" smtClean="0">
                <a:solidFill>
                  <a:schemeClr val="bg1"/>
                </a:solidFill>
              </a:rPr>
              <a:t>Helmet Use</a:t>
            </a:r>
            <a:endParaRPr lang="en-US" sz="3200" dirty="0">
              <a:solidFill>
                <a:schemeClr val="bg1"/>
              </a:solidFill>
            </a:endParaRPr>
          </a:p>
        </p:txBody>
      </p:sp>
      <p:sp>
        <p:nvSpPr>
          <p:cNvPr id="6" name="Content Placeholder 5"/>
          <p:cNvSpPr>
            <a:spLocks noGrp="1"/>
          </p:cNvSpPr>
          <p:nvPr>
            <p:ph idx="1"/>
          </p:nvPr>
        </p:nvSpPr>
        <p:spPr>
          <a:xfrm>
            <a:off x="457200" y="1752600"/>
            <a:ext cx="8229600" cy="4068763"/>
          </a:xfrm>
        </p:spPr>
        <p:txBody>
          <a:bodyPr>
            <a:normAutofit/>
          </a:bodyPr>
          <a:lstStyle/>
          <a:p>
            <a:pPr>
              <a:buFont typeface="Arial" pitchFamily="34" charset="0"/>
              <a:buChar char="•"/>
            </a:pPr>
            <a:r>
              <a:rPr lang="en-US" sz="2400" dirty="0" smtClean="0"/>
              <a:t>Helmet use in motorcycle crashes was 89% in 2009 as compared to 88% in 2008.</a:t>
            </a:r>
          </a:p>
          <a:p>
            <a:pPr>
              <a:buFont typeface="Arial" pitchFamily="34" charset="0"/>
              <a:buChar char="•"/>
            </a:pPr>
            <a:endParaRPr lang="en-US" sz="2400" dirty="0">
              <a:solidFill>
                <a:schemeClr val="bg1"/>
              </a:solidFill>
            </a:endParaRPr>
          </a:p>
          <a:p>
            <a:pPr>
              <a:buFont typeface="Arial" pitchFamily="34" charset="0"/>
              <a:buChar char="•"/>
            </a:pPr>
            <a:r>
              <a:rPr lang="en-US" sz="2400" dirty="0" smtClean="0">
                <a:solidFill>
                  <a:schemeClr val="tx1"/>
                </a:solidFill>
              </a:rPr>
              <a:t>84% </a:t>
            </a:r>
            <a:r>
              <a:rPr lang="en-US" sz="2400" dirty="0" smtClean="0"/>
              <a:t>of motorcycle riders killed were known to have worn a helmet.</a:t>
            </a:r>
          </a:p>
          <a:p>
            <a:endParaRPr lang="en-US" sz="2400" dirty="0" smtClean="0"/>
          </a:p>
          <a:p>
            <a:pPr>
              <a:buFont typeface="Arial" pitchFamily="34" charset="0"/>
              <a:buChar char="•"/>
            </a:pPr>
            <a:r>
              <a:rPr lang="en-US" sz="2400" dirty="0" smtClean="0"/>
              <a:t>Properly used helmets in fatal crashes was only 79%. </a:t>
            </a:r>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362200" y="274638"/>
            <a:ext cx="6324600" cy="1143000"/>
          </a:xfrm>
        </p:spPr>
        <p:txBody>
          <a:bodyPr>
            <a:normAutofit/>
          </a:bodyPr>
          <a:lstStyle/>
          <a:p>
            <a:pPr algn="ctr" fontAlgn="auto">
              <a:spcAft>
                <a:spcPts val="0"/>
              </a:spcAft>
              <a:defRPr/>
            </a:pPr>
            <a:r>
              <a:rPr lang="en-US" sz="2800" i="1" dirty="0">
                <a:solidFill>
                  <a:schemeClr val="tx1"/>
                </a:solidFill>
              </a:rPr>
              <a:t>Number of Motorcycle Riders </a:t>
            </a:r>
            <a:r>
              <a:rPr lang="en-US" sz="2800" i="1" dirty="0" smtClean="0">
                <a:solidFill>
                  <a:schemeClr val="tx1"/>
                </a:solidFill>
              </a:rPr>
              <a:t>Killed in </a:t>
            </a:r>
            <a:r>
              <a:rPr lang="en-US" sz="2800" i="1" dirty="0">
                <a:solidFill>
                  <a:schemeClr val="tx1"/>
                </a:solidFill>
              </a:rPr>
              <a:t>Crashes in Louisiana </a:t>
            </a:r>
            <a:r>
              <a:rPr lang="en-US" sz="2800" i="1" dirty="0" smtClean="0">
                <a:solidFill>
                  <a:schemeClr val="tx1"/>
                </a:solidFill>
              </a:rPr>
              <a:t>1999-2009</a:t>
            </a:r>
            <a:endParaRPr lang="en-US" sz="2800" i="1" dirty="0">
              <a:solidFill>
                <a:schemeClr val="tx1"/>
              </a:solidFill>
            </a:endParaRPr>
          </a:p>
        </p:txBody>
      </p:sp>
      <p:sp>
        <p:nvSpPr>
          <p:cNvPr id="6" name="Text Placeholder 5"/>
          <p:cNvSpPr>
            <a:spLocks noGrp="1"/>
          </p:cNvSpPr>
          <p:nvPr>
            <p:ph type="body" idx="1"/>
          </p:nvPr>
        </p:nvSpPr>
        <p:spPr/>
        <p:txBody>
          <a:bodyPr/>
          <a:lstStyle/>
          <a:p>
            <a:pPr algn="ctr"/>
            <a:r>
              <a:rPr lang="en-US" sz="1800" dirty="0" smtClean="0"/>
              <a:t>Motorcycle Fatalities</a:t>
            </a:r>
            <a:endParaRPr lang="en-US" sz="1800" dirty="0"/>
          </a:p>
        </p:txBody>
      </p:sp>
      <p:graphicFrame>
        <p:nvGraphicFramePr>
          <p:cNvPr id="81938" name="Group 18"/>
          <p:cNvGraphicFramePr>
            <a:graphicFrameLocks noGrp="1"/>
          </p:cNvGraphicFramePr>
          <p:nvPr>
            <p:ph sz="half" idx="2"/>
          </p:nvPr>
        </p:nvGraphicFramePr>
        <p:xfrm>
          <a:off x="457200" y="2174875"/>
          <a:ext cx="4040188" cy="4114800"/>
        </p:xfrm>
        <a:graphic>
          <a:graphicData uri="http://schemas.openxmlformats.org/drawingml/2006/table">
            <a:tbl>
              <a:tblPr/>
              <a:tblGrid>
                <a:gridCol w="4040188"/>
              </a:tblGrid>
              <a:tr h="411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91476" marR="91476" anchor="b" horzOverflow="overflow">
                    <a:lnL cap="flat">
                      <a:noFill/>
                    </a:lnL>
                    <a:lnR cap="flat">
                      <a:noFill/>
                    </a:lnR>
                    <a:lnT cap="flat">
                      <a:noFill/>
                    </a:lnT>
                    <a:lnB cap="flat">
                      <a:noFill/>
                    </a:lnB>
                    <a:lnTlToBr>
                      <a:noFill/>
                    </a:lnTlToBr>
                    <a:lnBlToTr>
                      <a:noFill/>
                    </a:lnBlToTr>
                    <a:noFill/>
                  </a:tcPr>
                </a:tc>
              </a:tr>
            </a:tbl>
          </a:graphicData>
        </a:graphic>
      </p:graphicFrame>
      <p:sp>
        <p:nvSpPr>
          <p:cNvPr id="7" name="Text Placeholder 6"/>
          <p:cNvSpPr>
            <a:spLocks noGrp="1"/>
          </p:cNvSpPr>
          <p:nvPr>
            <p:ph type="body" sz="quarter" idx="3"/>
          </p:nvPr>
        </p:nvSpPr>
        <p:spPr/>
        <p:txBody>
          <a:bodyPr/>
          <a:lstStyle/>
          <a:p>
            <a:pPr algn="ctr"/>
            <a:r>
              <a:rPr lang="en-US" sz="1800" dirty="0" smtClean="0"/>
              <a:t>Number of Motorcycle in Crashes</a:t>
            </a:r>
            <a:endParaRPr lang="en-US" sz="1800" dirty="0"/>
          </a:p>
        </p:txBody>
      </p:sp>
      <p:sp>
        <p:nvSpPr>
          <p:cNvPr id="8" name="Content Placeholder 7"/>
          <p:cNvSpPr>
            <a:spLocks noGrp="1"/>
          </p:cNvSpPr>
          <p:nvPr>
            <p:ph sz="quarter" idx="4"/>
          </p:nvPr>
        </p:nvSpPr>
        <p:spPr/>
        <p:txBody>
          <a:bodyPr/>
          <a:lstStyle/>
          <a:p>
            <a:endParaRPr lang="en-US" dirty="0"/>
          </a:p>
        </p:txBody>
      </p:sp>
      <p:graphicFrame>
        <p:nvGraphicFramePr>
          <p:cNvPr id="5" name="Chart 4"/>
          <p:cNvGraphicFramePr/>
          <p:nvPr/>
        </p:nvGraphicFramePr>
        <p:xfrm>
          <a:off x="762000" y="1981200"/>
          <a:ext cx="3657599"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029200" y="2438400"/>
          <a:ext cx="365760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6"/>
          <p:cNvSpPr>
            <a:spLocks noGrp="1" noChangeArrowheads="1"/>
          </p:cNvSpPr>
          <p:nvPr>
            <p:ph type="title"/>
          </p:nvPr>
        </p:nvSpPr>
        <p:spPr>
          <a:xfrm>
            <a:off x="3276600" y="381000"/>
            <a:ext cx="4572000" cy="1143000"/>
          </a:xfrm>
        </p:spPr>
        <p:txBody>
          <a:bodyPr>
            <a:noAutofit/>
          </a:bodyPr>
          <a:lstStyle/>
          <a:p>
            <a:pPr algn="ctr" fontAlgn="auto">
              <a:spcAft>
                <a:spcPts val="0"/>
              </a:spcAft>
              <a:defRPr/>
            </a:pPr>
            <a:r>
              <a:rPr lang="en-US" sz="3200" i="1" dirty="0" smtClean="0">
                <a:solidFill>
                  <a:schemeClr val="tx1"/>
                </a:solidFill>
              </a:rPr>
              <a:t>Percent of Fatalities </a:t>
            </a:r>
            <a:r>
              <a:rPr lang="en-US" sz="3200" i="1" dirty="0">
                <a:solidFill>
                  <a:schemeClr val="tx1"/>
                </a:solidFill>
              </a:rPr>
              <a:t>by </a:t>
            </a:r>
            <a:r>
              <a:rPr lang="en-US" sz="3200" i="1" dirty="0" smtClean="0">
                <a:solidFill>
                  <a:schemeClr val="tx1"/>
                </a:solidFill>
              </a:rPr>
              <a:t>Alcohol </a:t>
            </a:r>
            <a:r>
              <a:rPr lang="en-US" sz="3200" i="1" dirty="0">
                <a:solidFill>
                  <a:schemeClr val="tx1"/>
                </a:solidFill>
              </a:rPr>
              <a:t>and </a:t>
            </a:r>
            <a:r>
              <a:rPr lang="en-US" sz="3200" i="1" dirty="0" smtClean="0">
                <a:solidFill>
                  <a:schemeClr val="tx1"/>
                </a:solidFill>
              </a:rPr>
              <a:t/>
            </a:r>
            <a:br>
              <a:rPr lang="en-US" sz="3200" i="1" dirty="0" smtClean="0">
                <a:solidFill>
                  <a:schemeClr val="tx1"/>
                </a:solidFill>
              </a:rPr>
            </a:br>
            <a:r>
              <a:rPr lang="en-US" sz="3200" i="1" dirty="0" smtClean="0">
                <a:solidFill>
                  <a:schemeClr val="tx1"/>
                </a:solidFill>
              </a:rPr>
              <a:t>Helmet Use</a:t>
            </a:r>
            <a:endParaRPr lang="en-US" sz="3200" i="1" dirty="0">
              <a:solidFill>
                <a:schemeClr val="tx1"/>
              </a:solidFill>
            </a:endParaRPr>
          </a:p>
        </p:txBody>
      </p:sp>
      <p:graphicFrame>
        <p:nvGraphicFramePr>
          <p:cNvPr id="3074" name="Object 8"/>
          <p:cNvGraphicFramePr>
            <a:graphicFrameLocks noGrp="1" noChangeAspect="1"/>
          </p:cNvGraphicFramePr>
          <p:nvPr>
            <p:ph sz="half" idx="1"/>
          </p:nvPr>
        </p:nvGraphicFramePr>
        <p:xfrm>
          <a:off x="228600" y="1828800"/>
          <a:ext cx="4572000" cy="4572000"/>
        </p:xfrm>
        <a:graphic>
          <a:graphicData uri="http://schemas.openxmlformats.org/presentationml/2006/ole">
            <mc:AlternateContent xmlns:mc="http://schemas.openxmlformats.org/markup-compatibility/2006">
              <mc:Choice xmlns:v="urn:schemas-microsoft-com:vml" Requires="v">
                <p:oleObj spid="_x0000_s362500" name="Visio" r:id="rId4" imgW="1875715" imgH="1875640" progId="Visio.Drawing.11">
                  <p:embed/>
                </p:oleObj>
              </mc:Choice>
              <mc:Fallback>
                <p:oleObj name="Visio" r:id="rId4" imgW="1875715" imgH="1875640"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4572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half" idx="2"/>
          </p:nvPr>
        </p:nvSpPr>
        <p:spPr/>
        <p:txBody>
          <a:bodyPr/>
          <a:lstStyle/>
          <a:p>
            <a:r>
              <a:rPr lang="en-US" dirty="0" smtClean="0"/>
              <a:t>Alcohol is a much larger contributing factor to the death rate than wearing a helmet (20% versus 3.0%). </a:t>
            </a:r>
          </a:p>
          <a:p>
            <a:endParaRPr lang="en-US" dirty="0"/>
          </a:p>
        </p:txBody>
      </p:sp>
      <p:sp>
        <p:nvSpPr>
          <p:cNvPr id="8" name="Rectangle 7"/>
          <p:cNvSpPr/>
          <p:nvPr/>
        </p:nvSpPr>
        <p:spPr>
          <a:xfrm>
            <a:off x="2133600" y="3886200"/>
            <a:ext cx="768159" cy="400110"/>
          </a:xfrm>
          <a:prstGeom prst="rect">
            <a:avLst/>
          </a:prstGeom>
        </p:spPr>
        <p:txBody>
          <a:bodyPr wrap="none">
            <a:spAutoFit/>
          </a:bodyPr>
          <a:lstStyle/>
          <a:p>
            <a:r>
              <a:rPr lang="en-US" sz="2000" b="1" dirty="0" smtClean="0"/>
              <a:t>4.1%</a:t>
            </a:r>
            <a:endParaRPr lang="en-US" sz="2000" b="1" dirty="0"/>
          </a:p>
        </p:txBody>
      </p:sp>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228600"/>
            <a:ext cx="6400800" cy="1252728"/>
          </a:xfrm>
        </p:spPr>
        <p:txBody>
          <a:bodyPr>
            <a:normAutofit/>
          </a:bodyPr>
          <a:lstStyle/>
          <a:p>
            <a:pPr algn="ctr"/>
            <a:r>
              <a:rPr lang="en-US" sz="3200" i="1" dirty="0" smtClean="0">
                <a:solidFill>
                  <a:schemeClr val="tx1"/>
                </a:solidFill>
              </a:rPr>
              <a:t>Single Vehicle Fatal Run-off-Road Crashes</a:t>
            </a:r>
            <a:endParaRPr lang="en-US" sz="3200" i="1" dirty="0">
              <a:solidFill>
                <a:schemeClr val="tx1"/>
              </a:solidFill>
            </a:endParaRPr>
          </a:p>
        </p:txBody>
      </p:sp>
      <p:graphicFrame>
        <p:nvGraphicFramePr>
          <p:cNvPr id="5" name="Chart 4"/>
          <p:cNvGraphicFramePr/>
          <p:nvPr/>
        </p:nvGraphicFramePr>
        <p:xfrm>
          <a:off x="609600" y="1752600"/>
          <a:ext cx="80772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Aggressive Driving</a:t>
            </a:r>
            <a:endParaRPr lang="en-US" dirty="0"/>
          </a:p>
        </p:txBody>
      </p:sp>
      <p:sp>
        <p:nvSpPr>
          <p:cNvPr id="3" name="Content Placeholder 2"/>
          <p:cNvSpPr>
            <a:spLocks noGrp="1"/>
          </p:cNvSpPr>
          <p:nvPr>
            <p:ph idx="1"/>
          </p:nvPr>
        </p:nvSpPr>
        <p:spPr/>
        <p:txBody>
          <a:bodyPr/>
          <a:lstStyle/>
          <a:p>
            <a:pPr eaLnBrk="1" fontAlgn="b" hangingPunct="1"/>
            <a:r>
              <a:rPr lang="en-US" sz="2400" b="1" dirty="0" smtClean="0"/>
              <a:t>Exceeding Stated Speed</a:t>
            </a:r>
            <a:endParaRPr lang="en-US" sz="2400" dirty="0" smtClean="0"/>
          </a:p>
          <a:p>
            <a:pPr eaLnBrk="1" fontAlgn="b" hangingPunct="1"/>
            <a:r>
              <a:rPr lang="en-US" sz="2400" b="1" dirty="0" smtClean="0"/>
              <a:t>Exceeding Save Speed</a:t>
            </a:r>
            <a:endParaRPr lang="en-US" sz="2400" dirty="0" smtClean="0"/>
          </a:p>
          <a:p>
            <a:pPr eaLnBrk="1" fontAlgn="b" hangingPunct="1"/>
            <a:r>
              <a:rPr lang="en-US" sz="2400" b="1" dirty="0" smtClean="0"/>
              <a:t>Failure to Yield</a:t>
            </a:r>
            <a:endParaRPr lang="en-US" sz="2400" dirty="0" smtClean="0"/>
          </a:p>
          <a:p>
            <a:pPr eaLnBrk="1" fontAlgn="b" hangingPunct="1"/>
            <a:r>
              <a:rPr lang="en-US" sz="2400" b="1" dirty="0" smtClean="0"/>
              <a:t>Following too closely</a:t>
            </a:r>
            <a:endParaRPr lang="en-US" sz="2400" dirty="0" smtClean="0"/>
          </a:p>
          <a:p>
            <a:pPr eaLnBrk="1" fontAlgn="b" hangingPunct="1"/>
            <a:r>
              <a:rPr lang="en-US" sz="2400" b="1" dirty="0" smtClean="0"/>
              <a:t>Driving left of center</a:t>
            </a:r>
            <a:endParaRPr lang="en-US" sz="2400" dirty="0" smtClean="0"/>
          </a:p>
          <a:p>
            <a:pPr eaLnBrk="1" fontAlgn="b" hangingPunct="1"/>
            <a:r>
              <a:rPr lang="en-US" sz="2400" b="1" dirty="0" smtClean="0"/>
              <a:t>Cutting in &amp; Improper Passing</a:t>
            </a:r>
            <a:endParaRPr lang="en-US" sz="2400" dirty="0" smtClean="0"/>
          </a:p>
          <a:p>
            <a:pPr eaLnBrk="1" fontAlgn="b" hangingPunct="1"/>
            <a:r>
              <a:rPr lang="en-US" sz="2400" b="1" dirty="0" smtClean="0"/>
              <a:t>Disregard Traffic control</a:t>
            </a:r>
            <a:endParaRPr lang="en-US" sz="2400" dirty="0" smtClean="0"/>
          </a:p>
          <a:p>
            <a:pPr eaLnBrk="1" fontAlgn="b" hangingPunct="1"/>
            <a:r>
              <a:rPr lang="en-US" sz="2400" b="1" dirty="0" smtClean="0"/>
              <a:t>Careless Operation</a:t>
            </a:r>
            <a:endParaRPr lang="en-US" sz="2400"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Percent of Drivers in Fatal and Injury Crashes for Aggressive Driving</a:t>
            </a:r>
            <a:endParaRPr lang="en-US" sz="2400" dirty="0"/>
          </a:p>
        </p:txBody>
      </p:sp>
      <p:graphicFrame>
        <p:nvGraphicFramePr>
          <p:cNvPr id="4" name="Content Placeholder 3"/>
          <p:cNvGraphicFramePr>
            <a:graphicFrameLocks noGrp="1"/>
          </p:cNvGraphicFramePr>
          <p:nvPr>
            <p:ph idx="1"/>
          </p:nvPr>
        </p:nvGraphicFramePr>
        <p:xfrm>
          <a:off x="762000" y="2286000"/>
          <a:ext cx="7848599" cy="4297680"/>
        </p:xfrm>
        <a:graphic>
          <a:graphicData uri="http://schemas.openxmlformats.org/drawingml/2006/table">
            <a:tbl>
              <a:tblPr/>
              <a:tblGrid>
                <a:gridCol w="3046399"/>
                <a:gridCol w="960440"/>
                <a:gridCol w="960440"/>
                <a:gridCol w="960440"/>
                <a:gridCol w="960440"/>
                <a:gridCol w="960440"/>
              </a:tblGrid>
              <a:tr h="457200">
                <a:tc>
                  <a:txBody>
                    <a:bodyPr/>
                    <a:lstStyle/>
                    <a:p>
                      <a:pPr algn="ctr" fontAlgn="b"/>
                      <a:r>
                        <a:rPr lang="en-US" sz="2000" b="1" i="0" u="none" strike="noStrike" dirty="0">
                          <a:solidFill>
                            <a:srgbClr val="000000"/>
                          </a:solidFill>
                          <a:latin typeface="Calibri"/>
                        </a:rPr>
                        <a:t>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Fatal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Injury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 </a:t>
                      </a:r>
                      <a:r>
                        <a:rPr lang="en-US" sz="2000" b="1" i="0" u="none" strike="noStrike" dirty="0" smtClean="0">
                          <a:solidFill>
                            <a:srgbClr val="000000"/>
                          </a:solidFill>
                          <a:latin typeface="Calibri"/>
                        </a:rPr>
                        <a:t>Fatal</a:t>
                      </a:r>
                      <a:endParaRPr lang="en-US" sz="20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 Injury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Exceed Stated Speed</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35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233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553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Exceed Safe Speed</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18</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400</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1105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Failure to Yield</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59</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8868</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26939</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8%</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20%</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Following too Closely</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2</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5921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22300</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0%</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Driving</a:t>
                      </a:r>
                      <a:r>
                        <a:rPr lang="en-US" b="1" baseline="0" dirty="0" smtClean="0"/>
                        <a:t> left of center</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63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562</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1797</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9%</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Cutting in/Improper</a:t>
                      </a:r>
                      <a:r>
                        <a:rPr lang="en-US" b="1" baseline="0" dirty="0" smtClean="0"/>
                        <a:t> Passing</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6</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612</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3058</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Disregard Traffic Control</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25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2413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5813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3%</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r>
                        <a:rPr lang="en-US" b="1" dirty="0" smtClean="0"/>
                        <a:t>Carless Operation</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US" b="1" dirty="0" smtClean="0"/>
                        <a:t>252</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15285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46280</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35%</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t>34%</a:t>
                      </a:r>
                      <a:endParaRPr lang="en-US"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248400" cy="1143000"/>
          </a:xfrm>
        </p:spPr>
        <p:txBody>
          <a:bodyPr/>
          <a:lstStyle/>
          <a:p>
            <a:r>
              <a:rPr lang="en-US" dirty="0" smtClean="0">
                <a:hlinkClick r:id="rId3"/>
              </a:rPr>
              <a:t>Cell Phone use and Texting and Driving</a:t>
            </a:r>
            <a:endParaRPr lang="en-US" dirty="0"/>
          </a:p>
        </p:txBody>
      </p:sp>
      <p:graphicFrame>
        <p:nvGraphicFramePr>
          <p:cNvPr id="4" name="Chart 3"/>
          <p:cNvGraphicFramePr/>
          <p:nvPr/>
        </p:nvGraphicFramePr>
        <p:xfrm>
          <a:off x="685800" y="1752600"/>
          <a:ext cx="7543800" cy="426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 y="1752600"/>
          <a:ext cx="9143999" cy="4876799"/>
        </p:xfrm>
        <a:graphic>
          <a:graphicData uri="http://schemas.openxmlformats.org/drawingml/2006/table">
            <a:tbl>
              <a:tblPr firstRow="1" bandRow="1">
                <a:tableStyleId>{5C22544A-7EE6-4342-B048-85BDC9FD1C3A}</a:tableStyleId>
              </a:tblPr>
              <a:tblGrid>
                <a:gridCol w="2362198"/>
                <a:gridCol w="2055689"/>
                <a:gridCol w="2363056"/>
                <a:gridCol w="2363056"/>
              </a:tblGrid>
              <a:tr h="1859798">
                <a:tc>
                  <a:txBody>
                    <a:bodyPr/>
                    <a:lstStyle/>
                    <a:p>
                      <a:pPr algn="ctr" fontAlgn="b"/>
                      <a:r>
                        <a:rPr lang="en-US" sz="1800" b="1" i="0" u="none" strike="noStrike" dirty="0" smtClean="0">
                          <a:solidFill>
                            <a:schemeClr val="tx1"/>
                          </a:solidFill>
                          <a:latin typeface="+mn-lt"/>
                        </a:rPr>
                        <a:t>Type</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2008</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2009</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 Difference</a:t>
                      </a:r>
                    </a:p>
                  </a:txBody>
                  <a:tcPr marL="0" marR="0" marT="0" marB="0" anchor="b"/>
                </a:tc>
              </a:tr>
              <a:tr h="1005667">
                <a:tc>
                  <a:txBody>
                    <a:bodyPr/>
                    <a:lstStyle/>
                    <a:p>
                      <a:pPr algn="ctr" rtl="0" fontAlgn="b"/>
                      <a:r>
                        <a:rPr lang="en-US" sz="1800" b="1" i="0" u="none" strike="noStrike" dirty="0" smtClean="0">
                          <a:solidFill>
                            <a:schemeClr val="tx1"/>
                          </a:solidFill>
                          <a:latin typeface="+mn-lt"/>
                        </a:rPr>
                        <a:t>Lack of Seat </a:t>
                      </a:r>
                      <a:r>
                        <a:rPr lang="en-US" sz="1800" b="1" i="0" u="none" strike="noStrike" dirty="0">
                          <a:solidFill>
                            <a:schemeClr val="tx1"/>
                          </a:solidFill>
                          <a:latin typeface="+mn-lt"/>
                        </a:rPr>
                        <a:t>Belt</a:t>
                      </a:r>
                    </a:p>
                  </a:txBody>
                  <a:tcPr marL="342900" marR="0" marT="0" marB="0" anchor="b"/>
                </a:tc>
                <a:tc>
                  <a:txBody>
                    <a:bodyPr/>
                    <a:lstStyle/>
                    <a:p>
                      <a:pPr algn="ctr"/>
                      <a:r>
                        <a:rPr lang="en-US" sz="1800" b="1" dirty="0" smtClean="0">
                          <a:solidFill>
                            <a:schemeClr val="tx1"/>
                          </a:solidFill>
                          <a:latin typeface="+mn-lt"/>
                        </a:rPr>
                        <a:t>$1.28 Billion</a:t>
                      </a:r>
                      <a:endParaRPr lang="en-US" sz="1800" b="1" i="0" u="none" strike="noStrike" dirty="0">
                        <a:solidFill>
                          <a:schemeClr val="tx1"/>
                        </a:solidFill>
                        <a:latin typeface="+mn-lt"/>
                      </a:endParaRPr>
                    </a:p>
                  </a:txBody>
                  <a:tcPr marL="0" marR="0" marT="0" marB="0" anchor="b"/>
                </a:tc>
                <a:tc>
                  <a:txBody>
                    <a:bodyPr/>
                    <a:lstStyle/>
                    <a:p>
                      <a:pPr algn="ctr"/>
                      <a:r>
                        <a:rPr lang="en-US" sz="1800" b="1" i="0" u="none" strike="noStrike" dirty="0" smtClean="0">
                          <a:solidFill>
                            <a:schemeClr val="tx1"/>
                          </a:solidFill>
                          <a:latin typeface="+mn-lt"/>
                        </a:rPr>
                        <a:t>$1.1 Billion</a:t>
                      </a:r>
                    </a:p>
                  </a:txBody>
                  <a:tcPr marL="0" marR="0" marT="0" marB="0" anchor="b"/>
                </a:tc>
                <a:tc>
                  <a:txBody>
                    <a:bodyPr/>
                    <a:lstStyle/>
                    <a:p>
                      <a:pPr algn="ctr"/>
                      <a:r>
                        <a:rPr lang="en-US" sz="1800" b="1" i="0" u="none" strike="noStrike" dirty="0" smtClean="0">
                          <a:solidFill>
                            <a:schemeClr val="tx1"/>
                          </a:solidFill>
                          <a:latin typeface="+mn-lt"/>
                        </a:rPr>
                        <a:t>-13%</a:t>
                      </a:r>
                    </a:p>
                  </a:txBody>
                  <a:tcPr marL="0" marR="0" marT="0" marB="0" anchor="b"/>
                </a:tc>
              </a:tr>
              <a:tr h="1005667">
                <a:tc>
                  <a:txBody>
                    <a:bodyPr/>
                    <a:lstStyle/>
                    <a:p>
                      <a:pPr algn="ctr" rtl="0" fontAlgn="b"/>
                      <a:r>
                        <a:rPr lang="en-US" sz="1800" b="1" i="0" u="none" strike="noStrike">
                          <a:solidFill>
                            <a:schemeClr val="tx1"/>
                          </a:solidFill>
                          <a:latin typeface="+mn-lt"/>
                        </a:rPr>
                        <a:t>Alcohol</a:t>
                      </a:r>
                    </a:p>
                  </a:txBody>
                  <a:tcPr marL="342900" marR="0" marT="0" marB="0" anchor="b"/>
                </a:tc>
                <a:tc>
                  <a:txBody>
                    <a:bodyPr/>
                    <a:lstStyle/>
                    <a:p>
                      <a:pPr algn="ctr" fontAlgn="b"/>
                      <a:r>
                        <a:rPr lang="en-US" sz="1800" b="1" dirty="0" smtClean="0">
                          <a:solidFill>
                            <a:schemeClr val="tx1"/>
                          </a:solidFill>
                          <a:latin typeface="+mn-lt"/>
                        </a:rPr>
                        <a:t>$1.3 Billion</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$1.1 Billion</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-13%</a:t>
                      </a:r>
                      <a:endParaRPr lang="en-US" sz="1800" b="1" i="0" u="none" strike="noStrike" dirty="0">
                        <a:solidFill>
                          <a:schemeClr val="tx1"/>
                        </a:solidFill>
                        <a:latin typeface="+mn-lt"/>
                      </a:endParaRPr>
                    </a:p>
                  </a:txBody>
                  <a:tcPr marL="0" marR="0" marT="0" marB="0" anchor="b"/>
                </a:tc>
              </a:tr>
              <a:tr h="1005667">
                <a:tc>
                  <a:txBody>
                    <a:bodyPr/>
                    <a:lstStyle/>
                    <a:p>
                      <a:pPr algn="ctr" rtl="0" fontAlgn="b"/>
                      <a:r>
                        <a:rPr lang="en-US" sz="1800" b="1" i="0" u="none" strike="noStrike" dirty="0" smtClean="0">
                          <a:solidFill>
                            <a:schemeClr val="tx1"/>
                          </a:solidFill>
                          <a:latin typeface="+mn-lt"/>
                        </a:rPr>
                        <a:t>Total</a:t>
                      </a:r>
                      <a:endParaRPr lang="en-US" sz="1800" b="1" i="0" u="none" strike="noStrike" dirty="0">
                        <a:solidFill>
                          <a:schemeClr val="tx1"/>
                        </a:solidFill>
                        <a:latin typeface="+mn-lt"/>
                      </a:endParaRPr>
                    </a:p>
                  </a:txBody>
                  <a:tcPr marL="34290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$6.34 Billion</a:t>
                      </a:r>
                      <a:endParaRPr lang="en-US" sz="1800" b="1" i="0" u="none" strike="noStrike" dirty="0" smtClean="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$5.7 Billion</a:t>
                      </a:r>
                      <a:endParaRPr lang="en-US" sz="1800" b="1" i="0" u="none" strike="noStrike" dirty="0">
                        <a:solidFill>
                          <a:schemeClr val="tx1"/>
                        </a:solidFill>
                        <a:latin typeface="+mn-lt"/>
                      </a:endParaRPr>
                    </a:p>
                  </a:txBody>
                  <a:tcPr marL="0" marR="0" marT="0" marB="0" anchor="b"/>
                </a:tc>
                <a:tc>
                  <a:txBody>
                    <a:bodyPr/>
                    <a:lstStyle/>
                    <a:p>
                      <a:pPr algn="ctr" fontAlgn="b"/>
                      <a:r>
                        <a:rPr lang="en-US" sz="1800" b="1" i="0" u="none" strike="noStrike" dirty="0" smtClean="0">
                          <a:solidFill>
                            <a:schemeClr val="tx1"/>
                          </a:solidFill>
                          <a:latin typeface="+mn-lt"/>
                        </a:rPr>
                        <a:t>-10%</a:t>
                      </a:r>
                      <a:endParaRPr lang="en-US" sz="1800" b="1" i="0" u="none" strike="noStrike" dirty="0">
                        <a:solidFill>
                          <a:schemeClr val="tx1"/>
                        </a:solidFill>
                        <a:latin typeface="+mn-lt"/>
                      </a:endParaRPr>
                    </a:p>
                  </a:txBody>
                  <a:tcPr marL="0" marR="0" marT="0" marB="0" anchor="b"/>
                </a:tc>
              </a:tr>
            </a:tbl>
          </a:graphicData>
        </a:graphic>
      </p:graphicFrame>
      <p:sp>
        <p:nvSpPr>
          <p:cNvPr id="3" name="TextBox 2"/>
          <p:cNvSpPr txBox="1"/>
          <p:nvPr/>
        </p:nvSpPr>
        <p:spPr>
          <a:xfrm>
            <a:off x="2743200" y="533400"/>
            <a:ext cx="5181600" cy="769441"/>
          </a:xfrm>
          <a:prstGeom prst="rect">
            <a:avLst/>
          </a:prstGeom>
          <a:noFill/>
        </p:spPr>
        <p:txBody>
          <a:bodyPr wrap="square" rtlCol="0">
            <a:spAutoFit/>
          </a:bodyPr>
          <a:lstStyle/>
          <a:p>
            <a:pPr algn="ctr"/>
            <a:r>
              <a:rPr lang="en-US" sz="4400" b="1" dirty="0" smtClean="0"/>
              <a:t>Cost of Crashes</a:t>
            </a:r>
            <a:endParaRPr lang="en-US" sz="4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257800" cy="1066800"/>
          </a:xfrm>
        </p:spPr>
        <p:txBody>
          <a:bodyPr>
            <a:normAutofit fontScale="90000"/>
          </a:bodyPr>
          <a:lstStyle/>
          <a:p>
            <a:r>
              <a:rPr lang="en-US" sz="3200" dirty="0" smtClean="0">
                <a:solidFill>
                  <a:schemeClr val="tx1"/>
                </a:solidFill>
              </a:rPr>
              <a:t>Fatalities per 1,000 Crashes </a:t>
            </a: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5" name="Chart 4"/>
          <p:cNvGraphicFramePr>
            <a:graphicFrameLocks/>
          </p:cNvGraphicFramePr>
          <p:nvPr/>
        </p:nvGraphicFramePr>
        <p:xfrm>
          <a:off x="1066800" y="1600200"/>
          <a:ext cx="7010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5029200" cy="1143000"/>
          </a:xfrm>
        </p:spPr>
        <p:txBody>
          <a:bodyPr>
            <a:normAutofit fontScale="90000"/>
          </a:bodyPr>
          <a:lstStyle/>
          <a:p>
            <a:r>
              <a:rPr lang="en-US" sz="3200" dirty="0" smtClean="0">
                <a:solidFill>
                  <a:schemeClr val="tx1"/>
                </a:solidFill>
              </a:rPr>
              <a:t>Fatalities per 100 Million Miles</a:t>
            </a: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5" name="Chart 4"/>
          <p:cNvGraphicFramePr>
            <a:graphicFrameLocks/>
          </p:cNvGraphicFramePr>
          <p:nvPr/>
        </p:nvGraphicFramePr>
        <p:xfrm>
          <a:off x="1066800" y="1524000"/>
          <a:ext cx="71628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13341</TotalTime>
  <Words>4679</Words>
  <Application>Microsoft Office PowerPoint</Application>
  <PresentationFormat>On-screen Show (4:3)</PresentationFormat>
  <Paragraphs>1179</Paragraphs>
  <Slides>77</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Default Design</vt:lpstr>
      <vt:lpstr>Visio</vt:lpstr>
      <vt:lpstr>Louisiana</vt:lpstr>
      <vt:lpstr>Summary  of the 2009 LOUISIANA TRAFFIC RECORDS DATA REPORT</vt:lpstr>
      <vt:lpstr>Cost Comparison</vt:lpstr>
      <vt:lpstr>2008-2009 Comparison</vt:lpstr>
      <vt:lpstr>Louisiana's 2009 Fatality Rates </vt:lpstr>
      <vt:lpstr>Louisiana's 2009 injury rates</vt:lpstr>
      <vt:lpstr>Fatalities and Fatal Crashes have declined significantly in 2009 for the second year in a row</vt:lpstr>
      <vt:lpstr>Fatalities per 1,000 Crashes  </vt:lpstr>
      <vt:lpstr>Fatalities per 100 Million Miles </vt:lpstr>
      <vt:lpstr>Injuries per 1,000 Crashes </vt:lpstr>
      <vt:lpstr>Injuries per 100 Million Miles </vt:lpstr>
      <vt:lpstr>Average Decline from 2008 to 2009  and 2007 to 2009</vt:lpstr>
      <vt:lpstr>2010 Predictions</vt:lpstr>
      <vt:lpstr>Fatal Crash Rate of Youths Drivers  Declined </vt:lpstr>
      <vt:lpstr>Injury Crash Rate of Youths Drivers  Declined </vt:lpstr>
      <vt:lpstr>Parish Size and Decline of Fatal Crashes </vt:lpstr>
      <vt:lpstr>Pareto: The 20-80 Rule</vt:lpstr>
      <vt:lpstr>  Over 84% of driver fatalities involved one of these three factors of the driver killed.   </vt:lpstr>
      <vt:lpstr>Alcohol &amp; Crashes</vt:lpstr>
      <vt:lpstr>Alcohol-Related Fatalities have decreased since 2007.</vt:lpstr>
      <vt:lpstr>Percentage Alcohol-Related Fatalities have been steady at 49% over the past three years…</vt:lpstr>
      <vt:lpstr>...and BAC levels have been increasing but…. </vt:lpstr>
      <vt:lpstr>...this may be due to better reporting</vt:lpstr>
      <vt:lpstr>Trend in youth alcohol-related fatal crashes shows a steady decline over the past two years</vt:lpstr>
      <vt:lpstr>Reflections How to Reduce Alcohol-related Crashes</vt:lpstr>
      <vt:lpstr>Target of Opportunity Designed Study  Findings from 2001</vt:lpstr>
      <vt:lpstr>Findings  Of the Target of Opportunities Project  from 2001</vt:lpstr>
      <vt:lpstr>2009-2008 DWI Arrests</vt:lpstr>
      <vt:lpstr>DWI Arrests by Troop</vt:lpstr>
      <vt:lpstr>Using Bayes Theorem to Profile of DUI Drivers</vt:lpstr>
      <vt:lpstr>Using Bayes Theorem to Profile of DUI Drivers</vt:lpstr>
      <vt:lpstr>Using Bayes Theorem to Profile of DUI Drivers</vt:lpstr>
      <vt:lpstr>Using Bayes Theorem to Profile of DUI Drivers</vt:lpstr>
      <vt:lpstr>Using Bayes Theorem to Profile of DUI Drivers</vt:lpstr>
      <vt:lpstr>Using Bayes Theorem to Profile of DUI Drivers</vt:lpstr>
      <vt:lpstr>Male versus Female</vt:lpstr>
      <vt:lpstr>Alcohol, Seat Belt and Gender</vt:lpstr>
      <vt:lpstr>Commercial Vehicle Crashes</vt:lpstr>
      <vt:lpstr>CMV</vt:lpstr>
      <vt:lpstr>Fatal CMV Crashes were close to cut in half over the past 5 years</vt:lpstr>
      <vt:lpstr>Violations as % of Drivers</vt:lpstr>
      <vt:lpstr>Percentage of Violations of Truck versus other Car Driver </vt:lpstr>
      <vt:lpstr>Manner of Collision in Fatal Crashes</vt:lpstr>
      <vt:lpstr>Interstate 10</vt:lpstr>
      <vt:lpstr>Interstate 12</vt:lpstr>
      <vt:lpstr>Interstate 20</vt:lpstr>
      <vt:lpstr>CMV Crashes in Construction Zones</vt:lpstr>
      <vt:lpstr>Hazardous Materials</vt:lpstr>
      <vt:lpstr>Bus Crashes</vt:lpstr>
      <vt:lpstr>Train Crashes</vt:lpstr>
      <vt:lpstr>Bicycle Crashes</vt:lpstr>
      <vt:lpstr>Business Intelligence</vt:lpstr>
      <vt:lpstr>Fatalities by Troop </vt:lpstr>
      <vt:lpstr>Fatalities by Troop Including Local Roads</vt:lpstr>
      <vt:lpstr>Troop A (BR)</vt:lpstr>
      <vt:lpstr>Troop B (New Orleans)</vt:lpstr>
      <vt:lpstr>Troop C (Houma)</vt:lpstr>
      <vt:lpstr>Troop D (Lake Charles)</vt:lpstr>
      <vt:lpstr>Troop E (Alexandria)</vt:lpstr>
      <vt:lpstr>Troop F (Monroe)</vt:lpstr>
      <vt:lpstr>Troop G (Shreveport)</vt:lpstr>
      <vt:lpstr>Troop I (Lafayette)</vt:lpstr>
      <vt:lpstr>Troop L (Hammond)</vt:lpstr>
      <vt:lpstr>Occupant Protection</vt:lpstr>
      <vt:lpstr>Occupant protection  </vt:lpstr>
      <vt:lpstr>While safety belt use has not changed  much over the past six years…</vt:lpstr>
      <vt:lpstr>… the percent of occupants killed not wearing a safety belt is still over 60%...</vt:lpstr>
      <vt:lpstr>Percent of Fatalities Not Wearing Seat Belt/Harness by Age</vt:lpstr>
      <vt:lpstr>Motorcycle Fatalities</vt:lpstr>
      <vt:lpstr>Helmet Use</vt:lpstr>
      <vt:lpstr>Number of Motorcycle Riders Killed in Crashes in Louisiana 1999-2009</vt:lpstr>
      <vt:lpstr>Percent of Fatalities by Alcohol and  Helmet Use</vt:lpstr>
      <vt:lpstr>Single Vehicle Fatal Run-off-Road Crashes</vt:lpstr>
      <vt:lpstr>Aggressive Driving</vt:lpstr>
      <vt:lpstr>Percent of Drivers in Fatal and Injury Crashes for Aggressive Driving</vt:lpstr>
      <vt:lpstr>Cell Phone use and Texting and Driving</vt:lpstr>
      <vt:lpstr>PowerPoint Presentation</vt:lpstr>
    </vt:vector>
  </TitlesOfParts>
  <Company>Louisiana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Darrell Broussard</dc:creator>
  <cp:lastModifiedBy>Cory J Hutchinson</cp:lastModifiedBy>
  <cp:revision>498</cp:revision>
  <dcterms:created xsi:type="dcterms:W3CDTF">2008-01-15T22:15:06Z</dcterms:created>
  <dcterms:modified xsi:type="dcterms:W3CDTF">2010-09-14T15:06:35Z</dcterms:modified>
</cp:coreProperties>
</file>