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5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charts/chart37.xml" ContentType="application/vnd.openxmlformats-officedocument.drawingml.chart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7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8" r:id="rId2"/>
    <p:sldId id="261" r:id="rId3"/>
    <p:sldId id="374" r:id="rId4"/>
    <p:sldId id="375" r:id="rId5"/>
    <p:sldId id="330" r:id="rId6"/>
    <p:sldId id="331" r:id="rId7"/>
    <p:sldId id="370" r:id="rId8"/>
    <p:sldId id="332" r:id="rId9"/>
    <p:sldId id="348" r:id="rId10"/>
    <p:sldId id="366" r:id="rId11"/>
    <p:sldId id="367" r:id="rId12"/>
    <p:sldId id="365" r:id="rId13"/>
    <p:sldId id="368" r:id="rId14"/>
    <p:sldId id="355" r:id="rId15"/>
    <p:sldId id="411" r:id="rId16"/>
    <p:sldId id="413" r:id="rId17"/>
    <p:sldId id="412" r:id="rId18"/>
    <p:sldId id="358" r:id="rId19"/>
    <p:sldId id="369" r:id="rId20"/>
    <p:sldId id="410" r:id="rId21"/>
    <p:sldId id="364" r:id="rId22"/>
    <p:sldId id="359" r:id="rId23"/>
    <p:sldId id="371" r:id="rId24"/>
    <p:sldId id="415" r:id="rId25"/>
    <p:sldId id="414" r:id="rId26"/>
    <p:sldId id="372" r:id="rId27"/>
    <p:sldId id="377" r:id="rId28"/>
    <p:sldId id="260" r:id="rId29"/>
    <p:sldId id="262" r:id="rId30"/>
    <p:sldId id="334" r:id="rId31"/>
    <p:sldId id="269" r:id="rId32"/>
    <p:sldId id="376" r:id="rId33"/>
    <p:sldId id="393" r:id="rId34"/>
    <p:sldId id="397" r:id="rId35"/>
    <p:sldId id="395" r:id="rId36"/>
    <p:sldId id="341" r:id="rId37"/>
    <p:sldId id="378" r:id="rId38"/>
    <p:sldId id="379" r:id="rId39"/>
    <p:sldId id="349" r:id="rId40"/>
    <p:sldId id="350" r:id="rId41"/>
    <p:sldId id="351" r:id="rId42"/>
    <p:sldId id="352" r:id="rId43"/>
    <p:sldId id="354" r:id="rId44"/>
    <p:sldId id="380" r:id="rId45"/>
    <p:sldId id="342" r:id="rId46"/>
    <p:sldId id="335" r:id="rId47"/>
    <p:sldId id="361" r:id="rId48"/>
    <p:sldId id="272" r:id="rId49"/>
    <p:sldId id="381" r:id="rId50"/>
    <p:sldId id="386" r:id="rId51"/>
    <p:sldId id="383" r:id="rId52"/>
    <p:sldId id="384" r:id="rId53"/>
    <p:sldId id="387" r:id="rId54"/>
    <p:sldId id="353" r:id="rId55"/>
    <p:sldId id="362" r:id="rId56"/>
    <p:sldId id="363" r:id="rId57"/>
    <p:sldId id="288" r:id="rId58"/>
    <p:sldId id="293" r:id="rId59"/>
    <p:sldId id="295" r:id="rId60"/>
    <p:sldId id="385" r:id="rId61"/>
    <p:sldId id="388" r:id="rId62"/>
    <p:sldId id="391" r:id="rId63"/>
    <p:sldId id="389" r:id="rId64"/>
    <p:sldId id="390" r:id="rId65"/>
    <p:sldId id="408" r:id="rId66"/>
    <p:sldId id="409" r:id="rId67"/>
    <p:sldId id="392" r:id="rId68"/>
    <p:sldId id="373" r:id="rId69"/>
    <p:sldId id="402" r:id="rId70"/>
    <p:sldId id="403" r:id="rId71"/>
    <p:sldId id="416" r:id="rId72"/>
    <p:sldId id="399" r:id="rId73"/>
    <p:sldId id="400" r:id="rId74"/>
    <p:sldId id="401" r:id="rId75"/>
    <p:sldId id="398" r:id="rId76"/>
    <p:sldId id="404" r:id="rId77"/>
    <p:sldId id="406" r:id="rId78"/>
    <p:sldId id="417" r:id="rId7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74472" autoAdjust="0"/>
  </p:normalViewPr>
  <p:slideViewPr>
    <p:cSldViewPr>
      <p:cViewPr>
        <p:scale>
          <a:sx n="60" d="100"/>
          <a:sy n="60" d="100"/>
        </p:scale>
        <p:origin x="-132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\Files%20used%20every%20year\Cost%20distribution_2000%20docume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_loc\Presentations\Reports\2008_report%20v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_loc\2008\2008_report%20v2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elmut\LHSC\Reports_09\2008_report%20v1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elmut\LHSC\Reports_09\2008_report%20v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Seatbelt%20survey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\Presentations\Reports\2007_report%20v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_loc\2008\2008_report%20v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\Presentations\Reports\2007_report%20v1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isschn\My%20Documents\LHSC\Projects\backseat\State%20dat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http://sharepoint.bus.lsu.edu/LHSC/Shared%20Documents/Factbook/2008%20Factbook/K-Safety08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_loc\Presentations\Reports\2007_report%20v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_loc\Presentations\Reports\2008_report%20v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\Presentations\Reports\2007_report%20v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\Presentations\Reports\2007_report%20v1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Helmut\LHSC\2008\A-Trend_0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2008\A-Trend_08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isschn\My%20Documents\LHSC_loc\2008\2008_report%20v2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Helmut\LHSC\2008\Factbook\A-Trend_08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Documents%20and%20Settings\isschn\My%20Documents\LHSC_loc\2008\2008_report%20v2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2008\A-Trend_08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2008\A-Trend_08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_loc\Presentations\Reports\2008_report%20v1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Seatbelt%20survey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Documents%20and%20Settings\isschn\My%20Documents\LHSC_loc\Presentations\Reports\2008_report%20v1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Documents%20and%20Settings\isschn\My%20Documents\LHSC_loc\2008\2008_report%20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2008\Factbook\A-Trend_08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Reports_09\2008_report%20v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2008\A-Trend_0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mut\LHSC\2008\A-Trend_0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_loc\2008\2008_report%20v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_loc\2008\Summary_200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sschn\My%20Documents\LHSC_loc\2008\Summary_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40"/>
      <c:rAngAx val="1"/>
    </c:view3D>
    <c:plotArea>
      <c:layout>
        <c:manualLayout>
          <c:layoutTarget val="inner"/>
          <c:xMode val="edge"/>
          <c:yMode val="edge"/>
          <c:x val="8.4068550254747562E-2"/>
          <c:y val="0.10069444444444467"/>
          <c:w val="0.7397060367454088"/>
          <c:h val="0.7083333333333337"/>
        </c:manualLayout>
      </c:layout>
      <c:pie3DChart>
        <c:varyColors val="1"/>
        <c:ser>
          <c:idx val="0"/>
          <c:order val="0"/>
          <c:dPt>
            <c:idx val="8"/>
            <c:spPr>
              <a:solidFill>
                <a:schemeClr val="accent1"/>
              </a:solidFill>
            </c:spPr>
          </c:dPt>
          <c:dLbls>
            <c:dLbl>
              <c:idx val="2"/>
              <c:layout>
                <c:manualLayout>
                  <c:x val="-0.20065082863214517"/>
                  <c:y val="-0.1102689035804406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5678847530422332"/>
                  <c:y val="1.437734345706786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25724695776664286"/>
                  <c:y val="7.804977502812159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4.1495819966948573E-2"/>
                  <c:y val="9.8041400485316746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6.590259550889481E-2"/>
                  <c:y val="-1.6877878472738146E-2"/>
                </c:manualLayout>
              </c:layout>
              <c:showCatName val="1"/>
              <c:showPercent val="1"/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Document!$A$2:$A$10</c:f>
              <c:strCache>
                <c:ptCount val="9"/>
                <c:pt idx="0">
                  <c:v>Medical</c:v>
                </c:pt>
                <c:pt idx="1">
                  <c:v>Emergency Services</c:v>
                </c:pt>
                <c:pt idx="2">
                  <c:v>Market Productivity</c:v>
                </c:pt>
                <c:pt idx="3">
                  <c:v>Household Productivity</c:v>
                </c:pt>
                <c:pt idx="4">
                  <c:v>Insurance Admin.</c:v>
                </c:pt>
                <c:pt idx="5">
                  <c:v>Workplace Cost</c:v>
                </c:pt>
                <c:pt idx="6">
                  <c:v>Legal Cost</c:v>
                </c:pt>
                <c:pt idx="7">
                  <c:v>Travel Delay</c:v>
                </c:pt>
                <c:pt idx="8">
                  <c:v>Property Damage</c:v>
                </c:pt>
              </c:strCache>
            </c:strRef>
          </c:cat>
          <c:val>
            <c:numRef>
              <c:f>Document!$L$2:$L$10</c:f>
              <c:numCache>
                <c:formatCode>0.00%</c:formatCode>
                <c:ptCount val="9"/>
                <c:pt idx="0">
                  <c:v>0.14148598888826414</c:v>
                </c:pt>
                <c:pt idx="1">
                  <c:v>6.2975187255765131E-3</c:v>
                </c:pt>
                <c:pt idx="2">
                  <c:v>0.26452180927886804</c:v>
                </c:pt>
                <c:pt idx="3">
                  <c:v>8.7397589420862523E-2</c:v>
                </c:pt>
                <c:pt idx="4">
                  <c:v>6.5781313023980034E-2</c:v>
                </c:pt>
                <c:pt idx="5">
                  <c:v>1.940000086742694E-2</c:v>
                </c:pt>
                <c:pt idx="6">
                  <c:v>4.8224594152675812E-2</c:v>
                </c:pt>
                <c:pt idx="7">
                  <c:v>0.11085281067975807</c:v>
                </c:pt>
                <c:pt idx="8">
                  <c:v>0.25604271209670076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8"/>
  <c:chart>
    <c:plotArea>
      <c:layout/>
      <c:lineChart>
        <c:grouping val="standard"/>
        <c:ser>
          <c:idx val="0"/>
          <c:order val="0"/>
          <c:tx>
            <c:strRef>
              <c:f>'fatalities Months'!$B$1</c:f>
              <c:strCache>
                <c:ptCount val="1"/>
                <c:pt idx="0">
                  <c:v>2006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'fatalities Months'!$A$2:$A$13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'fatalities Months'!$B$2:$B$13</c:f>
              <c:numCache>
                <c:formatCode>General</c:formatCode>
                <c:ptCount val="12"/>
                <c:pt idx="0">
                  <c:v>64</c:v>
                </c:pt>
                <c:pt idx="1">
                  <c:v>76</c:v>
                </c:pt>
                <c:pt idx="2">
                  <c:v>69</c:v>
                </c:pt>
                <c:pt idx="3">
                  <c:v>82</c:v>
                </c:pt>
                <c:pt idx="4">
                  <c:v>82</c:v>
                </c:pt>
                <c:pt idx="5">
                  <c:v>67</c:v>
                </c:pt>
                <c:pt idx="6">
                  <c:v>80</c:v>
                </c:pt>
                <c:pt idx="7">
                  <c:v>80</c:v>
                </c:pt>
                <c:pt idx="8">
                  <c:v>67</c:v>
                </c:pt>
                <c:pt idx="9">
                  <c:v>80</c:v>
                </c:pt>
                <c:pt idx="10">
                  <c:v>66</c:v>
                </c:pt>
                <c:pt idx="11">
                  <c:v>77</c:v>
                </c:pt>
              </c:numCache>
            </c:numRef>
          </c:val>
        </c:ser>
        <c:ser>
          <c:idx val="1"/>
          <c:order val="1"/>
          <c:tx>
            <c:strRef>
              <c:f>'fatalities Months'!$C$1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'fatalities Months'!$A$2:$A$13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'fatalities Months'!$C$2:$C$13</c:f>
              <c:numCache>
                <c:formatCode>General</c:formatCode>
                <c:ptCount val="12"/>
                <c:pt idx="0">
                  <c:v>62</c:v>
                </c:pt>
                <c:pt idx="1">
                  <c:v>66</c:v>
                </c:pt>
                <c:pt idx="2">
                  <c:v>67</c:v>
                </c:pt>
                <c:pt idx="3">
                  <c:v>82</c:v>
                </c:pt>
                <c:pt idx="4">
                  <c:v>92</c:v>
                </c:pt>
                <c:pt idx="5">
                  <c:v>76</c:v>
                </c:pt>
                <c:pt idx="6">
                  <c:v>68</c:v>
                </c:pt>
                <c:pt idx="7">
                  <c:v>79</c:v>
                </c:pt>
                <c:pt idx="8">
                  <c:v>86</c:v>
                </c:pt>
                <c:pt idx="9">
                  <c:v>73</c:v>
                </c:pt>
                <c:pt idx="10">
                  <c:v>76</c:v>
                </c:pt>
                <c:pt idx="11">
                  <c:v>73</c:v>
                </c:pt>
              </c:numCache>
            </c:numRef>
          </c:val>
        </c:ser>
        <c:ser>
          <c:idx val="2"/>
          <c:order val="2"/>
          <c:tx>
            <c:strRef>
              <c:f>'fatalities Months'!$D$1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'fatalities Months'!$A$2:$A$13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'fatalities Months'!$D$2:$D$13</c:f>
              <c:numCache>
                <c:formatCode>General</c:formatCode>
                <c:ptCount val="12"/>
                <c:pt idx="0">
                  <c:v>66</c:v>
                </c:pt>
                <c:pt idx="1">
                  <c:v>60</c:v>
                </c:pt>
                <c:pt idx="2">
                  <c:v>68</c:v>
                </c:pt>
                <c:pt idx="3">
                  <c:v>54</c:v>
                </c:pt>
                <c:pt idx="4">
                  <c:v>75</c:v>
                </c:pt>
                <c:pt idx="5">
                  <c:v>96</c:v>
                </c:pt>
                <c:pt idx="6">
                  <c:v>57</c:v>
                </c:pt>
                <c:pt idx="7">
                  <c:v>51</c:v>
                </c:pt>
                <c:pt idx="8">
                  <c:v>64</c:v>
                </c:pt>
                <c:pt idx="9">
                  <c:v>70</c:v>
                </c:pt>
                <c:pt idx="10">
                  <c:v>75</c:v>
                </c:pt>
                <c:pt idx="11">
                  <c:v>82</c:v>
                </c:pt>
              </c:numCache>
            </c:numRef>
          </c:val>
        </c:ser>
        <c:ser>
          <c:idx val="3"/>
          <c:order val="3"/>
          <c:tx>
            <c:strRef>
              <c:f>'fatalities Months'!$E$1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cat>
            <c:strRef>
              <c:f>'fatalities Months'!$A$2:$A$13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'fatalities Months'!$E$2:$E$13</c:f>
              <c:numCache>
                <c:formatCode>General</c:formatCode>
                <c:ptCount val="12"/>
                <c:pt idx="0">
                  <c:v>71</c:v>
                </c:pt>
                <c:pt idx="1">
                  <c:v>65</c:v>
                </c:pt>
                <c:pt idx="2">
                  <c:v>63</c:v>
                </c:pt>
                <c:pt idx="3">
                  <c:v>60</c:v>
                </c:pt>
                <c:pt idx="4">
                  <c:v>71</c:v>
                </c:pt>
                <c:pt idx="5">
                  <c:v>59</c:v>
                </c:pt>
                <c:pt idx="6">
                  <c:v>51</c:v>
                </c:pt>
              </c:numCache>
            </c:numRef>
          </c:val>
        </c:ser>
        <c:marker val="1"/>
        <c:axId val="144105856"/>
        <c:axId val="144107776"/>
      </c:lineChart>
      <c:catAx>
        <c:axId val="144105856"/>
        <c:scaling>
          <c:orientation val="minMax"/>
        </c:scaling>
        <c:axPos val="b"/>
        <c:tickLblPos val="nextTo"/>
        <c:crossAx val="144107776"/>
        <c:crosses val="autoZero"/>
        <c:auto val="1"/>
        <c:lblAlgn val="ctr"/>
        <c:lblOffset val="100"/>
      </c:catAx>
      <c:valAx>
        <c:axId val="144107776"/>
        <c:scaling>
          <c:orientation val="minMax"/>
          <c:max val="100"/>
          <c:min val="40"/>
        </c:scaling>
        <c:axPos val="l"/>
        <c:majorGridlines/>
        <c:numFmt formatCode="General" sourceLinked="1"/>
        <c:tickLblPos val="nextTo"/>
        <c:crossAx val="1441058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8"/>
  <c:chart>
    <c:plotArea>
      <c:layout/>
      <c:lineChart>
        <c:grouping val="standard"/>
        <c:ser>
          <c:idx val="0"/>
          <c:order val="0"/>
          <c:tx>
            <c:strRef>
              <c:f>'fatalities Months'!$L$1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Months'!$L$2:$L$13</c:f>
              <c:numCache>
                <c:formatCode>General</c:formatCode>
                <c:ptCount val="12"/>
                <c:pt idx="0">
                  <c:v>80</c:v>
                </c:pt>
                <c:pt idx="1">
                  <c:v>66</c:v>
                </c:pt>
                <c:pt idx="2">
                  <c:v>77</c:v>
                </c:pt>
                <c:pt idx="3">
                  <c:v>64</c:v>
                </c:pt>
                <c:pt idx="4">
                  <c:v>76</c:v>
                </c:pt>
                <c:pt idx="5">
                  <c:v>69</c:v>
                </c:pt>
                <c:pt idx="6">
                  <c:v>82</c:v>
                </c:pt>
                <c:pt idx="7">
                  <c:v>82</c:v>
                </c:pt>
                <c:pt idx="8">
                  <c:v>67</c:v>
                </c:pt>
                <c:pt idx="9">
                  <c:v>80</c:v>
                </c:pt>
                <c:pt idx="10">
                  <c:v>80</c:v>
                </c:pt>
                <c:pt idx="11">
                  <c:v>67</c:v>
                </c:pt>
              </c:numCache>
            </c:numRef>
          </c:val>
        </c:ser>
        <c:ser>
          <c:idx val="1"/>
          <c:order val="1"/>
          <c:tx>
            <c:strRef>
              <c:f>'fatalities Months'!$M$1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Months'!$M$2:$M$13</c:f>
              <c:numCache>
                <c:formatCode>General</c:formatCode>
                <c:ptCount val="12"/>
                <c:pt idx="0">
                  <c:v>73</c:v>
                </c:pt>
                <c:pt idx="1">
                  <c:v>76</c:v>
                </c:pt>
                <c:pt idx="2">
                  <c:v>73</c:v>
                </c:pt>
                <c:pt idx="3">
                  <c:v>62</c:v>
                </c:pt>
                <c:pt idx="4">
                  <c:v>66</c:v>
                </c:pt>
                <c:pt idx="5">
                  <c:v>67</c:v>
                </c:pt>
                <c:pt idx="6">
                  <c:v>82</c:v>
                </c:pt>
                <c:pt idx="7">
                  <c:v>92</c:v>
                </c:pt>
                <c:pt idx="8">
                  <c:v>76</c:v>
                </c:pt>
                <c:pt idx="9">
                  <c:v>68</c:v>
                </c:pt>
                <c:pt idx="10">
                  <c:v>79</c:v>
                </c:pt>
                <c:pt idx="11">
                  <c:v>86</c:v>
                </c:pt>
              </c:numCache>
            </c:numRef>
          </c:val>
        </c:ser>
        <c:ser>
          <c:idx val="2"/>
          <c:order val="2"/>
          <c:tx>
            <c:strRef>
              <c:f>'fatalities Months'!$N$1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Months'!$N$2:$N$13</c:f>
              <c:numCache>
                <c:formatCode>General</c:formatCode>
                <c:ptCount val="12"/>
                <c:pt idx="0">
                  <c:v>70</c:v>
                </c:pt>
                <c:pt idx="1">
                  <c:v>75</c:v>
                </c:pt>
                <c:pt idx="2">
                  <c:v>82</c:v>
                </c:pt>
                <c:pt idx="3">
                  <c:v>66</c:v>
                </c:pt>
                <c:pt idx="4">
                  <c:v>60</c:v>
                </c:pt>
                <c:pt idx="5">
                  <c:v>68</c:v>
                </c:pt>
                <c:pt idx="6">
                  <c:v>54</c:v>
                </c:pt>
                <c:pt idx="7">
                  <c:v>75</c:v>
                </c:pt>
                <c:pt idx="8">
                  <c:v>96</c:v>
                </c:pt>
                <c:pt idx="9">
                  <c:v>57</c:v>
                </c:pt>
                <c:pt idx="10">
                  <c:v>51</c:v>
                </c:pt>
                <c:pt idx="11">
                  <c:v>64</c:v>
                </c:pt>
              </c:numCache>
            </c:numRef>
          </c:val>
        </c:ser>
        <c:ser>
          <c:idx val="3"/>
          <c:order val="3"/>
          <c:tx>
            <c:strRef>
              <c:f>'fatalities Months'!$O$1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Months'!$O$2:$O$13</c:f>
              <c:numCache>
                <c:formatCode>General</c:formatCode>
                <c:ptCount val="12"/>
                <c:pt idx="3">
                  <c:v>71</c:v>
                </c:pt>
                <c:pt idx="4">
                  <c:v>65</c:v>
                </c:pt>
                <c:pt idx="5">
                  <c:v>63</c:v>
                </c:pt>
                <c:pt idx="6">
                  <c:v>60</c:v>
                </c:pt>
                <c:pt idx="7">
                  <c:v>71</c:v>
                </c:pt>
                <c:pt idx="8">
                  <c:v>59</c:v>
                </c:pt>
                <c:pt idx="9">
                  <c:v>51</c:v>
                </c:pt>
              </c:numCache>
            </c:numRef>
          </c:val>
        </c:ser>
        <c:marker val="1"/>
        <c:axId val="205137408"/>
        <c:axId val="211629952"/>
      </c:lineChart>
      <c:catAx>
        <c:axId val="205137408"/>
        <c:scaling>
          <c:orientation val="minMax"/>
        </c:scaling>
        <c:axPos val="b"/>
        <c:tickLblPos val="nextTo"/>
        <c:crossAx val="211629952"/>
        <c:crosses val="autoZero"/>
        <c:auto val="1"/>
        <c:lblAlgn val="ctr"/>
        <c:lblOffset val="100"/>
      </c:catAx>
      <c:valAx>
        <c:axId val="211629952"/>
        <c:scaling>
          <c:orientation val="minMax"/>
          <c:max val="100"/>
          <c:min val="50"/>
        </c:scaling>
        <c:axPos val="l"/>
        <c:majorGridlines/>
        <c:numFmt formatCode="General" sourceLinked="1"/>
        <c:tickLblPos val="nextTo"/>
        <c:crossAx val="2051374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8"/>
  <c:chart>
    <c:plotArea>
      <c:layout/>
      <c:lineChart>
        <c:grouping val="standard"/>
        <c:ser>
          <c:idx val="0"/>
          <c:order val="0"/>
          <c:tx>
            <c:strRef>
              <c:f>'fatalities Months'!$L$1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Months'!$L$2:$L$13</c:f>
              <c:numCache>
                <c:formatCode>General</c:formatCode>
                <c:ptCount val="12"/>
                <c:pt idx="0">
                  <c:v>80</c:v>
                </c:pt>
                <c:pt idx="1">
                  <c:v>66</c:v>
                </c:pt>
                <c:pt idx="2">
                  <c:v>77</c:v>
                </c:pt>
                <c:pt idx="3">
                  <c:v>64</c:v>
                </c:pt>
                <c:pt idx="4">
                  <c:v>76</c:v>
                </c:pt>
                <c:pt idx="5">
                  <c:v>69</c:v>
                </c:pt>
                <c:pt idx="6">
                  <c:v>82</c:v>
                </c:pt>
                <c:pt idx="7">
                  <c:v>82</c:v>
                </c:pt>
                <c:pt idx="8">
                  <c:v>67</c:v>
                </c:pt>
                <c:pt idx="9">
                  <c:v>80</c:v>
                </c:pt>
                <c:pt idx="10">
                  <c:v>80</c:v>
                </c:pt>
                <c:pt idx="11">
                  <c:v>67</c:v>
                </c:pt>
              </c:numCache>
            </c:numRef>
          </c:val>
        </c:ser>
        <c:ser>
          <c:idx val="1"/>
          <c:order val="1"/>
          <c:tx>
            <c:strRef>
              <c:f>'fatalities Months'!$M$1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Months'!$M$2:$M$13</c:f>
              <c:numCache>
                <c:formatCode>General</c:formatCode>
                <c:ptCount val="12"/>
                <c:pt idx="0">
                  <c:v>73</c:v>
                </c:pt>
                <c:pt idx="1">
                  <c:v>76</c:v>
                </c:pt>
                <c:pt idx="2">
                  <c:v>73</c:v>
                </c:pt>
                <c:pt idx="3">
                  <c:v>62</c:v>
                </c:pt>
                <c:pt idx="4">
                  <c:v>66</c:v>
                </c:pt>
                <c:pt idx="5">
                  <c:v>67</c:v>
                </c:pt>
                <c:pt idx="6">
                  <c:v>82</c:v>
                </c:pt>
                <c:pt idx="7">
                  <c:v>92</c:v>
                </c:pt>
                <c:pt idx="8">
                  <c:v>76</c:v>
                </c:pt>
                <c:pt idx="9">
                  <c:v>68</c:v>
                </c:pt>
                <c:pt idx="10">
                  <c:v>79</c:v>
                </c:pt>
                <c:pt idx="11">
                  <c:v>86</c:v>
                </c:pt>
              </c:numCache>
            </c:numRef>
          </c:val>
        </c:ser>
        <c:ser>
          <c:idx val="2"/>
          <c:order val="2"/>
          <c:tx>
            <c:strRef>
              <c:f>'fatalities Months'!$N$1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Months'!$N$2:$N$13</c:f>
              <c:numCache>
                <c:formatCode>General</c:formatCode>
                <c:ptCount val="12"/>
                <c:pt idx="0">
                  <c:v>70</c:v>
                </c:pt>
                <c:pt idx="1">
                  <c:v>75</c:v>
                </c:pt>
                <c:pt idx="2">
                  <c:v>82</c:v>
                </c:pt>
                <c:pt idx="3">
                  <c:v>66</c:v>
                </c:pt>
                <c:pt idx="4">
                  <c:v>60</c:v>
                </c:pt>
                <c:pt idx="5">
                  <c:v>68</c:v>
                </c:pt>
                <c:pt idx="6">
                  <c:v>54</c:v>
                </c:pt>
                <c:pt idx="7">
                  <c:v>75</c:v>
                </c:pt>
                <c:pt idx="8">
                  <c:v>96</c:v>
                </c:pt>
                <c:pt idx="9">
                  <c:v>57</c:v>
                </c:pt>
                <c:pt idx="10">
                  <c:v>51</c:v>
                </c:pt>
                <c:pt idx="11">
                  <c:v>64</c:v>
                </c:pt>
              </c:numCache>
            </c:numRef>
          </c:val>
        </c:ser>
        <c:ser>
          <c:idx val="3"/>
          <c:order val="3"/>
          <c:tx>
            <c:strRef>
              <c:f>'fatalities Months'!$O$1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Months'!$O$2:$O$13</c:f>
              <c:numCache>
                <c:formatCode>General</c:formatCode>
                <c:ptCount val="12"/>
                <c:pt idx="3">
                  <c:v>71</c:v>
                </c:pt>
                <c:pt idx="4">
                  <c:v>65</c:v>
                </c:pt>
                <c:pt idx="5">
                  <c:v>63</c:v>
                </c:pt>
                <c:pt idx="6">
                  <c:v>60</c:v>
                </c:pt>
                <c:pt idx="7">
                  <c:v>71</c:v>
                </c:pt>
                <c:pt idx="8">
                  <c:v>59</c:v>
                </c:pt>
                <c:pt idx="9">
                  <c:v>51</c:v>
                </c:pt>
              </c:numCache>
            </c:numRef>
          </c:val>
        </c:ser>
        <c:marker val="1"/>
        <c:axId val="159076352"/>
        <c:axId val="159097600"/>
      </c:lineChart>
      <c:catAx>
        <c:axId val="159076352"/>
        <c:scaling>
          <c:orientation val="minMax"/>
        </c:scaling>
        <c:axPos val="b"/>
        <c:tickLblPos val="nextTo"/>
        <c:crossAx val="159097600"/>
        <c:crosses val="autoZero"/>
        <c:auto val="1"/>
        <c:lblAlgn val="ctr"/>
        <c:lblOffset val="100"/>
      </c:catAx>
      <c:valAx>
        <c:axId val="159097600"/>
        <c:scaling>
          <c:orientation val="minMax"/>
          <c:max val="100"/>
          <c:min val="50"/>
        </c:scaling>
        <c:axPos val="l"/>
        <c:majorGridlines/>
        <c:numFmt formatCode="General" sourceLinked="1"/>
        <c:tickLblPos val="nextTo"/>
        <c:crossAx val="1590763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plotArea>
      <c:layout/>
      <c:lineChart>
        <c:grouping val="standard"/>
        <c:ser>
          <c:idx val="0"/>
          <c:order val="0"/>
          <c:tx>
            <c:strRef>
              <c:f>'fatalities Months'!$L$1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Months'!$L$2:$L$13</c:f>
              <c:numCache>
                <c:formatCode>General</c:formatCode>
                <c:ptCount val="12"/>
                <c:pt idx="0">
                  <c:v>80</c:v>
                </c:pt>
                <c:pt idx="1">
                  <c:v>66</c:v>
                </c:pt>
                <c:pt idx="2">
                  <c:v>77</c:v>
                </c:pt>
                <c:pt idx="3">
                  <c:v>64</c:v>
                </c:pt>
                <c:pt idx="4">
                  <c:v>76</c:v>
                </c:pt>
                <c:pt idx="5">
                  <c:v>69</c:v>
                </c:pt>
                <c:pt idx="6">
                  <c:v>82</c:v>
                </c:pt>
                <c:pt idx="7">
                  <c:v>82</c:v>
                </c:pt>
                <c:pt idx="8">
                  <c:v>67</c:v>
                </c:pt>
                <c:pt idx="9">
                  <c:v>80</c:v>
                </c:pt>
                <c:pt idx="10">
                  <c:v>80</c:v>
                </c:pt>
                <c:pt idx="11">
                  <c:v>67</c:v>
                </c:pt>
              </c:numCache>
            </c:numRef>
          </c:val>
        </c:ser>
        <c:ser>
          <c:idx val="1"/>
          <c:order val="1"/>
          <c:tx>
            <c:strRef>
              <c:f>'fatalities Months'!$M$1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Months'!$M$2:$M$13</c:f>
              <c:numCache>
                <c:formatCode>General</c:formatCode>
                <c:ptCount val="12"/>
                <c:pt idx="0">
                  <c:v>73</c:v>
                </c:pt>
                <c:pt idx="1">
                  <c:v>76</c:v>
                </c:pt>
                <c:pt idx="2">
                  <c:v>73</c:v>
                </c:pt>
                <c:pt idx="3">
                  <c:v>62</c:v>
                </c:pt>
                <c:pt idx="4">
                  <c:v>66</c:v>
                </c:pt>
                <c:pt idx="5">
                  <c:v>67</c:v>
                </c:pt>
                <c:pt idx="6">
                  <c:v>82</c:v>
                </c:pt>
                <c:pt idx="7">
                  <c:v>92</c:v>
                </c:pt>
                <c:pt idx="8">
                  <c:v>76</c:v>
                </c:pt>
                <c:pt idx="9">
                  <c:v>68</c:v>
                </c:pt>
                <c:pt idx="10">
                  <c:v>79</c:v>
                </c:pt>
                <c:pt idx="11">
                  <c:v>86</c:v>
                </c:pt>
              </c:numCache>
            </c:numRef>
          </c:val>
        </c:ser>
        <c:ser>
          <c:idx val="2"/>
          <c:order val="2"/>
          <c:tx>
            <c:strRef>
              <c:f>'fatalities Months'!$N$1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Months'!$N$2:$N$13</c:f>
              <c:numCache>
                <c:formatCode>General</c:formatCode>
                <c:ptCount val="12"/>
                <c:pt idx="0">
                  <c:v>70</c:v>
                </c:pt>
                <c:pt idx="1">
                  <c:v>75</c:v>
                </c:pt>
                <c:pt idx="2">
                  <c:v>82</c:v>
                </c:pt>
                <c:pt idx="3">
                  <c:v>66</c:v>
                </c:pt>
                <c:pt idx="4">
                  <c:v>60</c:v>
                </c:pt>
                <c:pt idx="5">
                  <c:v>68</c:v>
                </c:pt>
                <c:pt idx="6">
                  <c:v>54</c:v>
                </c:pt>
                <c:pt idx="7">
                  <c:v>75</c:v>
                </c:pt>
                <c:pt idx="8">
                  <c:v>96</c:v>
                </c:pt>
                <c:pt idx="9">
                  <c:v>57</c:v>
                </c:pt>
                <c:pt idx="10">
                  <c:v>51</c:v>
                </c:pt>
                <c:pt idx="11">
                  <c:v>64</c:v>
                </c:pt>
              </c:numCache>
            </c:numRef>
          </c:val>
        </c:ser>
        <c:ser>
          <c:idx val="3"/>
          <c:order val="3"/>
          <c:tx>
            <c:strRef>
              <c:f>'fatalities Months'!$O$1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'fatalities Months'!$K$2:$K$13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'fatalities Months'!$O$2:$O$13</c:f>
              <c:numCache>
                <c:formatCode>General</c:formatCode>
                <c:ptCount val="12"/>
                <c:pt idx="3">
                  <c:v>71</c:v>
                </c:pt>
                <c:pt idx="4">
                  <c:v>65</c:v>
                </c:pt>
                <c:pt idx="5">
                  <c:v>63</c:v>
                </c:pt>
                <c:pt idx="6">
                  <c:v>60</c:v>
                </c:pt>
                <c:pt idx="7">
                  <c:v>71</c:v>
                </c:pt>
                <c:pt idx="8">
                  <c:v>59</c:v>
                </c:pt>
                <c:pt idx="9">
                  <c:v>51</c:v>
                </c:pt>
              </c:numCache>
            </c:numRef>
          </c:val>
        </c:ser>
        <c:marker val="1"/>
        <c:axId val="144167296"/>
        <c:axId val="144168832"/>
      </c:lineChart>
      <c:catAx>
        <c:axId val="144167296"/>
        <c:scaling>
          <c:orientation val="minMax"/>
        </c:scaling>
        <c:axPos val="b"/>
        <c:tickLblPos val="nextTo"/>
        <c:crossAx val="144168832"/>
        <c:crosses val="autoZero"/>
        <c:auto val="1"/>
        <c:lblAlgn val="ctr"/>
        <c:lblOffset val="100"/>
      </c:catAx>
      <c:valAx>
        <c:axId val="144168832"/>
        <c:scaling>
          <c:orientation val="minMax"/>
          <c:max val="100"/>
          <c:min val="50"/>
        </c:scaling>
        <c:axPos val="l"/>
        <c:majorGridlines/>
        <c:numFmt formatCode="General" sourceLinked="1"/>
        <c:tickLblPos val="nextTo"/>
        <c:crossAx val="1441672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plotArea>
      <c:layout/>
      <c:bar3DChart>
        <c:barDir val="col"/>
        <c:grouping val="clustered"/>
        <c:ser>
          <c:idx val="1"/>
          <c:order val="1"/>
          <c:tx>
            <c:strRef>
              <c:f>alcohol!$G$1</c:f>
            </c:strRef>
          </c:tx>
          <c:cat>
            <c:multiLvlStrRef>
              <c:f>alcohol!$A$2:$A$11</c:f>
            </c:multiLvlStrRef>
          </c:cat>
          <c:val>
            <c:numRef>
              <c:f>alcohol!$G$2:$G$11</c:f>
            </c:numRef>
          </c:val>
        </c:ser>
        <c:ser>
          <c:idx val="0"/>
          <c:order val="0"/>
          <c:tx>
            <c:strRef>
              <c:f>'[2008_report v1.xlsx]alcohol'!$G$1</c:f>
              <c:strCache>
                <c:ptCount val="1"/>
                <c:pt idx="0">
                  <c:v>Percent Alcohol Fatalities (LA)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numRef>
              <c:f>'[2008_report v1.xlsx]alcohol'!$A$2:$A$11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'[2008_report v1.xlsx]alcohol'!$G$2:$G$11</c:f>
              <c:numCache>
                <c:formatCode>0%</c:formatCode>
                <c:ptCount val="10"/>
                <c:pt idx="0">
                  <c:v>0.45</c:v>
                </c:pt>
                <c:pt idx="1">
                  <c:v>0.48000000000000032</c:v>
                </c:pt>
                <c:pt idx="2">
                  <c:v>0.47000000000000008</c:v>
                </c:pt>
                <c:pt idx="3">
                  <c:v>0.47000000000000008</c:v>
                </c:pt>
                <c:pt idx="4">
                  <c:v>0.44</c:v>
                </c:pt>
                <c:pt idx="5">
                  <c:v>0.45</c:v>
                </c:pt>
                <c:pt idx="6">
                  <c:v>0.42000000000000032</c:v>
                </c:pt>
                <c:pt idx="7">
                  <c:v>0.46</c:v>
                </c:pt>
                <c:pt idx="8">
                  <c:v>0.49000000000000032</c:v>
                </c:pt>
                <c:pt idx="9">
                  <c:v>0.49000000000000032</c:v>
                </c:pt>
              </c:numCache>
            </c:numRef>
          </c:val>
        </c:ser>
        <c:shape val="box"/>
        <c:axId val="144219136"/>
        <c:axId val="144241408"/>
        <c:axId val="0"/>
      </c:bar3DChart>
      <c:catAx>
        <c:axId val="144219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4241408"/>
        <c:crosses val="autoZero"/>
        <c:auto val="1"/>
        <c:lblAlgn val="ctr"/>
        <c:lblOffset val="100"/>
      </c:catAx>
      <c:valAx>
        <c:axId val="144241408"/>
        <c:scaling>
          <c:orientation val="minMax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4219136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3"/>
          <c:tx>
            <c:strRef>
              <c:f>youth!$H$2</c:f>
            </c:strRef>
          </c:tx>
          <c:cat>
            <c:multiLvlStrRef>
              <c:f>youth!$A$4:$A$13</c:f>
            </c:multiLvlStrRef>
          </c:cat>
          <c:val>
            <c:numRef>
              <c:f>youth!$H$4:$H$13</c:f>
            </c:numRef>
          </c:val>
        </c:ser>
        <c:ser>
          <c:idx val="4"/>
          <c:order val="4"/>
          <c:tx>
            <c:strRef>
              <c:f>youth!$L$2</c:f>
            </c:strRef>
          </c:tx>
          <c:cat>
            <c:multiLvlStrRef>
              <c:f>youth!$A$4:$A$13</c:f>
            </c:multiLvlStrRef>
          </c:cat>
          <c:val>
            <c:numRef>
              <c:f>youth!$L$4:$L$13</c:f>
            </c:numRef>
          </c:val>
        </c:ser>
        <c:ser>
          <c:idx val="1"/>
          <c:order val="0"/>
          <c:tx>
            <c:strRef>
              <c:f>'[2008_report v2.xlsx]youth'!$H$2</c:f>
              <c:strCache>
                <c:ptCount val="1"/>
                <c:pt idx="0">
                  <c:v>Ages 15 - 17</c:v>
                </c:pt>
              </c:strCache>
            </c:strRef>
          </c:tx>
          <c:cat>
            <c:numRef>
              <c:f>'[2008_report v2.xlsx]youth'!$A$4:$A$13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'[2008_report v2.xlsx]youth'!$H$4:$H$13</c:f>
              <c:numCache>
                <c:formatCode>General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21</c:v>
                </c:pt>
                <c:pt idx="3">
                  <c:v>19</c:v>
                </c:pt>
                <c:pt idx="4">
                  <c:v>16</c:v>
                </c:pt>
                <c:pt idx="5">
                  <c:v>24</c:v>
                </c:pt>
                <c:pt idx="6">
                  <c:v>26</c:v>
                </c:pt>
                <c:pt idx="7">
                  <c:v>20</c:v>
                </c:pt>
                <c:pt idx="8">
                  <c:v>15</c:v>
                </c:pt>
                <c:pt idx="9">
                  <c:v>12</c:v>
                </c:pt>
              </c:numCache>
            </c:numRef>
          </c:val>
        </c:ser>
        <c:ser>
          <c:idx val="2"/>
          <c:order val="1"/>
          <c:tx>
            <c:strRef>
              <c:f>'[2008_report v2.xlsx]youth'!$J$2</c:f>
              <c:strCache>
                <c:ptCount val="1"/>
                <c:pt idx="0">
                  <c:v>Ages 18 - 20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'[2008_report v2.xlsx]youth'!$A$4:$A$13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'[2008_report v2.xlsx]youth'!$J$4:$J$13</c:f>
              <c:numCache>
                <c:formatCode>General</c:formatCode>
                <c:ptCount val="10"/>
                <c:pt idx="0">
                  <c:v>24</c:v>
                </c:pt>
                <c:pt idx="1">
                  <c:v>28</c:v>
                </c:pt>
                <c:pt idx="2">
                  <c:v>35</c:v>
                </c:pt>
                <c:pt idx="3">
                  <c:v>34</c:v>
                </c:pt>
                <c:pt idx="4">
                  <c:v>31</c:v>
                </c:pt>
                <c:pt idx="5">
                  <c:v>29</c:v>
                </c:pt>
                <c:pt idx="6">
                  <c:v>33</c:v>
                </c:pt>
                <c:pt idx="7">
                  <c:v>36</c:v>
                </c:pt>
                <c:pt idx="8">
                  <c:v>46</c:v>
                </c:pt>
                <c:pt idx="9">
                  <c:v>34</c:v>
                </c:pt>
              </c:numCache>
            </c:numRef>
          </c:val>
        </c:ser>
        <c:ser>
          <c:idx val="3"/>
          <c:order val="2"/>
          <c:tx>
            <c:strRef>
              <c:f>'[2008_report v2.xlsx]youth'!$L$2</c:f>
              <c:strCache>
                <c:ptCount val="1"/>
                <c:pt idx="0">
                  <c:v>Ages 21 - 24</c:v>
                </c:pt>
              </c:strCache>
            </c:strRef>
          </c:tx>
          <c:cat>
            <c:numRef>
              <c:f>'[2008_report v2.xlsx]youth'!$A$4:$A$13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'[2008_report v2.xlsx]youth'!$L$4:$L$13</c:f>
              <c:numCache>
                <c:formatCode>General</c:formatCode>
                <c:ptCount val="10"/>
                <c:pt idx="0">
                  <c:v>25</c:v>
                </c:pt>
                <c:pt idx="1">
                  <c:v>27</c:v>
                </c:pt>
                <c:pt idx="2">
                  <c:v>36</c:v>
                </c:pt>
                <c:pt idx="3">
                  <c:v>31</c:v>
                </c:pt>
                <c:pt idx="4">
                  <c:v>35</c:v>
                </c:pt>
                <c:pt idx="5">
                  <c:v>39</c:v>
                </c:pt>
                <c:pt idx="6">
                  <c:v>34</c:v>
                </c:pt>
                <c:pt idx="7">
                  <c:v>38</c:v>
                </c:pt>
                <c:pt idx="8">
                  <c:v>45</c:v>
                </c:pt>
                <c:pt idx="9">
                  <c:v>41</c:v>
                </c:pt>
              </c:numCache>
            </c:numRef>
          </c:val>
        </c:ser>
        <c:axId val="144263424"/>
        <c:axId val="144289792"/>
      </c:barChart>
      <c:catAx>
        <c:axId val="144263424"/>
        <c:scaling>
          <c:orientation val="minMax"/>
        </c:scaling>
        <c:axPos val="b"/>
        <c:numFmt formatCode="General" sourceLinked="1"/>
        <c:tickLblPos val="nextTo"/>
        <c:crossAx val="144289792"/>
        <c:crosses val="autoZero"/>
        <c:auto val="1"/>
        <c:lblAlgn val="ctr"/>
        <c:lblOffset val="100"/>
      </c:catAx>
      <c:valAx>
        <c:axId val="144289792"/>
        <c:scaling>
          <c:orientation val="minMax"/>
        </c:scaling>
        <c:axPos val="l"/>
        <c:majorGridlines/>
        <c:numFmt formatCode="General" sourceLinked="1"/>
        <c:tickLblPos val="nextTo"/>
        <c:crossAx val="1442634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8"/>
  <c:chart>
    <c:autoTitleDeleted val="1"/>
    <c:plotArea>
      <c:layout/>
      <c:lineChart>
        <c:grouping val="standard"/>
        <c:ser>
          <c:idx val="0"/>
          <c:order val="0"/>
          <c:tx>
            <c:strRef>
              <c:f>alcohol_month!$D$2</c:f>
              <c:strCache>
                <c:ptCount val="1"/>
                <c:pt idx="0">
                  <c:v>% Alc</c:v>
                </c:pt>
              </c:strCache>
            </c:strRef>
          </c:tx>
          <c:cat>
            <c:numRef>
              <c:f>alcohol_month!$A$3:$A$45</c:f>
              <c:numCache>
                <c:formatCode>mmm\-yy</c:formatCode>
                <c:ptCount val="43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</c:numCache>
            </c:numRef>
          </c:cat>
          <c:val>
            <c:numRef>
              <c:f>alcohol_month!$D$3:$D$45</c:f>
              <c:numCache>
                <c:formatCode>0%</c:formatCode>
                <c:ptCount val="43"/>
                <c:pt idx="0">
                  <c:v>0.35937500000000022</c:v>
                </c:pt>
                <c:pt idx="1">
                  <c:v>0.40789473684210531</c:v>
                </c:pt>
                <c:pt idx="2">
                  <c:v>0.49275362318840582</c:v>
                </c:pt>
                <c:pt idx="3">
                  <c:v>0.51219512195121908</c:v>
                </c:pt>
                <c:pt idx="4">
                  <c:v>0.47560975609756095</c:v>
                </c:pt>
                <c:pt idx="5">
                  <c:v>0.47761194029850745</c:v>
                </c:pt>
                <c:pt idx="6">
                  <c:v>0.51249999999999996</c:v>
                </c:pt>
                <c:pt idx="7">
                  <c:v>0.42500000000000027</c:v>
                </c:pt>
                <c:pt idx="8">
                  <c:v>0.37313432835820898</c:v>
                </c:pt>
                <c:pt idx="9">
                  <c:v>0.43750000000000022</c:v>
                </c:pt>
                <c:pt idx="10">
                  <c:v>0.42424242424242431</c:v>
                </c:pt>
                <c:pt idx="11">
                  <c:v>0.57142857142857195</c:v>
                </c:pt>
                <c:pt idx="12">
                  <c:v>0.532258064516129</c:v>
                </c:pt>
                <c:pt idx="13">
                  <c:v>0.45454545454545453</c:v>
                </c:pt>
                <c:pt idx="14">
                  <c:v>0.50746268656716376</c:v>
                </c:pt>
                <c:pt idx="15">
                  <c:v>0.43902439024390288</c:v>
                </c:pt>
                <c:pt idx="16">
                  <c:v>0.46739130434782633</c:v>
                </c:pt>
                <c:pt idx="17">
                  <c:v>0.40789473684210531</c:v>
                </c:pt>
                <c:pt idx="18">
                  <c:v>0.5</c:v>
                </c:pt>
                <c:pt idx="19">
                  <c:v>0.45569620253164556</c:v>
                </c:pt>
                <c:pt idx="20">
                  <c:v>0.53488372093023206</c:v>
                </c:pt>
                <c:pt idx="21">
                  <c:v>0.41095890410958935</c:v>
                </c:pt>
                <c:pt idx="22">
                  <c:v>0.57894736842105254</c:v>
                </c:pt>
                <c:pt idx="23">
                  <c:v>0.53424657534246556</c:v>
                </c:pt>
                <c:pt idx="24">
                  <c:v>0.51515151515151514</c:v>
                </c:pt>
                <c:pt idx="25">
                  <c:v>0.5166666666666665</c:v>
                </c:pt>
                <c:pt idx="26">
                  <c:v>0.5</c:v>
                </c:pt>
                <c:pt idx="27">
                  <c:v>0.48148148148148168</c:v>
                </c:pt>
                <c:pt idx="28">
                  <c:v>0.56000000000000005</c:v>
                </c:pt>
                <c:pt idx="29">
                  <c:v>0.57291666666666652</c:v>
                </c:pt>
                <c:pt idx="30">
                  <c:v>0.47368421052631576</c:v>
                </c:pt>
                <c:pt idx="31">
                  <c:v>0.49019607843137253</c:v>
                </c:pt>
                <c:pt idx="32">
                  <c:v>0.40625</c:v>
                </c:pt>
                <c:pt idx="33">
                  <c:v>0.37142857142857189</c:v>
                </c:pt>
                <c:pt idx="34">
                  <c:v>0.4800000000000002</c:v>
                </c:pt>
                <c:pt idx="35">
                  <c:v>0.41463414634146339</c:v>
                </c:pt>
                <c:pt idx="36">
                  <c:v>0.50704225352112675</c:v>
                </c:pt>
                <c:pt idx="37">
                  <c:v>0.55384615384615388</c:v>
                </c:pt>
                <c:pt idx="38">
                  <c:v>0.3492063492063493</c:v>
                </c:pt>
                <c:pt idx="39">
                  <c:v>0.4</c:v>
                </c:pt>
                <c:pt idx="40">
                  <c:v>0.38028169014084556</c:v>
                </c:pt>
                <c:pt idx="41">
                  <c:v>0.47457627118644119</c:v>
                </c:pt>
                <c:pt idx="42">
                  <c:v>0.45098039215686303</c:v>
                </c:pt>
              </c:numCache>
            </c:numRef>
          </c:val>
        </c:ser>
        <c:marker val="1"/>
        <c:axId val="144381056"/>
        <c:axId val="144382592"/>
      </c:lineChart>
      <c:dateAx>
        <c:axId val="144381056"/>
        <c:scaling>
          <c:orientation val="minMax"/>
        </c:scaling>
        <c:axPos val="b"/>
        <c:numFmt formatCode="mmm\-yy" sourceLinked="1"/>
        <c:tickLblPos val="nextTo"/>
        <c:crossAx val="144382592"/>
        <c:crosses val="autoZero"/>
        <c:auto val="1"/>
        <c:lblOffset val="100"/>
      </c:dateAx>
      <c:valAx>
        <c:axId val="144382592"/>
        <c:scaling>
          <c:orientation val="minMax"/>
          <c:max val="0.60000000000000064"/>
          <c:min val="0.30000000000000032"/>
        </c:scaling>
        <c:axPos val="l"/>
        <c:majorGridlines/>
        <c:numFmt formatCode="0%" sourceLinked="1"/>
        <c:tickLblPos val="nextTo"/>
        <c:crossAx val="1443810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2331928205943959"/>
          <c:y val="0.19954870224555263"/>
          <c:w val="0.77028473713513246"/>
          <c:h val="0.77219889180519374"/>
        </c:manualLayout>
      </c:layout>
      <c:barChart>
        <c:barDir val="col"/>
        <c:grouping val="clustered"/>
        <c:ser>
          <c:idx val="0"/>
          <c:order val="0"/>
          <c:tx>
            <c:strRef>
              <c:f>'tROOP FAT&amp;dwi'!$F$1</c:f>
              <c:strCache>
                <c:ptCount val="1"/>
                <c:pt idx="0">
                  <c:v>% Change in arrests</c:v>
                </c:pt>
              </c:strCache>
            </c:strRef>
          </c:tx>
          <c:cat>
            <c:strRef>
              <c:f>'tROOP FAT&amp;dwi'!$A$2:$A$10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I</c:v>
                </c:pt>
                <c:pt idx="8">
                  <c:v>L</c:v>
                </c:pt>
              </c:strCache>
            </c:strRef>
          </c:cat>
          <c:val>
            <c:numRef>
              <c:f>'tROOP FAT&amp;dwi'!$F$2:$F$10</c:f>
              <c:numCache>
                <c:formatCode>0%</c:formatCode>
                <c:ptCount val="9"/>
                <c:pt idx="0">
                  <c:v>9.1893192205917712E-2</c:v>
                </c:pt>
                <c:pt idx="1">
                  <c:v>2.2412656558998021E-2</c:v>
                </c:pt>
                <c:pt idx="2">
                  <c:v>-0.23848238482384845</c:v>
                </c:pt>
                <c:pt idx="3">
                  <c:v>-0.15010141987829637</c:v>
                </c:pt>
                <c:pt idx="4">
                  <c:v>-0.34652201659221482</c:v>
                </c:pt>
                <c:pt idx="5">
                  <c:v>-9.6931320019483819E-2</c:v>
                </c:pt>
                <c:pt idx="6">
                  <c:v>2.8512028512028508E-2</c:v>
                </c:pt>
                <c:pt idx="7">
                  <c:v>-0.10323010323010338</c:v>
                </c:pt>
                <c:pt idx="8">
                  <c:v>0.35851648351648402</c:v>
                </c:pt>
              </c:numCache>
            </c:numRef>
          </c:val>
        </c:ser>
        <c:ser>
          <c:idx val="1"/>
          <c:order val="1"/>
          <c:tx>
            <c:strRef>
              <c:f>'tROOP FAT&amp;dwi'!$G$1</c:f>
              <c:strCache>
                <c:ptCount val="1"/>
                <c:pt idx="0">
                  <c:v>% Change in DWI Fat.</c:v>
                </c:pt>
              </c:strCache>
            </c:strRef>
          </c:tx>
          <c:cat>
            <c:strRef>
              <c:f>'tROOP FAT&amp;dwi'!$A$2:$A$10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I</c:v>
                </c:pt>
                <c:pt idx="8">
                  <c:v>L</c:v>
                </c:pt>
              </c:strCache>
            </c:strRef>
          </c:cat>
          <c:val>
            <c:numRef>
              <c:f>'tROOP FAT&amp;dwi'!$G$2:$G$10</c:f>
              <c:numCache>
                <c:formatCode>0%</c:formatCode>
                <c:ptCount val="9"/>
                <c:pt idx="0">
                  <c:v>-0.10256410256410266</c:v>
                </c:pt>
                <c:pt idx="1">
                  <c:v>-7.5471698113207544E-2</c:v>
                </c:pt>
                <c:pt idx="2">
                  <c:v>0.4814814814814819</c:v>
                </c:pt>
                <c:pt idx="3">
                  <c:v>0.10526315789473686</c:v>
                </c:pt>
                <c:pt idx="4">
                  <c:v>0.12244897959183668</c:v>
                </c:pt>
                <c:pt idx="5">
                  <c:v>3.4482758620689655E-2</c:v>
                </c:pt>
                <c:pt idx="6">
                  <c:v>-0.23255813953488391</c:v>
                </c:pt>
                <c:pt idx="7">
                  <c:v>-0.55000000000000004</c:v>
                </c:pt>
                <c:pt idx="8">
                  <c:v>2.3809523809523812E-2</c:v>
                </c:pt>
              </c:numCache>
            </c:numRef>
          </c:val>
        </c:ser>
        <c:axId val="144439936"/>
        <c:axId val="144310656"/>
      </c:barChart>
      <c:catAx>
        <c:axId val="144439936"/>
        <c:scaling>
          <c:orientation val="minMax"/>
        </c:scaling>
        <c:axPos val="b"/>
        <c:tickLblPos val="nextTo"/>
        <c:crossAx val="144310656"/>
        <c:crosses val="autoZero"/>
        <c:auto val="1"/>
        <c:lblAlgn val="ctr"/>
        <c:lblOffset val="100"/>
      </c:catAx>
      <c:valAx>
        <c:axId val="144310656"/>
        <c:scaling>
          <c:orientation val="minMax"/>
        </c:scaling>
        <c:axPos val="l"/>
        <c:majorGridlines/>
        <c:numFmt formatCode="0%" sourceLinked="1"/>
        <c:tickLblPos val="nextTo"/>
        <c:crossAx val="1444399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'A10'!$Q$12</c:f>
              <c:strCache>
                <c:ptCount val="1"/>
                <c:pt idx="0">
                  <c:v>Use </c:v>
                </c:pt>
              </c:strCache>
            </c:strRef>
          </c:tx>
          <c:cat>
            <c:numRef>
              <c:f>'A10'!$G$3:$P$3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'A10'!$G$12:$P$12</c:f>
              <c:numCache>
                <c:formatCode>0%</c:formatCode>
                <c:ptCount val="10"/>
                <c:pt idx="0">
                  <c:v>0.68</c:v>
                </c:pt>
                <c:pt idx="1">
                  <c:v>0.68</c:v>
                </c:pt>
                <c:pt idx="2">
                  <c:v>0.69000000000000039</c:v>
                </c:pt>
                <c:pt idx="3">
                  <c:v>0.74000000000000044</c:v>
                </c:pt>
                <c:pt idx="4">
                  <c:v>0.75000000000000044</c:v>
                </c:pt>
                <c:pt idx="5">
                  <c:v>0.77691224440953854</c:v>
                </c:pt>
                <c:pt idx="6">
                  <c:v>0.74719959315816442</c:v>
                </c:pt>
                <c:pt idx="7">
                  <c:v>0.75244956393770235</c:v>
                </c:pt>
                <c:pt idx="8">
                  <c:v>0.75452032836120897</c:v>
                </c:pt>
                <c:pt idx="9">
                  <c:v>0.74479870261876224</c:v>
                </c:pt>
              </c:numCache>
            </c:numRef>
          </c:val>
        </c:ser>
        <c:ser>
          <c:idx val="1"/>
          <c:order val="1"/>
          <c:tx>
            <c:strRef>
              <c:f>'A10'!$Q$13</c:f>
              <c:strCache>
                <c:ptCount val="1"/>
                <c:pt idx="0">
                  <c:v>Non-Use</c:v>
                </c:pt>
              </c:strCache>
            </c:strRef>
          </c:tx>
          <c:cat>
            <c:numRef>
              <c:f>'A10'!$G$3:$P$3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'A10'!$G$13:$P$13</c:f>
              <c:numCache>
                <c:formatCode>0%</c:formatCode>
                <c:ptCount val="10"/>
                <c:pt idx="0">
                  <c:v>0.32000000000000023</c:v>
                </c:pt>
                <c:pt idx="1">
                  <c:v>0.32000000000000023</c:v>
                </c:pt>
                <c:pt idx="2">
                  <c:v>0.31000000000000028</c:v>
                </c:pt>
                <c:pt idx="3">
                  <c:v>0.26</c:v>
                </c:pt>
                <c:pt idx="4">
                  <c:v>0.25</c:v>
                </c:pt>
                <c:pt idx="5">
                  <c:v>0.22308775559046201</c:v>
                </c:pt>
                <c:pt idx="6">
                  <c:v>0.25280040684183647</c:v>
                </c:pt>
                <c:pt idx="7">
                  <c:v>0.24755043606229793</c:v>
                </c:pt>
                <c:pt idx="8">
                  <c:v>0.24547967163879103</c:v>
                </c:pt>
                <c:pt idx="9">
                  <c:v>0.25520129738123876</c:v>
                </c:pt>
              </c:numCache>
            </c:numRef>
          </c:val>
        </c:ser>
        <c:shape val="box"/>
        <c:axId val="144520704"/>
        <c:axId val="144522240"/>
        <c:axId val="0"/>
      </c:bar3DChart>
      <c:catAx>
        <c:axId val="144520704"/>
        <c:scaling>
          <c:orientation val="minMax"/>
        </c:scaling>
        <c:axPos val="b"/>
        <c:numFmt formatCode="General" sourceLinked="1"/>
        <c:tickLblPos val="nextTo"/>
        <c:crossAx val="144522240"/>
        <c:crosses val="autoZero"/>
        <c:auto val="1"/>
        <c:lblAlgn val="ctr"/>
        <c:lblOffset val="100"/>
      </c:catAx>
      <c:valAx>
        <c:axId val="144522240"/>
        <c:scaling>
          <c:orientation val="minMax"/>
        </c:scaling>
        <c:axPos val="l"/>
        <c:majorGridlines/>
        <c:numFmt formatCode="0%" sourceLinked="1"/>
        <c:tickLblPos val="nextTo"/>
        <c:crossAx val="144520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title>
      <c:tx>
        <c:rich>
          <a:bodyPr/>
          <a:lstStyle/>
          <a:p>
            <a:pPr>
              <a:defRPr/>
            </a:pPr>
            <a:r>
              <a:rPr lang="en-US"/>
              <a:t>Seat Belt Usage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'Seatbelt use'!#REF!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>
              <a:gsLst>
                <a:gs pos="0">
                  <a:srgbClr val="BBE0E3">
                    <a:shade val="30000"/>
                    <a:satMod val="115000"/>
                  </a:srgbClr>
                </a:gs>
                <a:gs pos="50000">
                  <a:srgbClr val="BBE0E3">
                    <a:shade val="67500"/>
                    <a:satMod val="115000"/>
                  </a:srgbClr>
                </a:gs>
                <a:gs pos="100000">
                  <a:srgbClr val="BBE0E3">
                    <a:shade val="100000"/>
                    <a:satMod val="115000"/>
                  </a:srgbClr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numRef>
              <c:f>'Seatbelt use'!$A$9:$A$18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'Seatbelt use'!$J$9:$J$18</c:f>
              <c:numCache>
                <c:formatCode>0%</c:formatCode>
                <c:ptCount val="10"/>
                <c:pt idx="0">
                  <c:v>0.68</c:v>
                </c:pt>
                <c:pt idx="1">
                  <c:v>0.68</c:v>
                </c:pt>
                <c:pt idx="2">
                  <c:v>0.68</c:v>
                </c:pt>
                <c:pt idx="3">
                  <c:v>0.69000000000000061</c:v>
                </c:pt>
                <c:pt idx="4">
                  <c:v>0.74000000000000354</c:v>
                </c:pt>
                <c:pt idx="5">
                  <c:v>0.75000000000000366</c:v>
                </c:pt>
                <c:pt idx="6">
                  <c:v>0.78</c:v>
                </c:pt>
                <c:pt idx="7">
                  <c:v>0.75000000000000366</c:v>
                </c:pt>
                <c:pt idx="8">
                  <c:v>0.75000000000000366</c:v>
                </c:pt>
                <c:pt idx="9">
                  <c:v>0.75452032836120897</c:v>
                </c:pt>
              </c:numCache>
            </c:numRef>
          </c:val>
        </c:ser>
        <c:axId val="145231232"/>
        <c:axId val="145245312"/>
      </c:barChart>
      <c:catAx>
        <c:axId val="145231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5245312"/>
        <c:crosses val="autoZero"/>
        <c:auto val="1"/>
        <c:lblAlgn val="ctr"/>
        <c:lblOffset val="100"/>
      </c:catAx>
      <c:valAx>
        <c:axId val="145245312"/>
        <c:scaling>
          <c:orientation val="minMax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52312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Crashes!$H$1</c:f>
              <c:strCache>
                <c:ptCount val="1"/>
                <c:pt idx="0">
                  <c:v>Fatal Crashes</c:v>
                </c:pt>
              </c:strCache>
            </c:strRef>
          </c:tx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818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Crashes!$A$2:$A$11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Crashes!$H$2:$H$11</c:f>
              <c:numCache>
                <c:formatCode>General</c:formatCode>
                <c:ptCount val="10"/>
                <c:pt idx="0">
                  <c:v>831</c:v>
                </c:pt>
                <c:pt idx="1">
                  <c:v>846</c:v>
                </c:pt>
                <c:pt idx="2">
                  <c:v>859</c:v>
                </c:pt>
                <c:pt idx="3">
                  <c:v>818</c:v>
                </c:pt>
                <c:pt idx="4">
                  <c:v>826</c:v>
                </c:pt>
                <c:pt idx="5">
                  <c:v>886</c:v>
                </c:pt>
                <c:pt idx="6">
                  <c:v>874</c:v>
                </c:pt>
                <c:pt idx="7">
                  <c:v>890</c:v>
                </c:pt>
                <c:pt idx="8">
                  <c:v>900</c:v>
                </c:pt>
                <c:pt idx="9">
                  <c:v>817</c:v>
                </c:pt>
              </c:numCache>
            </c:numRef>
          </c:val>
        </c:ser>
        <c:ser>
          <c:idx val="1"/>
          <c:order val="1"/>
          <c:tx>
            <c:strRef>
              <c:f>Crashes!$I$1</c:f>
              <c:strCache>
                <c:ptCount val="1"/>
                <c:pt idx="0">
                  <c:v>Fatalities</c:v>
                </c:pt>
              </c:strCache>
            </c:strRef>
          </c:tx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913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Crashes!$A$2:$A$11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Crashes!$I$2:$I$11</c:f>
              <c:numCache>
                <c:formatCode>General</c:formatCode>
                <c:ptCount val="10"/>
                <c:pt idx="0">
                  <c:v>951</c:v>
                </c:pt>
                <c:pt idx="1">
                  <c:v>938</c:v>
                </c:pt>
                <c:pt idx="2">
                  <c:v>947</c:v>
                </c:pt>
                <c:pt idx="3">
                  <c:v>914</c:v>
                </c:pt>
                <c:pt idx="4">
                  <c:v>938</c:v>
                </c:pt>
                <c:pt idx="5">
                  <c:v>992</c:v>
                </c:pt>
                <c:pt idx="6">
                  <c:v>965</c:v>
                </c:pt>
                <c:pt idx="7">
                  <c:v>987</c:v>
                </c:pt>
                <c:pt idx="8">
                  <c:v>993</c:v>
                </c:pt>
                <c:pt idx="9">
                  <c:v>912</c:v>
                </c:pt>
              </c:numCache>
            </c:numRef>
          </c:val>
        </c:ser>
        <c:shape val="box"/>
        <c:axId val="146357248"/>
        <c:axId val="146363136"/>
        <c:axId val="0"/>
      </c:bar3DChart>
      <c:catAx>
        <c:axId val="146357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363136"/>
        <c:crosses val="autoZero"/>
        <c:auto val="1"/>
        <c:lblAlgn val="ctr"/>
        <c:lblOffset val="100"/>
      </c:catAx>
      <c:valAx>
        <c:axId val="146363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3572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hart>
    <c:autoTitleDeleted val="1"/>
    <c:view3D>
      <c:perspective val="30"/>
    </c:view3D>
    <c:plotArea>
      <c:layout/>
      <c:bar3DChart>
        <c:barDir val="col"/>
        <c:grouping val="clustered"/>
        <c:ser>
          <c:idx val="1"/>
          <c:order val="0"/>
          <c:tx>
            <c:strRef>
              <c:f>seatb_fat!$G$1</c:f>
              <c:strCache>
                <c:ptCount val="1"/>
                <c:pt idx="0">
                  <c:v>Percent of All Occupants Killed not Wearing Safety Belt</c:v>
                </c:pt>
              </c:strCache>
            </c:strRef>
          </c:tx>
          <c:dLbls>
            <c:showVal val="1"/>
          </c:dLbls>
          <c:cat>
            <c:numRef>
              <c:f>seatb_fat!$A$2:$A$11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seatb_fat!$G$2:$G$11</c:f>
              <c:numCache>
                <c:formatCode>0%</c:formatCode>
                <c:ptCount val="10"/>
                <c:pt idx="0">
                  <c:v>0.64000000000000412</c:v>
                </c:pt>
                <c:pt idx="1">
                  <c:v>0.61000000000000065</c:v>
                </c:pt>
                <c:pt idx="2">
                  <c:v>0.66000000000000481</c:v>
                </c:pt>
                <c:pt idx="3">
                  <c:v>0.65000000000000424</c:v>
                </c:pt>
                <c:pt idx="4">
                  <c:v>0.65000000000000424</c:v>
                </c:pt>
                <c:pt idx="5">
                  <c:v>0.62000000000000366</c:v>
                </c:pt>
                <c:pt idx="6">
                  <c:v>0.60000000000000064</c:v>
                </c:pt>
                <c:pt idx="7">
                  <c:v>0.62000000000000366</c:v>
                </c:pt>
                <c:pt idx="8">
                  <c:v>0.65000000000000424</c:v>
                </c:pt>
                <c:pt idx="9">
                  <c:v>0.64000000000000412</c:v>
                </c:pt>
              </c:numCache>
            </c:numRef>
          </c:val>
        </c:ser>
        <c:shape val="box"/>
        <c:axId val="145273984"/>
        <c:axId val="145275520"/>
        <c:axId val="0"/>
      </c:bar3DChart>
      <c:catAx>
        <c:axId val="145273984"/>
        <c:scaling>
          <c:orientation val="minMax"/>
        </c:scaling>
        <c:axPos val="b"/>
        <c:numFmt formatCode="General" sourceLinked="1"/>
        <c:tickLblPos val="nextTo"/>
        <c:crossAx val="145275520"/>
        <c:crosses val="autoZero"/>
        <c:auto val="1"/>
        <c:lblAlgn val="ctr"/>
        <c:lblOffset val="100"/>
      </c:catAx>
      <c:valAx>
        <c:axId val="145275520"/>
        <c:scaling>
          <c:orientation val="minMax"/>
          <c:min val="0"/>
        </c:scaling>
        <c:axPos val="l"/>
        <c:majorGridlines/>
        <c:numFmt formatCode="0%" sourceLinked="1"/>
        <c:tickLblPos val="nextTo"/>
        <c:crossAx val="1452739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autoTitleDeleted val="1"/>
    <c:plotArea>
      <c:layout>
        <c:manualLayout>
          <c:layoutTarget val="inner"/>
          <c:xMode val="edge"/>
          <c:yMode val="edge"/>
          <c:x val="0.20140449643551991"/>
          <c:y val="0.13282057782549908"/>
          <c:w val="0.72809415605777672"/>
          <c:h val="0.71098981945439299"/>
        </c:manualLayout>
      </c:layout>
      <c:scatterChart>
        <c:scatterStyle val="lineMarker"/>
        <c:ser>
          <c:idx val="0"/>
          <c:order val="0"/>
          <c:tx>
            <c:strRef>
              <c:f>Data!$V$2</c:f>
              <c:strCache>
                <c:ptCount val="1"/>
                <c:pt idx="0">
                  <c:v>No-Use%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</c:trendline>
          <c:xVal>
            <c:numRef>
              <c:f>Data!$O$3:$O$55</c:f>
              <c:numCache>
                <c:formatCode>0%</c:formatCode>
                <c:ptCount val="53"/>
                <c:pt idx="0">
                  <c:v>0.82299999999999995</c:v>
                </c:pt>
                <c:pt idx="1">
                  <c:v>0.82399999999999995</c:v>
                </c:pt>
                <c:pt idx="2">
                  <c:v>0.80900000000000005</c:v>
                </c:pt>
                <c:pt idx="3">
                  <c:v>0.69899999999999995</c:v>
                </c:pt>
                <c:pt idx="4">
                  <c:v>0.94599999999999995</c:v>
                </c:pt>
                <c:pt idx="5">
                  <c:v>0.81100000000000005</c:v>
                </c:pt>
                <c:pt idx="6">
                  <c:v>0.85800000000000065</c:v>
                </c:pt>
                <c:pt idx="7">
                  <c:v>0.86600000000000266</c:v>
                </c:pt>
                <c:pt idx="8">
                  <c:v>0.87100000000000266</c:v>
                </c:pt>
                <c:pt idx="9">
                  <c:v>0.79100000000000004</c:v>
                </c:pt>
                <c:pt idx="10">
                  <c:v>0.89</c:v>
                </c:pt>
                <c:pt idx="11">
                  <c:v>0.97600000000000064</c:v>
                </c:pt>
                <c:pt idx="12">
                  <c:v>0.78500000000000003</c:v>
                </c:pt>
                <c:pt idx="13">
                  <c:v>0.90100000000000002</c:v>
                </c:pt>
                <c:pt idx="14">
                  <c:v>0.879000000000003</c:v>
                </c:pt>
                <c:pt idx="15">
                  <c:v>0.91300000000000003</c:v>
                </c:pt>
                <c:pt idx="16">
                  <c:v>0.75000000000000278</c:v>
                </c:pt>
                <c:pt idx="17">
                  <c:v>0.71800000000000064</c:v>
                </c:pt>
                <c:pt idx="18">
                  <c:v>0.752000000000003</c:v>
                </c:pt>
                <c:pt idx="19">
                  <c:v>0.79800000000000004</c:v>
                </c:pt>
                <c:pt idx="20">
                  <c:v>0.93100000000000005</c:v>
                </c:pt>
                <c:pt idx="21">
                  <c:v>0.68700000000000061</c:v>
                </c:pt>
                <c:pt idx="22">
                  <c:v>0.93700000000000061</c:v>
                </c:pt>
                <c:pt idx="23">
                  <c:v>0.878000000000003</c:v>
                </c:pt>
                <c:pt idx="24">
                  <c:v>0.71800000000000064</c:v>
                </c:pt>
                <c:pt idx="25">
                  <c:v>0.77200000000000302</c:v>
                </c:pt>
                <c:pt idx="26">
                  <c:v>0.79600000000000004</c:v>
                </c:pt>
                <c:pt idx="27">
                  <c:v>0.78700000000000003</c:v>
                </c:pt>
                <c:pt idx="28">
                  <c:v>0.92200000000000004</c:v>
                </c:pt>
                <c:pt idx="29">
                  <c:v>0.63800000000000301</c:v>
                </c:pt>
                <c:pt idx="30">
                  <c:v>0.91400000000000003</c:v>
                </c:pt>
                <c:pt idx="31">
                  <c:v>0.91500000000000004</c:v>
                </c:pt>
                <c:pt idx="32">
                  <c:v>0.83500000000000063</c:v>
                </c:pt>
                <c:pt idx="33">
                  <c:v>0.88800000000000001</c:v>
                </c:pt>
                <c:pt idx="34">
                  <c:v>0.82199999999999995</c:v>
                </c:pt>
                <c:pt idx="35">
                  <c:v>0.81599999999999995</c:v>
                </c:pt>
                <c:pt idx="36">
                  <c:v>0.83100000000000063</c:v>
                </c:pt>
                <c:pt idx="37">
                  <c:v>0.95300000000000062</c:v>
                </c:pt>
                <c:pt idx="38">
                  <c:v>0.86700000000000266</c:v>
                </c:pt>
                <c:pt idx="39">
                  <c:v>0.79100000000000004</c:v>
                </c:pt>
                <c:pt idx="40">
                  <c:v>0.73000000000000065</c:v>
                </c:pt>
                <c:pt idx="41">
                  <c:v>0.74500000000000266</c:v>
                </c:pt>
                <c:pt idx="42">
                  <c:v>0.80200000000000005</c:v>
                </c:pt>
                <c:pt idx="43">
                  <c:v>0.91800000000000004</c:v>
                </c:pt>
                <c:pt idx="44">
                  <c:v>0.86800000000000266</c:v>
                </c:pt>
                <c:pt idx="45">
                  <c:v>0.87100000000000266</c:v>
                </c:pt>
                <c:pt idx="46">
                  <c:v>0.79900000000000004</c:v>
                </c:pt>
                <c:pt idx="47">
                  <c:v>0.96400000000000063</c:v>
                </c:pt>
                <c:pt idx="48">
                  <c:v>0.89600000000000002</c:v>
                </c:pt>
                <c:pt idx="49">
                  <c:v>0.753000000000003</c:v>
                </c:pt>
                <c:pt idx="50">
                  <c:v>0.72200000000000064</c:v>
                </c:pt>
                <c:pt idx="51">
                  <c:v>0.82000000000000062</c:v>
                </c:pt>
                <c:pt idx="52">
                  <c:v>0.92100000000000004</c:v>
                </c:pt>
              </c:numCache>
            </c:numRef>
          </c:xVal>
          <c:yVal>
            <c:numRef>
              <c:f>Data!$V$3:$V$55</c:f>
              <c:numCache>
                <c:formatCode>0%</c:formatCode>
                <c:ptCount val="53"/>
                <c:pt idx="0">
                  <c:v>0.59399999999999997</c:v>
                </c:pt>
                <c:pt idx="1">
                  <c:v>0.53600000000000003</c:v>
                </c:pt>
                <c:pt idx="2">
                  <c:v>0.54400000000000004</c:v>
                </c:pt>
                <c:pt idx="3">
                  <c:v>0.57100000000000062</c:v>
                </c:pt>
                <c:pt idx="4">
                  <c:v>0.33000000000000174</c:v>
                </c:pt>
                <c:pt idx="5">
                  <c:v>0.52600000000000002</c:v>
                </c:pt>
                <c:pt idx="6">
                  <c:v>0.42500000000000032</c:v>
                </c:pt>
                <c:pt idx="7">
                  <c:v>0.42200000000000032</c:v>
                </c:pt>
                <c:pt idx="8">
                  <c:v>0.33300000000000174</c:v>
                </c:pt>
                <c:pt idx="9">
                  <c:v>0.57299999999999995</c:v>
                </c:pt>
                <c:pt idx="10">
                  <c:v>0.51200000000000001</c:v>
                </c:pt>
                <c:pt idx="11">
                  <c:v>0.37000000000000038</c:v>
                </c:pt>
                <c:pt idx="12">
                  <c:v>0.58899999999999997</c:v>
                </c:pt>
                <c:pt idx="13">
                  <c:v>0.45800000000000002</c:v>
                </c:pt>
                <c:pt idx="14">
                  <c:v>0.43600000000000133</c:v>
                </c:pt>
                <c:pt idx="15">
                  <c:v>0.45900000000000002</c:v>
                </c:pt>
                <c:pt idx="16">
                  <c:v>0.53900000000000003</c:v>
                </c:pt>
                <c:pt idx="17">
                  <c:v>0.59</c:v>
                </c:pt>
                <c:pt idx="18">
                  <c:v>0.59299999999999997</c:v>
                </c:pt>
                <c:pt idx="19">
                  <c:v>0.53900000000000003</c:v>
                </c:pt>
                <c:pt idx="20">
                  <c:v>0.38800000000000151</c:v>
                </c:pt>
                <c:pt idx="21">
                  <c:v>0.51300000000000001</c:v>
                </c:pt>
                <c:pt idx="22">
                  <c:v>0.32600000000000151</c:v>
                </c:pt>
                <c:pt idx="23">
                  <c:v>0.48300000000000032</c:v>
                </c:pt>
                <c:pt idx="24">
                  <c:v>0.69299999999999995</c:v>
                </c:pt>
                <c:pt idx="25">
                  <c:v>0.60800000000000065</c:v>
                </c:pt>
                <c:pt idx="26">
                  <c:v>0.70700000000000063</c:v>
                </c:pt>
                <c:pt idx="27">
                  <c:v>0.55700000000000005</c:v>
                </c:pt>
                <c:pt idx="28">
                  <c:v>0.48800000000000032</c:v>
                </c:pt>
                <c:pt idx="29">
                  <c:v>0.69799999999999995</c:v>
                </c:pt>
                <c:pt idx="30">
                  <c:v>0.46600000000000008</c:v>
                </c:pt>
                <c:pt idx="31">
                  <c:v>0.58799999999999997</c:v>
                </c:pt>
                <c:pt idx="32">
                  <c:v>0.35500000000000032</c:v>
                </c:pt>
                <c:pt idx="33">
                  <c:v>0.43700000000000139</c:v>
                </c:pt>
                <c:pt idx="34">
                  <c:v>0.630000000000003</c:v>
                </c:pt>
                <c:pt idx="35">
                  <c:v>0.57800000000000062</c:v>
                </c:pt>
                <c:pt idx="36">
                  <c:v>0.55000000000000004</c:v>
                </c:pt>
                <c:pt idx="37">
                  <c:v>0.33300000000000174</c:v>
                </c:pt>
                <c:pt idx="38">
                  <c:v>0.52900000000000003</c:v>
                </c:pt>
                <c:pt idx="39">
                  <c:v>0.46300000000000002</c:v>
                </c:pt>
                <c:pt idx="40">
                  <c:v>0.61400000000000265</c:v>
                </c:pt>
                <c:pt idx="41">
                  <c:v>0.68900000000000061</c:v>
                </c:pt>
                <c:pt idx="42">
                  <c:v>0.57600000000000062</c:v>
                </c:pt>
                <c:pt idx="43">
                  <c:v>0.41100000000000031</c:v>
                </c:pt>
                <c:pt idx="44">
                  <c:v>0.35900000000000032</c:v>
                </c:pt>
                <c:pt idx="45">
                  <c:v>0.46800000000000008</c:v>
                </c:pt>
                <c:pt idx="46">
                  <c:v>0.60100000000000064</c:v>
                </c:pt>
                <c:pt idx="47">
                  <c:v>0.37400000000000133</c:v>
                </c:pt>
                <c:pt idx="48">
                  <c:v>0.48900000000000032</c:v>
                </c:pt>
                <c:pt idx="49">
                  <c:v>0.55299999999999994</c:v>
                </c:pt>
                <c:pt idx="50">
                  <c:v>0.58000000000000007</c:v>
                </c:pt>
              </c:numCache>
            </c:numRef>
          </c:yVal>
        </c:ser>
        <c:axId val="145322368"/>
        <c:axId val="145323904"/>
      </c:scatterChart>
      <c:valAx>
        <c:axId val="145322368"/>
        <c:scaling>
          <c:orientation val="minMax"/>
          <c:min val="0.60000000000000064"/>
        </c:scaling>
        <c:axPos val="b"/>
        <c:numFmt formatCode="0%" sourceLinked="1"/>
        <c:tickLblPos val="nextTo"/>
        <c:crossAx val="145323904"/>
        <c:crosses val="autoZero"/>
        <c:crossBetween val="midCat"/>
      </c:valAx>
      <c:valAx>
        <c:axId val="145323904"/>
        <c:scaling>
          <c:orientation val="minMax"/>
          <c:min val="0.30000000000000032"/>
        </c:scaling>
        <c:axPos val="l"/>
        <c:majorGridlines/>
        <c:numFmt formatCode="0%" sourceLinked="1"/>
        <c:tickLblPos val="nextTo"/>
        <c:crossAx val="14532236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503905311109681"/>
          <c:y val="0.11096537512300926"/>
          <c:w val="0.59840325644428904"/>
          <c:h val="0.70632869209308946"/>
        </c:manualLayout>
      </c:layout>
      <c:lineChart>
        <c:grouping val="standard"/>
        <c:ser>
          <c:idx val="1"/>
          <c:order val="0"/>
          <c:tx>
            <c:strRef>
              <c:f>History_1!$A$3</c:f>
              <c:strCache>
                <c:ptCount val="1"/>
                <c:pt idx="0">
                  <c:v>A (EBR)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History_1!$B$2:$F$2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History_1!$B$3:$F$3</c:f>
              <c:numCache>
                <c:formatCode>0.0%</c:formatCode>
                <c:ptCount val="5"/>
                <c:pt idx="0">
                  <c:v>0.75449726666673322</c:v>
                </c:pt>
                <c:pt idx="1">
                  <c:v>0.7474368983907298</c:v>
                </c:pt>
                <c:pt idx="2" formatCode="0%">
                  <c:v>0.73468264701134522</c:v>
                </c:pt>
                <c:pt idx="3" formatCode="0%">
                  <c:v>0.7936569059460965</c:v>
                </c:pt>
                <c:pt idx="4" formatCode="0%">
                  <c:v>0.74453041833678135</c:v>
                </c:pt>
              </c:numCache>
            </c:numRef>
          </c:val>
        </c:ser>
        <c:ser>
          <c:idx val="2"/>
          <c:order val="1"/>
          <c:tx>
            <c:strRef>
              <c:f>History_1!$A$4</c:f>
              <c:strCache>
                <c:ptCount val="1"/>
                <c:pt idx="0">
                  <c:v>B (NO)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History_1!$B$2:$F$2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History_1!$B$4:$F$4</c:f>
              <c:numCache>
                <c:formatCode>0.0%</c:formatCode>
                <c:ptCount val="5"/>
                <c:pt idx="0">
                  <c:v>0.78456002639053035</c:v>
                </c:pt>
                <c:pt idx="1">
                  <c:v>0.72331179546636148</c:v>
                </c:pt>
                <c:pt idx="2" formatCode="0%">
                  <c:v>0.8003812835037547</c:v>
                </c:pt>
                <c:pt idx="3" formatCode="0%">
                  <c:v>0.70968373907314464</c:v>
                </c:pt>
                <c:pt idx="4" formatCode="0%">
                  <c:v>0.73986971070109364</c:v>
                </c:pt>
              </c:numCache>
            </c:numRef>
          </c:val>
        </c:ser>
        <c:ser>
          <c:idx val="3"/>
          <c:order val="2"/>
          <c:tx>
            <c:strRef>
              <c:f>History_1!$A$5</c:f>
              <c:strCache>
                <c:ptCount val="1"/>
                <c:pt idx="0">
                  <c:v>C (Houma)</c:v>
                </c:pt>
              </c:strCache>
            </c:strRef>
          </c:tx>
          <c:spPr>
            <a:ln w="254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</c:spPr>
          </c:marker>
          <c:cat>
            <c:numRef>
              <c:f>History_1!$B$2:$F$2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History_1!$B$5:$F$5</c:f>
              <c:numCache>
                <c:formatCode>0.0%</c:formatCode>
                <c:ptCount val="5"/>
                <c:pt idx="0">
                  <c:v>0.81583468735586162</c:v>
                </c:pt>
                <c:pt idx="1">
                  <c:v>0.79685414079536121</c:v>
                </c:pt>
                <c:pt idx="2" formatCode="0%">
                  <c:v>0.7134922757002865</c:v>
                </c:pt>
                <c:pt idx="3" formatCode="0%">
                  <c:v>0.9035662726388316</c:v>
                </c:pt>
                <c:pt idx="4" formatCode="0%">
                  <c:v>0.76196048874588662</c:v>
                </c:pt>
              </c:numCache>
            </c:numRef>
          </c:val>
        </c:ser>
        <c:ser>
          <c:idx val="4"/>
          <c:order val="3"/>
          <c:tx>
            <c:strRef>
              <c:f>History_1!$A$6</c:f>
              <c:strCache>
                <c:ptCount val="1"/>
                <c:pt idx="0">
                  <c:v>D (Lake Charles)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History_1!$B$2:$F$2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History_1!$B$6:$F$6</c:f>
              <c:numCache>
                <c:formatCode>0.0%</c:formatCode>
                <c:ptCount val="5"/>
                <c:pt idx="0">
                  <c:v>0.7939851469246777</c:v>
                </c:pt>
                <c:pt idx="1">
                  <c:v>0.73349073301124001</c:v>
                </c:pt>
                <c:pt idx="2" formatCode="0%">
                  <c:v>0.7257399582241576</c:v>
                </c:pt>
                <c:pt idx="3" formatCode="0%">
                  <c:v>0.72515666519721556</c:v>
                </c:pt>
                <c:pt idx="4" formatCode="0%">
                  <c:v>0.77307573722482614</c:v>
                </c:pt>
              </c:numCache>
            </c:numRef>
          </c:val>
        </c:ser>
        <c:ser>
          <c:idx val="5"/>
          <c:order val="4"/>
          <c:tx>
            <c:strRef>
              <c:f>History_1!$A$7</c:f>
              <c:strCache>
                <c:ptCount val="1"/>
                <c:pt idx="0">
                  <c:v>E (Alexandria)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numRef>
              <c:f>History_1!$B$2:$F$2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History_1!$B$7:$F$7</c:f>
              <c:numCache>
                <c:formatCode>0.0%</c:formatCode>
                <c:ptCount val="5"/>
                <c:pt idx="0">
                  <c:v>0.77747228843975114</c:v>
                </c:pt>
                <c:pt idx="1">
                  <c:v>0.7149357586170596</c:v>
                </c:pt>
                <c:pt idx="2" formatCode="0%">
                  <c:v>0.72494363653530136</c:v>
                </c:pt>
                <c:pt idx="3" formatCode="0%">
                  <c:v>0.71554966772902862</c:v>
                </c:pt>
                <c:pt idx="4" formatCode="0%">
                  <c:v>0.76882103854903705</c:v>
                </c:pt>
              </c:numCache>
            </c:numRef>
          </c:val>
        </c:ser>
        <c:ser>
          <c:idx val="6"/>
          <c:order val="5"/>
          <c:tx>
            <c:strRef>
              <c:f>History_1!$A$8</c:f>
              <c:strCache>
                <c:ptCount val="1"/>
                <c:pt idx="0">
                  <c:v>F (Monroe)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cat>
            <c:numRef>
              <c:f>History_1!$B$2:$F$2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History_1!$B$8:$F$8</c:f>
              <c:numCache>
                <c:formatCode>0.0%</c:formatCode>
                <c:ptCount val="5"/>
                <c:pt idx="0">
                  <c:v>0.77067695741376918</c:v>
                </c:pt>
                <c:pt idx="1">
                  <c:v>0.73551308510240221</c:v>
                </c:pt>
                <c:pt idx="2" formatCode="0%">
                  <c:v>0.75985441452230162</c:v>
                </c:pt>
                <c:pt idx="3" formatCode="0%">
                  <c:v>0.7036408856796964</c:v>
                </c:pt>
                <c:pt idx="4" formatCode="0%">
                  <c:v>0.71297170228106044</c:v>
                </c:pt>
              </c:numCache>
            </c:numRef>
          </c:val>
        </c:ser>
        <c:ser>
          <c:idx val="7"/>
          <c:order val="6"/>
          <c:tx>
            <c:strRef>
              <c:f>History_1!$A$9</c:f>
              <c:strCache>
                <c:ptCount val="1"/>
                <c:pt idx="0">
                  <c:v>G (Shreveport)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History_1!$B$2:$F$2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History_1!$B$9:$F$9</c:f>
              <c:numCache>
                <c:formatCode>0.0%</c:formatCode>
                <c:ptCount val="5"/>
                <c:pt idx="0">
                  <c:v>0.78432684227695948</c:v>
                </c:pt>
                <c:pt idx="1">
                  <c:v>0.769253623909122</c:v>
                </c:pt>
                <c:pt idx="2" formatCode="0%">
                  <c:v>0.78634893278552653</c:v>
                </c:pt>
                <c:pt idx="3" formatCode="0%">
                  <c:v>0.72647690082108629</c:v>
                </c:pt>
                <c:pt idx="4" formatCode="0%">
                  <c:v>0.71784613878732351</c:v>
                </c:pt>
              </c:numCache>
            </c:numRef>
          </c:val>
        </c:ser>
        <c:ser>
          <c:idx val="8"/>
          <c:order val="7"/>
          <c:tx>
            <c:strRef>
              <c:f>History_1!$A$10</c:f>
              <c:strCache>
                <c:ptCount val="1"/>
                <c:pt idx="0">
                  <c:v>I (Lafayette)</c:v>
                </c:pt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History_1!$B$2:$F$2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History_1!$B$10:$F$10</c:f>
              <c:numCache>
                <c:formatCode>0.0%</c:formatCode>
                <c:ptCount val="5"/>
                <c:pt idx="0">
                  <c:v>0.77738614666985861</c:v>
                </c:pt>
                <c:pt idx="1">
                  <c:v>0.7818025960413415</c:v>
                </c:pt>
                <c:pt idx="2" formatCode="0%">
                  <c:v>0.73033319868983571</c:v>
                </c:pt>
                <c:pt idx="3" formatCode="0%">
                  <c:v>0.79461648700535759</c:v>
                </c:pt>
                <c:pt idx="4" formatCode="0%">
                  <c:v>0.76138669989548668</c:v>
                </c:pt>
              </c:numCache>
            </c:numRef>
          </c:val>
        </c:ser>
        <c:ser>
          <c:idx val="9"/>
          <c:order val="8"/>
          <c:tx>
            <c:strRef>
              <c:f>History_1!$A$11</c:f>
              <c:strCache>
                <c:ptCount val="1"/>
                <c:pt idx="0">
                  <c:v>L (Hammond)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History_1!$B$2:$F$2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History_1!$B$11:$F$11</c:f>
              <c:numCache>
                <c:formatCode>0.0%</c:formatCode>
                <c:ptCount val="5"/>
                <c:pt idx="0">
                  <c:v>0.7522976827963016</c:v>
                </c:pt>
                <c:pt idx="1">
                  <c:v>0.70268407354389295</c:v>
                </c:pt>
                <c:pt idx="2">
                  <c:v>0.75244956393770235</c:v>
                </c:pt>
                <c:pt idx="3" formatCode="0%">
                  <c:v>0.72483898707760697</c:v>
                </c:pt>
                <c:pt idx="4" formatCode="0%">
                  <c:v>0.74650663828235253</c:v>
                </c:pt>
              </c:numCache>
            </c:numRef>
          </c:val>
        </c:ser>
        <c:marker val="1"/>
        <c:axId val="145526784"/>
        <c:axId val="145595392"/>
      </c:lineChart>
      <c:catAx>
        <c:axId val="145526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45930319484162058"/>
              <c:y val="0.8919679654604795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595392"/>
        <c:crosses val="autoZero"/>
        <c:auto val="1"/>
        <c:lblAlgn val="ctr"/>
        <c:lblOffset val="100"/>
        <c:tickLblSkip val="1"/>
        <c:tickMarkSkip val="1"/>
      </c:catAx>
      <c:valAx>
        <c:axId val="145595392"/>
        <c:scaling>
          <c:orientation val="minMax"/>
          <c:min val="0.6000000000000006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/>
                  <a:t>% USE</a:t>
                </a:r>
              </a:p>
            </c:rich>
          </c:tx>
          <c:layout>
            <c:manualLayout>
              <c:xMode val="edge"/>
              <c:yMode val="edge"/>
              <c:x val="3.1007810622219429E-2"/>
              <c:y val="0.37396172464958038"/>
            </c:manualLayout>
          </c:layout>
          <c:spPr>
            <a:noFill/>
            <a:ln w="25400">
              <a:noFill/>
            </a:ln>
          </c:spPr>
        </c:title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52678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585283742269663"/>
          <c:y val="0.16343512410611274"/>
          <c:w val="0.19864526774793276"/>
          <c:h val="0.7456828119533386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172753551486341"/>
          <c:y val="0.13996635962430382"/>
          <c:w val="0.67944915803690265"/>
          <c:h val="0.65736890310586171"/>
        </c:manualLayout>
      </c:layout>
      <c:lineChart>
        <c:grouping val="standard"/>
        <c:ser>
          <c:idx val="0"/>
          <c:order val="0"/>
          <c:tx>
            <c:v>Drivers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3333CC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strRef>
              <c:f>'[K-Safety08.xlsx]K4'!$A$6:$A$14</c:f>
              <c:strCache>
                <c:ptCount val="9"/>
                <c:pt idx="0">
                  <c:v>15-17</c:v>
                </c:pt>
                <c:pt idx="1">
                  <c:v>18-20</c:v>
                </c:pt>
                <c:pt idx="2">
                  <c:v>21-24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65-74</c:v>
                </c:pt>
                <c:pt idx="8">
                  <c:v>75-84</c:v>
                </c:pt>
              </c:strCache>
            </c:strRef>
          </c:cat>
          <c:val>
            <c:numRef>
              <c:f>'[K-Safety08.xlsx]K4'!$C$6:$C$14</c:f>
              <c:numCache>
                <c:formatCode>0%</c:formatCode>
                <c:ptCount val="9"/>
                <c:pt idx="0">
                  <c:v>0.78</c:v>
                </c:pt>
                <c:pt idx="1">
                  <c:v>0.74000000000000088</c:v>
                </c:pt>
                <c:pt idx="2">
                  <c:v>0.72000000000000064</c:v>
                </c:pt>
                <c:pt idx="3">
                  <c:v>0.68</c:v>
                </c:pt>
                <c:pt idx="4">
                  <c:v>0.69000000000000061</c:v>
                </c:pt>
                <c:pt idx="5">
                  <c:v>0.64000000000000101</c:v>
                </c:pt>
                <c:pt idx="6">
                  <c:v>0.54</c:v>
                </c:pt>
                <c:pt idx="7">
                  <c:v>0.39000000000000051</c:v>
                </c:pt>
                <c:pt idx="8">
                  <c:v>0.25</c:v>
                </c:pt>
              </c:numCache>
            </c:numRef>
          </c:val>
        </c:ser>
        <c:ser>
          <c:idx val="1"/>
          <c:order val="1"/>
          <c:tx>
            <c:v>Passenger</c:v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33CCCC"/>
              </a:solidFill>
              <a:ln>
                <a:solidFill>
                  <a:srgbClr val="8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strRef>
              <c:f>'[K-Safety08.xlsx]K4'!$A$6:$A$15</c:f>
              <c:strCache>
                <c:ptCount val="10"/>
                <c:pt idx="0">
                  <c:v>15-17</c:v>
                </c:pt>
                <c:pt idx="1">
                  <c:v>18-20</c:v>
                </c:pt>
                <c:pt idx="2">
                  <c:v>21-24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65-74</c:v>
                </c:pt>
                <c:pt idx="8">
                  <c:v>75-84</c:v>
                </c:pt>
                <c:pt idx="9">
                  <c:v>85-94</c:v>
                </c:pt>
              </c:strCache>
            </c:strRef>
          </c:cat>
          <c:val>
            <c:numRef>
              <c:f>'[K-Safety08.xlsx]K4'!$H$6:$H$14</c:f>
              <c:numCache>
                <c:formatCode>0%</c:formatCode>
                <c:ptCount val="9"/>
                <c:pt idx="0">
                  <c:v>0.70000000000000062</c:v>
                </c:pt>
                <c:pt idx="1">
                  <c:v>0.750000000000001</c:v>
                </c:pt>
                <c:pt idx="2">
                  <c:v>0.88</c:v>
                </c:pt>
                <c:pt idx="3">
                  <c:v>0.73000000000000065</c:v>
                </c:pt>
                <c:pt idx="4">
                  <c:v>0.76000000000000101</c:v>
                </c:pt>
                <c:pt idx="5">
                  <c:v>0.67000000000000115</c:v>
                </c:pt>
                <c:pt idx="6">
                  <c:v>0.60000000000000064</c:v>
                </c:pt>
                <c:pt idx="7">
                  <c:v>0.5</c:v>
                </c:pt>
                <c:pt idx="8">
                  <c:v>0.25</c:v>
                </c:pt>
              </c:numCache>
            </c:numRef>
          </c:val>
        </c:ser>
        <c:ser>
          <c:idx val="2"/>
          <c:order val="2"/>
          <c:tx>
            <c:v>All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strRef>
              <c:f>'[K-Safety08.xlsx]K4'!$A$6:$A$14</c:f>
              <c:strCache>
                <c:ptCount val="9"/>
                <c:pt idx="0">
                  <c:v>15-17</c:v>
                </c:pt>
                <c:pt idx="1">
                  <c:v>18-20</c:v>
                </c:pt>
                <c:pt idx="2">
                  <c:v>21-24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65-74</c:v>
                </c:pt>
                <c:pt idx="8">
                  <c:v>75-84</c:v>
                </c:pt>
              </c:strCache>
            </c:strRef>
          </c:cat>
          <c:val>
            <c:numRef>
              <c:f>'[K-Safety08.xlsx]K4'!$M$6:$M$14</c:f>
              <c:numCache>
                <c:formatCode>0%</c:formatCode>
                <c:ptCount val="9"/>
                <c:pt idx="0">
                  <c:v>0.750000000000001</c:v>
                </c:pt>
                <c:pt idx="1">
                  <c:v>0.74000000000000088</c:v>
                </c:pt>
                <c:pt idx="2">
                  <c:v>0.77000000000000102</c:v>
                </c:pt>
                <c:pt idx="3">
                  <c:v>0.70000000000000062</c:v>
                </c:pt>
                <c:pt idx="4">
                  <c:v>0.71000000000000063</c:v>
                </c:pt>
                <c:pt idx="5">
                  <c:v>0.65000000000000113</c:v>
                </c:pt>
                <c:pt idx="6">
                  <c:v>0.55000000000000004</c:v>
                </c:pt>
                <c:pt idx="7">
                  <c:v>0.42000000000000032</c:v>
                </c:pt>
                <c:pt idx="8">
                  <c:v>0.25</c:v>
                </c:pt>
              </c:numCache>
            </c:numRef>
          </c:val>
        </c:ser>
        <c:marker val="1"/>
        <c:axId val="145701504"/>
        <c:axId val="145740928"/>
      </c:lineChart>
      <c:catAx>
        <c:axId val="145701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Age</a:t>
                </a:r>
              </a:p>
            </c:rich>
          </c:tx>
          <c:layout>
            <c:manualLayout>
              <c:xMode val="edge"/>
              <c:yMode val="edge"/>
              <c:x val="0.8806003695953003"/>
              <c:y val="0.8695989173228355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740928"/>
        <c:crosses val="autoZero"/>
        <c:lblAlgn val="ctr"/>
        <c:lblOffset val="100"/>
        <c:tickLblSkip val="1"/>
        <c:tickMarkSkip val="1"/>
      </c:catAx>
      <c:valAx>
        <c:axId val="14574092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0"/>
              <c:y val="0.36898581036745526"/>
            </c:manualLayout>
          </c:layout>
          <c:spPr>
            <a:noFill/>
            <a:ln w="25400">
              <a:noFill/>
            </a:ln>
          </c:spPr>
        </c:title>
        <c:numFmt formatCode="0%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701504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2100277495715874"/>
          <c:y val="0.41741055154564088"/>
          <c:w val="0.29537527089580051"/>
          <c:h val="0.32781468722659757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stacked"/>
        <c:ser>
          <c:idx val="1"/>
          <c:order val="0"/>
          <c:tx>
            <c:strRef>
              <c:f>Crashes!$R$2</c:f>
              <c:strCache>
                <c:ptCount val="1"/>
                <c:pt idx="0">
                  <c:v>Alcohol/Unbelted</c:v>
                </c:pt>
              </c:strCache>
            </c:strRef>
          </c:tx>
          <c:cat>
            <c:numRef>
              <c:f>Crashes!$A$3:$A$11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Crashes!$R$3:$R$11</c:f>
              <c:numCache>
                <c:formatCode>General</c:formatCode>
                <c:ptCount val="9"/>
                <c:pt idx="0">
                  <c:v>728</c:v>
                </c:pt>
                <c:pt idx="1">
                  <c:v>746</c:v>
                </c:pt>
                <c:pt idx="2">
                  <c:v>705</c:v>
                </c:pt>
                <c:pt idx="3">
                  <c:v>710</c:v>
                </c:pt>
                <c:pt idx="4">
                  <c:v>749</c:v>
                </c:pt>
                <c:pt idx="5">
                  <c:v>735</c:v>
                </c:pt>
                <c:pt idx="6">
                  <c:v>750</c:v>
                </c:pt>
                <c:pt idx="7">
                  <c:v>787</c:v>
                </c:pt>
                <c:pt idx="8">
                  <c:v>801</c:v>
                </c:pt>
              </c:numCache>
            </c:numRef>
          </c:val>
        </c:ser>
        <c:ser>
          <c:idx val="2"/>
          <c:order val="1"/>
          <c:tx>
            <c:strRef>
              <c:f>Crashes!$S$2</c:f>
              <c:strCache>
                <c:ptCount val="1"/>
                <c:pt idx="0">
                  <c:v>Belted&amp;No Alcohol</c:v>
                </c:pt>
              </c:strCache>
            </c:strRef>
          </c:tx>
          <c:spPr>
            <a:gradFill>
              <a:gsLst>
                <a:gs pos="0">
                  <a:srgbClr val="BBE0E3">
                    <a:shade val="30000"/>
                    <a:satMod val="115000"/>
                  </a:srgbClr>
                </a:gs>
                <a:gs pos="50000">
                  <a:srgbClr val="BBE0E3">
                    <a:shade val="67500"/>
                    <a:satMod val="115000"/>
                  </a:srgbClr>
                </a:gs>
                <a:gs pos="100000">
                  <a:srgbClr val="BBE0E3">
                    <a:shade val="100000"/>
                    <a:satMod val="115000"/>
                  </a:srgbClr>
                </a:gs>
              </a:gsLst>
              <a:lin ang="5400000" scaled="0"/>
            </a:gradFill>
          </c:spPr>
          <c:cat>
            <c:numRef>
              <c:f>Crashes!$A$3:$A$11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Crashes!$S$3:$S$11</c:f>
              <c:numCache>
                <c:formatCode>General</c:formatCode>
                <c:ptCount val="9"/>
                <c:pt idx="0">
                  <c:v>118</c:v>
                </c:pt>
                <c:pt idx="1">
                  <c:v>113</c:v>
                </c:pt>
                <c:pt idx="2">
                  <c:v>113</c:v>
                </c:pt>
                <c:pt idx="3">
                  <c:v>116</c:v>
                </c:pt>
                <c:pt idx="4">
                  <c:v>137</c:v>
                </c:pt>
                <c:pt idx="5">
                  <c:v>139</c:v>
                </c:pt>
                <c:pt idx="6">
                  <c:v>140</c:v>
                </c:pt>
                <c:pt idx="7">
                  <c:v>113</c:v>
                </c:pt>
                <c:pt idx="8">
                  <c:v>60</c:v>
                </c:pt>
              </c:numCache>
            </c:numRef>
          </c:val>
        </c:ser>
        <c:shape val="box"/>
        <c:axId val="145635968"/>
        <c:axId val="145641856"/>
        <c:axId val="0"/>
      </c:bar3DChart>
      <c:catAx>
        <c:axId val="145635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5641856"/>
        <c:crosses val="autoZero"/>
        <c:auto val="1"/>
        <c:lblAlgn val="ctr"/>
        <c:lblOffset val="100"/>
      </c:catAx>
      <c:valAx>
        <c:axId val="145641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5635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layout/>
    </c:title>
    <c:plotArea>
      <c:layout/>
      <c:lineChart>
        <c:grouping val="standard"/>
        <c:ser>
          <c:idx val="1"/>
          <c:order val="0"/>
          <c:tx>
            <c:strRef>
              <c:f>Motorcycles!$K$4</c:f>
              <c:strCache>
                <c:ptCount val="1"/>
                <c:pt idx="0">
                  <c:v>Driver Fatalities per 100 Drivers in Crashes</c:v>
                </c:pt>
              </c:strCache>
            </c:strRef>
          </c:tx>
          <c:cat>
            <c:numRef>
              <c:f>Motorcycles!$A$5:$A$14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Motorcycles!$K$5:$K$14</c:f>
              <c:numCache>
                <c:formatCode>0.00%</c:formatCode>
                <c:ptCount val="10"/>
                <c:pt idx="0">
                  <c:v>4.200000000000003E-2</c:v>
                </c:pt>
                <c:pt idx="1">
                  <c:v>4.4000000000000032E-2</c:v>
                </c:pt>
                <c:pt idx="2">
                  <c:v>4.4000000000000032E-2</c:v>
                </c:pt>
                <c:pt idx="3">
                  <c:v>4.200000000000003E-2</c:v>
                </c:pt>
                <c:pt idx="4">
                  <c:v>4.7000000000000104E-2</c:v>
                </c:pt>
                <c:pt idx="5">
                  <c:v>4.6000000000000013E-2</c:v>
                </c:pt>
                <c:pt idx="6">
                  <c:v>3.6000000000000046E-2</c:v>
                </c:pt>
                <c:pt idx="7">
                  <c:v>4.3000000000000003E-2</c:v>
                </c:pt>
                <c:pt idx="8">
                  <c:v>3.6000000000000046E-2</c:v>
                </c:pt>
                <c:pt idx="9">
                  <c:v>3.3000000000000002E-2</c:v>
                </c:pt>
              </c:numCache>
            </c:numRef>
          </c:val>
        </c:ser>
        <c:marker val="1"/>
        <c:axId val="145677312"/>
        <c:axId val="145679104"/>
      </c:lineChart>
      <c:catAx>
        <c:axId val="14567731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5679104"/>
        <c:crosses val="autoZero"/>
        <c:auto val="1"/>
        <c:lblAlgn val="ctr"/>
        <c:lblOffset val="100"/>
      </c:catAx>
      <c:valAx>
        <c:axId val="145679104"/>
        <c:scaling>
          <c:orientation val="minMax"/>
          <c:min val="3.0000000000000002E-2"/>
        </c:scaling>
        <c:axPos val="l"/>
        <c:majorGridlines/>
        <c:numFmt formatCode="0.0%" sourceLinked="0"/>
        <c:tickLblPos val="nextTo"/>
        <c:crossAx val="145677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hart>
    <c:title>
      <c:layout/>
    </c:title>
    <c:view3D>
      <c:perspective val="30"/>
    </c:view3D>
    <c:plotArea>
      <c:layout/>
      <c:bar3DChart>
        <c:barDir val="col"/>
        <c:grouping val="clustered"/>
        <c:ser>
          <c:idx val="1"/>
          <c:order val="0"/>
          <c:tx>
            <c:strRef>
              <c:f>Motorcycles!$B$4</c:f>
              <c:strCache>
                <c:ptCount val="1"/>
                <c:pt idx="0">
                  <c:v># killed</c:v>
                </c:pt>
              </c:strCache>
            </c:strRef>
          </c:tx>
          <c:cat>
            <c:numRef>
              <c:f>Motorcycles!$A$5:$A$14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Motorcycles!$B$5:$B$14</c:f>
              <c:numCache>
                <c:formatCode>General</c:formatCode>
                <c:ptCount val="10"/>
                <c:pt idx="0">
                  <c:v>41</c:v>
                </c:pt>
                <c:pt idx="1">
                  <c:v>57</c:v>
                </c:pt>
                <c:pt idx="2">
                  <c:v>63</c:v>
                </c:pt>
                <c:pt idx="3">
                  <c:v>65</c:v>
                </c:pt>
                <c:pt idx="4">
                  <c:v>82</c:v>
                </c:pt>
                <c:pt idx="5">
                  <c:v>80</c:v>
                </c:pt>
                <c:pt idx="6">
                  <c:v>74</c:v>
                </c:pt>
                <c:pt idx="7">
                  <c:v>94</c:v>
                </c:pt>
                <c:pt idx="8">
                  <c:v>88</c:v>
                </c:pt>
                <c:pt idx="9">
                  <c:v>90</c:v>
                </c:pt>
              </c:numCache>
            </c:numRef>
          </c:val>
        </c:ser>
        <c:shape val="box"/>
        <c:axId val="145955456"/>
        <c:axId val="145965440"/>
        <c:axId val="0"/>
      </c:bar3DChart>
      <c:catAx>
        <c:axId val="145955456"/>
        <c:scaling>
          <c:orientation val="minMax"/>
        </c:scaling>
        <c:axPos val="b"/>
        <c:numFmt formatCode="General" sourceLinked="1"/>
        <c:tickLblPos val="nextTo"/>
        <c:crossAx val="145965440"/>
        <c:crosses val="autoZero"/>
        <c:auto val="1"/>
        <c:lblAlgn val="ctr"/>
        <c:lblOffset val="100"/>
      </c:catAx>
      <c:valAx>
        <c:axId val="145965440"/>
        <c:scaling>
          <c:orientation val="minMax"/>
        </c:scaling>
        <c:axPos val="l"/>
        <c:majorGridlines/>
        <c:numFmt formatCode="General" sourceLinked="1"/>
        <c:tickLblPos val="nextTo"/>
        <c:crossAx val="145955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Motorcycles!$F$4</c:f>
              <c:strCache>
                <c:ptCount val="1"/>
                <c:pt idx="0">
                  <c:v>Single Veh.</c:v>
                </c:pt>
              </c:strCache>
            </c:strRef>
          </c:tx>
          <c:cat>
            <c:numRef>
              <c:f>Motorcycles!$A$5:$A$14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Motorcycles!$F$5:$F$14</c:f>
              <c:numCache>
                <c:formatCode>General</c:formatCode>
                <c:ptCount val="10"/>
                <c:pt idx="0">
                  <c:v>15</c:v>
                </c:pt>
                <c:pt idx="1">
                  <c:v>33</c:v>
                </c:pt>
                <c:pt idx="2">
                  <c:v>26</c:v>
                </c:pt>
                <c:pt idx="3">
                  <c:v>29</c:v>
                </c:pt>
                <c:pt idx="4">
                  <c:v>33</c:v>
                </c:pt>
                <c:pt idx="5">
                  <c:v>33</c:v>
                </c:pt>
                <c:pt idx="6">
                  <c:v>43</c:v>
                </c:pt>
                <c:pt idx="7">
                  <c:v>42</c:v>
                </c:pt>
                <c:pt idx="8">
                  <c:v>41</c:v>
                </c:pt>
                <c:pt idx="9">
                  <c:v>41</c:v>
                </c:pt>
              </c:numCache>
            </c:numRef>
          </c:val>
        </c:ser>
        <c:shape val="box"/>
        <c:axId val="145989632"/>
        <c:axId val="145991168"/>
        <c:axId val="0"/>
      </c:bar3DChart>
      <c:catAx>
        <c:axId val="145989632"/>
        <c:scaling>
          <c:orientation val="minMax"/>
        </c:scaling>
        <c:axPos val="b"/>
        <c:numFmt formatCode="General" sourceLinked="1"/>
        <c:tickLblPos val="nextTo"/>
        <c:crossAx val="145991168"/>
        <c:crosses val="autoZero"/>
        <c:auto val="1"/>
        <c:lblAlgn val="ctr"/>
        <c:lblOffset val="100"/>
      </c:catAx>
      <c:valAx>
        <c:axId val="145991168"/>
        <c:scaling>
          <c:orientation val="minMax"/>
        </c:scaling>
        <c:axPos val="l"/>
        <c:majorGridlines/>
        <c:numFmt formatCode="General" sourceLinked="1"/>
        <c:tickLblPos val="nextTo"/>
        <c:crossAx val="1459896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Fatalities-Cell Phones Use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distraction!$A$7</c:f>
              <c:strCache>
                <c:ptCount val="1"/>
                <c:pt idx="0">
                  <c:v>Fatalities- Cell Phones</c:v>
                </c:pt>
              </c:strCache>
            </c:strRef>
          </c:tx>
          <c:cat>
            <c:numRef>
              <c:f>distraction!$B$1:$F$1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distraction!$B$7:$F$7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</c:ser>
        <c:marker val="1"/>
        <c:axId val="145826560"/>
        <c:axId val="145828096"/>
      </c:lineChart>
      <c:catAx>
        <c:axId val="145826560"/>
        <c:scaling>
          <c:orientation val="minMax"/>
        </c:scaling>
        <c:axPos val="b"/>
        <c:numFmt formatCode="General" sourceLinked="1"/>
        <c:tickLblPos val="nextTo"/>
        <c:crossAx val="145828096"/>
        <c:crosses val="autoZero"/>
        <c:auto val="1"/>
        <c:lblAlgn val="ctr"/>
        <c:lblOffset val="100"/>
      </c:catAx>
      <c:valAx>
        <c:axId val="145828096"/>
        <c:scaling>
          <c:orientation val="minMax"/>
        </c:scaling>
        <c:axPos val="l"/>
        <c:majorGridlines/>
        <c:numFmt formatCode="General" sourceLinked="1"/>
        <c:tickLblPos val="nextTo"/>
        <c:crossAx val="145826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154593968805259"/>
          <c:y val="0.17275000000000001"/>
          <c:w val="0.79713603818615741"/>
          <c:h val="0.54931514374656654"/>
        </c:manualLayout>
      </c:layout>
      <c:lineChart>
        <c:grouping val="standard"/>
        <c:ser>
          <c:idx val="0"/>
          <c:order val="0"/>
          <c:spPr>
            <a:ln w="57150">
              <a:solidFill>
                <a:srgbClr val="000080"/>
              </a:solidFill>
              <a:prstDash val="solid"/>
            </a:ln>
            <a:effectLst/>
          </c:spPr>
          <c:marker>
            <c:symbol val="square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'A1'!$B$4:$B$10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'A1'!$U$4:$U$10</c:f>
              <c:numCache>
                <c:formatCode>0.0</c:formatCode>
                <c:ptCount val="7"/>
                <c:pt idx="0">
                  <c:v>5.4856017957243797</c:v>
                </c:pt>
                <c:pt idx="1">
                  <c:v>5.8287660166784665</c:v>
                </c:pt>
                <c:pt idx="2">
                  <c:v>6.0345771537722186</c:v>
                </c:pt>
                <c:pt idx="3">
                  <c:v>6.0893269558413481</c:v>
                </c:pt>
                <c:pt idx="4">
                  <c:v>6.0854553301683216</c:v>
                </c:pt>
                <c:pt idx="5">
                  <c:v>6.2140175219023766</c:v>
                </c:pt>
                <c:pt idx="6">
                  <c:v>5.7814815283881495</c:v>
                </c:pt>
              </c:numCache>
            </c:numRef>
          </c:val>
        </c:ser>
        <c:marker val="1"/>
        <c:axId val="150739200"/>
        <c:axId val="150740992"/>
      </c:lineChart>
      <c:catAx>
        <c:axId val="1507392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740992"/>
        <c:crosses val="autoZero"/>
        <c:auto val="1"/>
        <c:lblAlgn val="ctr"/>
        <c:lblOffset val="100"/>
        <c:tickLblSkip val="1"/>
        <c:tickMarkSkip val="1"/>
      </c:catAx>
      <c:valAx>
        <c:axId val="150740992"/>
        <c:scaling>
          <c:orientation val="minMax"/>
          <c:min val="5"/>
        </c:scaling>
        <c:axPos val="l"/>
        <c:numFmt formatCode="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739200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autoTitleDeleted val="1"/>
    <c:plotArea>
      <c:layout>
        <c:manualLayout>
          <c:layoutTarget val="inner"/>
          <c:xMode val="edge"/>
          <c:yMode val="edge"/>
          <c:x val="0.16154593968805259"/>
          <c:y val="0.17275000000000001"/>
          <c:w val="0.79713603818615741"/>
          <c:h val="0.64233843733906293"/>
        </c:manualLayout>
      </c:layout>
      <c:lineChart>
        <c:grouping val="standard"/>
        <c:ser>
          <c:idx val="0"/>
          <c:order val="0"/>
          <c:dLbls>
            <c:dLblPos val="t"/>
            <c:showVal val="1"/>
          </c:dLbls>
          <c:cat>
            <c:numRef>
              <c:f>'A1'!$B$4:$B$10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'A1'!$U$4:$U$10</c:f>
              <c:numCache>
                <c:formatCode>0.0</c:formatCode>
                <c:ptCount val="7"/>
                <c:pt idx="0">
                  <c:v>5.4856017957243743</c:v>
                </c:pt>
                <c:pt idx="1">
                  <c:v>5.8287660166784665</c:v>
                </c:pt>
                <c:pt idx="2">
                  <c:v>6.0345771537722186</c:v>
                </c:pt>
                <c:pt idx="3">
                  <c:v>6.0893269558413463</c:v>
                </c:pt>
                <c:pt idx="4">
                  <c:v>6.0854553301683216</c:v>
                </c:pt>
                <c:pt idx="5">
                  <c:v>6.2140175219023766</c:v>
                </c:pt>
                <c:pt idx="6">
                  <c:v>5.7814815283881495</c:v>
                </c:pt>
              </c:numCache>
            </c:numRef>
          </c:val>
        </c:ser>
        <c:marker val="1"/>
        <c:axId val="143742848"/>
        <c:axId val="143749120"/>
      </c:lineChart>
      <c:catAx>
        <c:axId val="143742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8932833395825457"/>
              <c:y val="0.93427047028957622"/>
            </c:manualLayout>
          </c:layout>
        </c:title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3749120"/>
        <c:crosses val="autoZero"/>
        <c:auto val="1"/>
        <c:lblAlgn val="ctr"/>
        <c:lblOffset val="100"/>
        <c:tickLblSkip val="1"/>
        <c:tickMarkSkip val="1"/>
      </c:catAx>
      <c:valAx>
        <c:axId val="143749120"/>
        <c:scaling>
          <c:orientation val="minMax"/>
          <c:min val="5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Crashes  </a:t>
                </a:r>
              </a:p>
            </c:rich>
          </c:tx>
          <c:layout>
            <c:manualLayout>
              <c:xMode val="edge"/>
              <c:yMode val="edge"/>
              <c:x val="1.1619859650347637E-2"/>
              <c:y val="0.3479334319201573"/>
            </c:manualLayout>
          </c:layout>
        </c:title>
        <c:numFmt formatCode="0.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3742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plotArea>
      <c:layout>
        <c:manualLayout>
          <c:layoutTarget val="inner"/>
          <c:xMode val="edge"/>
          <c:yMode val="edge"/>
          <c:x val="0.16723753280839904"/>
          <c:y val="0.10277777777777777"/>
          <c:w val="0.79881184990765008"/>
          <c:h val="0.5385372501514234"/>
        </c:manualLayout>
      </c:layout>
      <c:lineChart>
        <c:grouping val="standard"/>
        <c:ser>
          <c:idx val="0"/>
          <c:order val="0"/>
          <c:tx>
            <c:strRef>
              <c:f>Crashes!$H$1</c:f>
              <c:strCache>
                <c:ptCount val="1"/>
                <c:pt idx="0">
                  <c:v>Fatal Crashes</c:v>
                </c:pt>
              </c:strCache>
            </c:strRef>
          </c:tx>
          <c:cat>
            <c:numRef>
              <c:f>Crashes!$A$2:$A$11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Crashes!$H$2:$H$11</c:f>
              <c:numCache>
                <c:formatCode>General</c:formatCode>
                <c:ptCount val="10"/>
                <c:pt idx="0">
                  <c:v>831</c:v>
                </c:pt>
                <c:pt idx="1">
                  <c:v>846</c:v>
                </c:pt>
                <c:pt idx="2">
                  <c:v>859</c:v>
                </c:pt>
                <c:pt idx="3">
                  <c:v>818</c:v>
                </c:pt>
                <c:pt idx="4">
                  <c:v>826</c:v>
                </c:pt>
                <c:pt idx="5">
                  <c:v>886</c:v>
                </c:pt>
                <c:pt idx="6">
                  <c:v>874</c:v>
                </c:pt>
                <c:pt idx="7">
                  <c:v>890</c:v>
                </c:pt>
                <c:pt idx="8">
                  <c:v>900</c:v>
                </c:pt>
                <c:pt idx="9">
                  <c:v>817</c:v>
                </c:pt>
              </c:numCache>
            </c:numRef>
          </c:val>
        </c:ser>
        <c:ser>
          <c:idx val="1"/>
          <c:order val="1"/>
          <c:tx>
            <c:strRef>
              <c:f>Crashes!$I$1</c:f>
              <c:strCache>
                <c:ptCount val="1"/>
                <c:pt idx="0">
                  <c:v>Fatalities</c:v>
                </c:pt>
              </c:strCache>
            </c:strRef>
          </c:tx>
          <c:cat>
            <c:numRef>
              <c:f>Crashes!$A$2:$A$11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Crashes!$I$2:$I$11</c:f>
              <c:numCache>
                <c:formatCode>General</c:formatCode>
                <c:ptCount val="10"/>
                <c:pt idx="0">
                  <c:v>951</c:v>
                </c:pt>
                <c:pt idx="1">
                  <c:v>938</c:v>
                </c:pt>
                <c:pt idx="2">
                  <c:v>947</c:v>
                </c:pt>
                <c:pt idx="3">
                  <c:v>914</c:v>
                </c:pt>
                <c:pt idx="4">
                  <c:v>938</c:v>
                </c:pt>
                <c:pt idx="5">
                  <c:v>992</c:v>
                </c:pt>
                <c:pt idx="6">
                  <c:v>965</c:v>
                </c:pt>
                <c:pt idx="7">
                  <c:v>987</c:v>
                </c:pt>
                <c:pt idx="8">
                  <c:v>993</c:v>
                </c:pt>
                <c:pt idx="9">
                  <c:v>912</c:v>
                </c:pt>
              </c:numCache>
            </c:numRef>
          </c:val>
        </c:ser>
        <c:marker val="1"/>
        <c:axId val="150781312"/>
        <c:axId val="150791296"/>
      </c:lineChart>
      <c:catAx>
        <c:axId val="150781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0791296"/>
        <c:crosses val="autoZero"/>
        <c:auto val="1"/>
        <c:lblAlgn val="ctr"/>
        <c:lblOffset val="100"/>
      </c:catAx>
      <c:valAx>
        <c:axId val="150791296"/>
        <c:scaling>
          <c:orientation val="minMax"/>
          <c:min val="7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07813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14081433899709925"/>
          <c:y val="0.12404007800845702"/>
          <c:w val="0.85594465165538602"/>
          <c:h val="0.60699936156629075"/>
        </c:manualLayout>
      </c:layout>
      <c:lineChart>
        <c:grouping val="standard"/>
        <c:ser>
          <c:idx val="0"/>
          <c:order val="0"/>
          <c:tx>
            <c:v>US</c:v>
          </c:tx>
          <c:spPr>
            <a:ln w="63500"/>
          </c:spPr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t"/>
            <c:showVal val="1"/>
          </c:dLbls>
          <c:cat>
            <c:numRef>
              <c:f>'A2'!$A$5:$A$11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'A2'!$R$5:$R$11</c:f>
              <c:numCache>
                <c:formatCode>0.0</c:formatCode>
                <c:ptCount val="7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1.4</c:v>
                </c:pt>
                <c:pt idx="5">
                  <c:v>1.4</c:v>
                </c:pt>
                <c:pt idx="6">
                  <c:v>1.3</c:v>
                </c:pt>
              </c:numCache>
            </c:numRef>
          </c:val>
        </c:ser>
        <c:ser>
          <c:idx val="1"/>
          <c:order val="1"/>
          <c:tx>
            <c:v>LA</c:v>
          </c:tx>
          <c:spPr>
            <a:ln w="63500"/>
          </c:spPr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t"/>
            <c:showVal val="1"/>
          </c:dLbls>
          <c:cat>
            <c:numRef>
              <c:f>'A2'!$A$5:$A$11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'A2'!$N$5:$N$11</c:f>
              <c:numCache>
                <c:formatCode>0.0</c:formatCode>
                <c:ptCount val="7"/>
                <c:pt idx="0">
                  <c:v>2.1</c:v>
                </c:pt>
                <c:pt idx="1">
                  <c:v>2.1</c:v>
                </c:pt>
                <c:pt idx="2">
                  <c:v>2.2000000000000002</c:v>
                </c:pt>
                <c:pt idx="3">
                  <c:v>2.1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</c:v>
                </c:pt>
              </c:numCache>
            </c:numRef>
          </c:val>
        </c:ser>
        <c:marker val="1"/>
        <c:axId val="150804352"/>
        <c:axId val="150805888"/>
      </c:lineChart>
      <c:dateAx>
        <c:axId val="15080435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 b="1"/>
            </a:pPr>
            <a:endParaRPr lang="en-US"/>
          </a:p>
        </c:txPr>
        <c:crossAx val="150805888"/>
        <c:crosses val="autoZero"/>
        <c:lblOffset val="100"/>
        <c:baseTimeUnit val="days"/>
        <c:majorUnit val="1"/>
        <c:minorUnit val="1"/>
      </c:dateAx>
      <c:valAx>
        <c:axId val="150805888"/>
        <c:scaling>
          <c:orientation val="minMax"/>
          <c:max val="2.6"/>
          <c:min val="1"/>
        </c:scaling>
        <c:axPos val="l"/>
        <c:numFmt formatCode="0.0" sourceLinked="0"/>
        <c:tickLblPos val="nextTo"/>
        <c:txPr>
          <a:bodyPr rot="0" vert="horz"/>
          <a:lstStyle/>
          <a:p>
            <a:pPr>
              <a:defRPr sz="1400" b="1"/>
            </a:pPr>
            <a:endParaRPr lang="en-US"/>
          </a:p>
        </c:txPr>
        <c:crossAx val="15080435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22727287378551367"/>
          <c:y val="0.56685784209406265"/>
          <c:w val="0.39129944283280382"/>
          <c:h val="0.14643514933288948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11111111111112"/>
          <c:y val="0.13655303030303029"/>
          <c:w val="0.52229248687663987"/>
          <c:h val="0.64962628251014176"/>
        </c:manualLayout>
      </c:layout>
      <c:barChart>
        <c:barDir val="col"/>
        <c:grouping val="clustered"/>
        <c:ser>
          <c:idx val="1"/>
          <c:order val="0"/>
          <c:tx>
            <c:strRef>
              <c:f>youth!$B$2</c:f>
              <c:strCache>
                <c:ptCount val="1"/>
                <c:pt idx="0">
                  <c:v>Ages 15 - 17</c:v>
                </c:pt>
              </c:strCache>
            </c:strRef>
          </c:tx>
          <c:cat>
            <c:numRef>
              <c:f>youth!$A$4:$A$13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youth!$B$4:$B$13</c:f>
              <c:numCache>
                <c:formatCode>General</c:formatCode>
                <c:ptCount val="10"/>
                <c:pt idx="0">
                  <c:v>62</c:v>
                </c:pt>
                <c:pt idx="1">
                  <c:v>79</c:v>
                </c:pt>
                <c:pt idx="2">
                  <c:v>87</c:v>
                </c:pt>
                <c:pt idx="3">
                  <c:v>78</c:v>
                </c:pt>
                <c:pt idx="4">
                  <c:v>59</c:v>
                </c:pt>
                <c:pt idx="5">
                  <c:v>79</c:v>
                </c:pt>
                <c:pt idx="6">
                  <c:v>71</c:v>
                </c:pt>
                <c:pt idx="7">
                  <c:v>55</c:v>
                </c:pt>
                <c:pt idx="8">
                  <c:v>58</c:v>
                </c:pt>
                <c:pt idx="9">
                  <c:v>56</c:v>
                </c:pt>
              </c:numCache>
            </c:numRef>
          </c:val>
        </c:ser>
        <c:ser>
          <c:idx val="2"/>
          <c:order val="1"/>
          <c:tx>
            <c:strRef>
              <c:f>youth!$D$2</c:f>
              <c:strCache>
                <c:ptCount val="1"/>
                <c:pt idx="0">
                  <c:v>Ages 18 - 20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youth!$A$4:$A$13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youth!$D$4:$D$13</c:f>
              <c:numCache>
                <c:formatCode>General</c:formatCode>
                <c:ptCount val="10"/>
                <c:pt idx="0">
                  <c:v>88</c:v>
                </c:pt>
                <c:pt idx="1">
                  <c:v>81</c:v>
                </c:pt>
                <c:pt idx="2">
                  <c:v>82</c:v>
                </c:pt>
                <c:pt idx="3">
                  <c:v>75</c:v>
                </c:pt>
                <c:pt idx="4">
                  <c:v>84</c:v>
                </c:pt>
                <c:pt idx="5">
                  <c:v>83</c:v>
                </c:pt>
                <c:pt idx="6">
                  <c:v>83</c:v>
                </c:pt>
                <c:pt idx="7">
                  <c:v>89</c:v>
                </c:pt>
                <c:pt idx="8">
                  <c:v>91</c:v>
                </c:pt>
                <c:pt idx="9">
                  <c:v>60</c:v>
                </c:pt>
              </c:numCache>
            </c:numRef>
          </c:val>
        </c:ser>
        <c:ser>
          <c:idx val="3"/>
          <c:order val="2"/>
          <c:tx>
            <c:strRef>
              <c:f>youth!$F$2</c:f>
              <c:strCache>
                <c:ptCount val="1"/>
                <c:pt idx="0">
                  <c:v>Ages 21 - 24</c:v>
                </c:pt>
              </c:strCache>
            </c:strRef>
          </c:tx>
          <c:cat>
            <c:numRef>
              <c:f>youth!$A$4:$A$13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youth!$F$4:$F$13</c:f>
              <c:numCache>
                <c:formatCode>General</c:formatCode>
                <c:ptCount val="10"/>
                <c:pt idx="0">
                  <c:v>80</c:v>
                </c:pt>
                <c:pt idx="1">
                  <c:v>74</c:v>
                </c:pt>
                <c:pt idx="2">
                  <c:v>62</c:v>
                </c:pt>
                <c:pt idx="3">
                  <c:v>64</c:v>
                </c:pt>
                <c:pt idx="4">
                  <c:v>68</c:v>
                </c:pt>
                <c:pt idx="5">
                  <c:v>74</c:v>
                </c:pt>
                <c:pt idx="6">
                  <c:v>75</c:v>
                </c:pt>
                <c:pt idx="7">
                  <c:v>68</c:v>
                </c:pt>
                <c:pt idx="8">
                  <c:v>77</c:v>
                </c:pt>
                <c:pt idx="9">
                  <c:v>77</c:v>
                </c:pt>
              </c:numCache>
            </c:numRef>
          </c:val>
        </c:ser>
        <c:axId val="150827392"/>
        <c:axId val="150828928"/>
      </c:barChart>
      <c:catAx>
        <c:axId val="150827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0828928"/>
        <c:crosses val="autoZero"/>
        <c:auto val="1"/>
        <c:lblAlgn val="ctr"/>
        <c:lblOffset val="100"/>
      </c:catAx>
      <c:valAx>
        <c:axId val="1508289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0827392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autoTitleDeleted val="1"/>
    <c:plotArea>
      <c:layout>
        <c:manualLayout>
          <c:layoutTarget val="inner"/>
          <c:xMode val="edge"/>
          <c:yMode val="edge"/>
          <c:x val="0.23581647882250034"/>
          <c:y val="0.1393647191270127"/>
          <c:w val="0.70607302763625135"/>
          <c:h val="0.59974190726159315"/>
        </c:manualLayout>
      </c:layout>
      <c:lineChart>
        <c:grouping val="standard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Val val="1"/>
          </c:dLbls>
          <c:cat>
            <c:numRef>
              <c:f>'A1'!$B$4:$B$10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'A1'!$T$4:$T$10</c:f>
              <c:numCache>
                <c:formatCode>0</c:formatCode>
                <c:ptCount val="7"/>
                <c:pt idx="0">
                  <c:v>522.75264377198141</c:v>
                </c:pt>
                <c:pt idx="1">
                  <c:v>514.52220275157447</c:v>
                </c:pt>
                <c:pt idx="2">
                  <c:v>517.68398768751786</c:v>
                </c:pt>
                <c:pt idx="3">
                  <c:v>523.11420169870144</c:v>
                </c:pt>
                <c:pt idx="4">
                  <c:v>493.86521980393371</c:v>
                </c:pt>
                <c:pt idx="5">
                  <c:v>493.74217772215263</c:v>
                </c:pt>
                <c:pt idx="6">
                  <c:v>480.62918729973876</c:v>
                </c:pt>
              </c:numCache>
            </c:numRef>
          </c:val>
        </c:ser>
        <c:marker val="1"/>
        <c:axId val="199944448"/>
        <c:axId val="213312640"/>
      </c:lineChart>
      <c:catAx>
        <c:axId val="19994444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13312640"/>
        <c:crosses val="autoZero"/>
        <c:auto val="1"/>
        <c:lblAlgn val="ctr"/>
        <c:lblOffset val="100"/>
        <c:tickLblSkip val="1"/>
        <c:tickMarkSkip val="1"/>
      </c:catAx>
      <c:valAx>
        <c:axId val="213312640"/>
        <c:scaling>
          <c:orientation val="minMax"/>
          <c:min val="440"/>
        </c:scaling>
        <c:axPos val="l"/>
        <c:numFmt formatCode="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99944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autoTitleDeleted val="1"/>
    <c:plotArea>
      <c:layout>
        <c:manualLayout>
          <c:layoutTarget val="inner"/>
          <c:xMode val="edge"/>
          <c:yMode val="edge"/>
          <c:x val="0.19736918188161329"/>
          <c:y val="0.14698825445859204"/>
          <c:w val="0.75789765842539913"/>
          <c:h val="0.6457844622115203"/>
        </c:manualLayout>
      </c:layout>
      <c:lineChart>
        <c:grouping val="standard"/>
        <c:ser>
          <c:idx val="0"/>
          <c:order val="0"/>
          <c:tx>
            <c:strRef>
              <c:f>'A2'!$J$3</c:f>
              <c:strCache>
                <c:ptCount val="1"/>
                <c:pt idx="0">
                  <c:v>100 Million Miles Traveled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Val val="1"/>
          </c:dLbls>
          <c:cat>
            <c:numRef>
              <c:f>'A2'!$A$5:$A$11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'A2'!$J$5:$J$11</c:f>
              <c:numCache>
                <c:formatCode>0</c:formatCode>
                <c:ptCount val="7"/>
                <c:pt idx="0">
                  <c:v>201</c:v>
                </c:pt>
                <c:pt idx="1">
                  <c:v>187</c:v>
                </c:pt>
                <c:pt idx="2">
                  <c:v>191</c:v>
                </c:pt>
                <c:pt idx="3">
                  <c:v>184</c:v>
                </c:pt>
                <c:pt idx="4">
                  <c:v>176</c:v>
                </c:pt>
                <c:pt idx="5">
                  <c:v>174</c:v>
                </c:pt>
                <c:pt idx="6">
                  <c:v>168</c:v>
                </c:pt>
              </c:numCache>
            </c:numRef>
          </c:val>
        </c:ser>
        <c:marker val="1"/>
        <c:axId val="232117376"/>
        <c:axId val="232284544"/>
      </c:lineChart>
      <c:catAx>
        <c:axId val="23211737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2284544"/>
        <c:crosses val="autoZero"/>
        <c:auto val="1"/>
        <c:lblAlgn val="ctr"/>
        <c:lblOffset val="100"/>
        <c:tickLblSkip val="1"/>
        <c:tickMarkSkip val="1"/>
      </c:catAx>
      <c:valAx>
        <c:axId val="232284544"/>
        <c:scaling>
          <c:orientation val="minMax"/>
          <c:min val="150"/>
        </c:scaling>
        <c:axPos val="l"/>
        <c:numFmt formatCode="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2117376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Motorcycle Driver Fatalities per 100 Drivers in Crashes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281434160352596"/>
          <c:y val="0.26605699572914565"/>
          <c:w val="0.7925944634279205"/>
          <c:h val="0.5702911370242425"/>
        </c:manualLayout>
      </c:layout>
      <c:lineChart>
        <c:grouping val="standard"/>
        <c:ser>
          <c:idx val="1"/>
          <c:order val="0"/>
          <c:tx>
            <c:strRef>
              <c:f>Motorcycles!$K$4</c:f>
              <c:strCache>
                <c:ptCount val="1"/>
                <c:pt idx="0">
                  <c:v>Driver Fatalities per 100 Drivers in Crashes</c:v>
                </c:pt>
              </c:strCache>
            </c:strRef>
          </c:tx>
          <c:cat>
            <c:numRef>
              <c:f>Motorcycles!$A$5:$A$14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Motorcycles!$K$5:$K$14</c:f>
              <c:numCache>
                <c:formatCode>0.00%</c:formatCode>
                <c:ptCount val="10"/>
                <c:pt idx="0">
                  <c:v>4.200000000000003E-2</c:v>
                </c:pt>
                <c:pt idx="1">
                  <c:v>4.4000000000000032E-2</c:v>
                </c:pt>
                <c:pt idx="2">
                  <c:v>4.4000000000000032E-2</c:v>
                </c:pt>
                <c:pt idx="3">
                  <c:v>4.200000000000003E-2</c:v>
                </c:pt>
                <c:pt idx="4">
                  <c:v>4.7000000000000104E-2</c:v>
                </c:pt>
                <c:pt idx="5">
                  <c:v>4.6000000000000013E-2</c:v>
                </c:pt>
                <c:pt idx="6">
                  <c:v>3.6000000000000046E-2</c:v>
                </c:pt>
                <c:pt idx="7">
                  <c:v>4.3000000000000003E-2</c:v>
                </c:pt>
                <c:pt idx="8">
                  <c:v>3.6000000000000046E-2</c:v>
                </c:pt>
                <c:pt idx="9">
                  <c:v>3.3000000000000002E-2</c:v>
                </c:pt>
              </c:numCache>
            </c:numRef>
          </c:val>
        </c:ser>
        <c:marker val="1"/>
        <c:axId val="151930752"/>
        <c:axId val="151932288"/>
      </c:lineChart>
      <c:catAx>
        <c:axId val="15193075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51932288"/>
        <c:crosses val="autoZero"/>
        <c:auto val="1"/>
        <c:lblAlgn val="ctr"/>
        <c:lblOffset val="100"/>
      </c:catAx>
      <c:valAx>
        <c:axId val="151932288"/>
        <c:scaling>
          <c:orientation val="minMax"/>
          <c:min val="3.0000000000000002E-2"/>
        </c:scaling>
        <c:axPos val="l"/>
        <c:majorGridlines/>
        <c:numFmt formatCode="0.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1930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layout>
        <c:manualLayout>
          <c:xMode val="edge"/>
          <c:yMode val="edge"/>
          <c:x val="0.13630714765305488"/>
          <c:y val="4.9382716049383046E-2"/>
        </c:manualLayout>
      </c:layout>
      <c:txPr>
        <a:bodyPr/>
        <a:lstStyle/>
        <a:p>
          <a:pPr>
            <a:defRPr sz="1400"/>
          </a:pPr>
          <a:endParaRPr lang="en-US"/>
        </a:p>
      </c:txPr>
    </c:title>
    <c:plotArea>
      <c:layout/>
      <c:lineChart>
        <c:grouping val="standard"/>
        <c:ser>
          <c:idx val="1"/>
          <c:order val="0"/>
          <c:tx>
            <c:strRef>
              <c:f>seatb_fat!$G$1</c:f>
              <c:strCache>
                <c:ptCount val="1"/>
                <c:pt idx="0">
                  <c:v>Percent of All Occupants Killed not Wearing Safety Belt</c:v>
                </c:pt>
              </c:strCache>
            </c:strRef>
          </c:tx>
          <c:cat>
            <c:numRef>
              <c:f>seatb_fat!$A$2:$A$11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seatb_fat!$G$2:$G$11</c:f>
              <c:numCache>
                <c:formatCode>0%</c:formatCode>
                <c:ptCount val="10"/>
                <c:pt idx="0">
                  <c:v>0.64000000000000035</c:v>
                </c:pt>
                <c:pt idx="1">
                  <c:v>0.61000000000000032</c:v>
                </c:pt>
                <c:pt idx="2">
                  <c:v>0.66000000000000036</c:v>
                </c:pt>
                <c:pt idx="3">
                  <c:v>0.65000000000000036</c:v>
                </c:pt>
                <c:pt idx="4">
                  <c:v>0.65000000000000036</c:v>
                </c:pt>
                <c:pt idx="5">
                  <c:v>0.62000000000000033</c:v>
                </c:pt>
                <c:pt idx="6">
                  <c:v>0.60000000000000031</c:v>
                </c:pt>
                <c:pt idx="7">
                  <c:v>0.62000000000000033</c:v>
                </c:pt>
                <c:pt idx="8">
                  <c:v>0.65000000000000036</c:v>
                </c:pt>
                <c:pt idx="9">
                  <c:v>0.65000000000000036</c:v>
                </c:pt>
              </c:numCache>
            </c:numRef>
          </c:val>
        </c:ser>
        <c:marker val="1"/>
        <c:axId val="151952000"/>
        <c:axId val="151953792"/>
      </c:lineChart>
      <c:catAx>
        <c:axId val="151952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1953792"/>
        <c:crosses val="autoZero"/>
        <c:auto val="1"/>
        <c:lblAlgn val="ctr"/>
        <c:lblOffset val="100"/>
      </c:catAx>
      <c:valAx>
        <c:axId val="151953792"/>
        <c:scaling>
          <c:orientation val="minMax"/>
          <c:min val="0.30000000000000004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19520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Seat Belt Use</a:t>
            </a:r>
          </a:p>
        </c:rich>
      </c:tx>
      <c:layout>
        <c:manualLayout>
          <c:xMode val="edge"/>
          <c:yMode val="edge"/>
          <c:x val="0.42907738095238107"/>
          <c:y val="5.128205128205128E-2"/>
        </c:manualLayout>
      </c:layout>
    </c:title>
    <c:plotArea>
      <c:layout/>
      <c:lineChart>
        <c:grouping val="standard"/>
        <c:ser>
          <c:idx val="1"/>
          <c:order val="0"/>
          <c:tx>
            <c:strRef>
              <c:f>region!$AT$3</c:f>
              <c:strCache>
                <c:ptCount val="1"/>
                <c:pt idx="0">
                  <c:v>Total</c:v>
                </c:pt>
              </c:strCache>
            </c:strRef>
          </c:tx>
          <c:cat>
            <c:numRef>
              <c:f>region!$A$4:$A$14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cat>
          <c:val>
            <c:numRef>
              <c:f>region!$AT$4:$AT$14</c:f>
              <c:numCache>
                <c:formatCode>0%</c:formatCode>
                <c:ptCount val="11"/>
                <c:pt idx="0">
                  <c:v>0.68</c:v>
                </c:pt>
                <c:pt idx="1">
                  <c:v>0.68</c:v>
                </c:pt>
                <c:pt idx="2">
                  <c:v>0.68</c:v>
                </c:pt>
                <c:pt idx="3">
                  <c:v>0.69000000000000028</c:v>
                </c:pt>
                <c:pt idx="4">
                  <c:v>0.74000000000000032</c:v>
                </c:pt>
                <c:pt idx="5">
                  <c:v>0.75000000000000033</c:v>
                </c:pt>
                <c:pt idx="6" formatCode="0.0%">
                  <c:v>0.77691224440953843</c:v>
                </c:pt>
                <c:pt idx="7" formatCode="0.0%">
                  <c:v>0.7471995931581642</c:v>
                </c:pt>
                <c:pt idx="8" formatCode="0.0%">
                  <c:v>0.75244956393770235</c:v>
                </c:pt>
                <c:pt idx="9" formatCode="0.0%">
                  <c:v>0.75452032836120897</c:v>
                </c:pt>
                <c:pt idx="10" formatCode="0.0%">
                  <c:v>0.74479870261876202</c:v>
                </c:pt>
              </c:numCache>
            </c:numRef>
          </c:val>
        </c:ser>
        <c:marker val="1"/>
        <c:axId val="150617472"/>
        <c:axId val="150623360"/>
      </c:lineChart>
      <c:catAx>
        <c:axId val="150617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0623360"/>
        <c:crosses val="autoZero"/>
        <c:auto val="1"/>
        <c:lblAlgn val="ctr"/>
        <c:lblOffset val="100"/>
      </c:catAx>
      <c:valAx>
        <c:axId val="15062336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0617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autoTitleDeleted val="1"/>
    <c:plotArea>
      <c:layout>
        <c:manualLayout>
          <c:layoutTarget val="inner"/>
          <c:xMode val="edge"/>
          <c:yMode val="edge"/>
          <c:x val="0.17369034227864372"/>
          <c:y val="9.5436507936507931E-2"/>
          <c:w val="0.78889469173496152"/>
          <c:h val="0.6805608673915764"/>
        </c:manualLayout>
      </c:layout>
      <c:lineChart>
        <c:grouping val="standard"/>
        <c:ser>
          <c:idx val="1"/>
          <c:order val="1"/>
          <c:tx>
            <c:strRef>
              <c:f>alcohol!$G$1</c:f>
            </c:strRef>
          </c:tx>
          <c:cat>
            <c:multiLvlStrRef>
              <c:f>alcohol!$A$2:$A$11</c:f>
            </c:multiLvlStrRef>
          </c:cat>
          <c:val>
            <c:numRef>
              <c:f>alcohol!$G$2:$G$11</c:f>
            </c:numRef>
          </c:val>
        </c:ser>
        <c:ser>
          <c:idx val="0"/>
          <c:order val="0"/>
          <c:tx>
            <c:strRef>
              <c:f>'[2008_report v1.xlsx]alcohol'!$G$1</c:f>
              <c:strCache>
                <c:ptCount val="1"/>
                <c:pt idx="0">
                  <c:v>Percent Alcohol Fatalities (LA)</c:v>
                </c:pt>
              </c:strCache>
            </c:strRef>
          </c:tx>
          <c:cat>
            <c:numRef>
              <c:f>'[2008_report v1.xlsx]alcohol'!$A$2:$A$11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'[2008_report v1.xlsx]alcohol'!$G$2:$G$11</c:f>
              <c:numCache>
                <c:formatCode>0%</c:formatCode>
                <c:ptCount val="10"/>
                <c:pt idx="0">
                  <c:v>0.45</c:v>
                </c:pt>
                <c:pt idx="1">
                  <c:v>0.48000000000000032</c:v>
                </c:pt>
                <c:pt idx="2">
                  <c:v>0.47000000000000008</c:v>
                </c:pt>
                <c:pt idx="3">
                  <c:v>0.47000000000000008</c:v>
                </c:pt>
                <c:pt idx="4">
                  <c:v>0.44</c:v>
                </c:pt>
                <c:pt idx="5">
                  <c:v>0.45</c:v>
                </c:pt>
                <c:pt idx="6">
                  <c:v>0.42000000000000032</c:v>
                </c:pt>
                <c:pt idx="7">
                  <c:v>0.46</c:v>
                </c:pt>
                <c:pt idx="8">
                  <c:v>0.49000000000000032</c:v>
                </c:pt>
                <c:pt idx="9">
                  <c:v>0.49000000000000032</c:v>
                </c:pt>
              </c:numCache>
            </c:numRef>
          </c:val>
        </c:ser>
        <c:marker val="1"/>
        <c:axId val="150660224"/>
        <c:axId val="150661760"/>
      </c:lineChart>
      <c:catAx>
        <c:axId val="150660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0661760"/>
        <c:crosses val="autoZero"/>
        <c:auto val="1"/>
        <c:lblAlgn val="ctr"/>
        <c:lblOffset val="100"/>
      </c:catAx>
      <c:valAx>
        <c:axId val="150661760"/>
        <c:scaling>
          <c:orientation val="minMax"/>
          <c:min val="0.35000000000000026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0660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9802392489400454E-2"/>
          <c:y val="0.14000000000000001"/>
          <c:w val="0.61251337573187958"/>
          <c:h val="0.71374645669291392"/>
        </c:manualLayout>
      </c:layout>
      <c:barChart>
        <c:barDir val="col"/>
        <c:grouping val="clustered"/>
        <c:ser>
          <c:idx val="0"/>
          <c:order val="3"/>
          <c:tx>
            <c:strRef>
              <c:f>youth!$H$2</c:f>
            </c:strRef>
          </c:tx>
          <c:cat>
            <c:multiLvlStrRef>
              <c:f>youth!$A$4:$A$13</c:f>
            </c:multiLvlStrRef>
          </c:cat>
          <c:val>
            <c:numRef>
              <c:f>youth!$H$4:$H$13</c:f>
            </c:numRef>
          </c:val>
        </c:ser>
        <c:ser>
          <c:idx val="4"/>
          <c:order val="4"/>
          <c:tx>
            <c:strRef>
              <c:f>youth!$L$2</c:f>
            </c:strRef>
          </c:tx>
          <c:cat>
            <c:multiLvlStrRef>
              <c:f>youth!$A$4:$A$13</c:f>
            </c:multiLvlStrRef>
          </c:cat>
          <c:val>
            <c:numRef>
              <c:f>youth!$L$4:$L$13</c:f>
            </c:numRef>
          </c:val>
        </c:ser>
        <c:ser>
          <c:idx val="1"/>
          <c:order val="0"/>
          <c:tx>
            <c:strRef>
              <c:f>'[2008_report v2.xlsx]youth'!$H$2</c:f>
              <c:strCache>
                <c:ptCount val="1"/>
                <c:pt idx="0">
                  <c:v>Ages 15 - 17</c:v>
                </c:pt>
              </c:strCache>
            </c:strRef>
          </c:tx>
          <c:cat>
            <c:numRef>
              <c:f>'[2008_report v2.xlsx]youth'!$A$4:$A$13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'[2008_report v2.xlsx]youth'!$H$4:$H$13</c:f>
              <c:numCache>
                <c:formatCode>General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21</c:v>
                </c:pt>
                <c:pt idx="3">
                  <c:v>19</c:v>
                </c:pt>
                <c:pt idx="4">
                  <c:v>16</c:v>
                </c:pt>
                <c:pt idx="5">
                  <c:v>24</c:v>
                </c:pt>
                <c:pt idx="6">
                  <c:v>26</c:v>
                </c:pt>
                <c:pt idx="7">
                  <c:v>20</c:v>
                </c:pt>
                <c:pt idx="8">
                  <c:v>15</c:v>
                </c:pt>
                <c:pt idx="9">
                  <c:v>12</c:v>
                </c:pt>
              </c:numCache>
            </c:numRef>
          </c:val>
        </c:ser>
        <c:ser>
          <c:idx val="2"/>
          <c:order val="1"/>
          <c:tx>
            <c:strRef>
              <c:f>'[2008_report v2.xlsx]youth'!$J$2</c:f>
              <c:strCache>
                <c:ptCount val="1"/>
                <c:pt idx="0">
                  <c:v>Ages 18 - 20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'[2008_report v2.xlsx]youth'!$A$4:$A$13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'[2008_report v2.xlsx]youth'!$J$4:$J$13</c:f>
              <c:numCache>
                <c:formatCode>General</c:formatCode>
                <c:ptCount val="10"/>
                <c:pt idx="0">
                  <c:v>24</c:v>
                </c:pt>
                <c:pt idx="1">
                  <c:v>28</c:v>
                </c:pt>
                <c:pt idx="2">
                  <c:v>35</c:v>
                </c:pt>
                <c:pt idx="3">
                  <c:v>34</c:v>
                </c:pt>
                <c:pt idx="4">
                  <c:v>31</c:v>
                </c:pt>
                <c:pt idx="5">
                  <c:v>29</c:v>
                </c:pt>
                <c:pt idx="6">
                  <c:v>33</c:v>
                </c:pt>
                <c:pt idx="7">
                  <c:v>36</c:v>
                </c:pt>
                <c:pt idx="8">
                  <c:v>46</c:v>
                </c:pt>
                <c:pt idx="9">
                  <c:v>34</c:v>
                </c:pt>
              </c:numCache>
            </c:numRef>
          </c:val>
        </c:ser>
        <c:ser>
          <c:idx val="3"/>
          <c:order val="2"/>
          <c:tx>
            <c:strRef>
              <c:f>'[2008_report v2.xlsx]youth'!$L$2</c:f>
              <c:strCache>
                <c:ptCount val="1"/>
                <c:pt idx="0">
                  <c:v>Ages 21 - 24</c:v>
                </c:pt>
              </c:strCache>
            </c:strRef>
          </c:tx>
          <c:cat>
            <c:numRef>
              <c:f>'[2008_report v2.xlsx]youth'!$A$4:$A$13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'[2008_report v2.xlsx]youth'!$L$4:$L$13</c:f>
              <c:numCache>
                <c:formatCode>General</c:formatCode>
                <c:ptCount val="10"/>
                <c:pt idx="0">
                  <c:v>25</c:v>
                </c:pt>
                <c:pt idx="1">
                  <c:v>27</c:v>
                </c:pt>
                <c:pt idx="2">
                  <c:v>36</c:v>
                </c:pt>
                <c:pt idx="3">
                  <c:v>31</c:v>
                </c:pt>
                <c:pt idx="4">
                  <c:v>35</c:v>
                </c:pt>
                <c:pt idx="5">
                  <c:v>39</c:v>
                </c:pt>
                <c:pt idx="6">
                  <c:v>34</c:v>
                </c:pt>
                <c:pt idx="7">
                  <c:v>38</c:v>
                </c:pt>
                <c:pt idx="8">
                  <c:v>45</c:v>
                </c:pt>
                <c:pt idx="9">
                  <c:v>41</c:v>
                </c:pt>
              </c:numCache>
            </c:numRef>
          </c:val>
        </c:ser>
        <c:axId val="152085248"/>
        <c:axId val="152086784"/>
      </c:barChart>
      <c:catAx>
        <c:axId val="152085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2086784"/>
        <c:crosses val="autoZero"/>
        <c:auto val="1"/>
        <c:lblAlgn val="ctr"/>
        <c:lblOffset val="100"/>
      </c:catAx>
      <c:valAx>
        <c:axId val="152086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2085248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autoTitleDeleted val="1"/>
    <c:plotArea>
      <c:layout>
        <c:manualLayout>
          <c:layoutTarget val="inner"/>
          <c:xMode val="edge"/>
          <c:yMode val="edge"/>
          <c:x val="0.21391380684923048"/>
          <c:y val="0.12404007800845702"/>
          <c:w val="0.78284515364071006"/>
          <c:h val="0.68357588700872163"/>
        </c:manualLayout>
      </c:layout>
      <c:lineChart>
        <c:grouping val="standard"/>
        <c:ser>
          <c:idx val="0"/>
          <c:order val="0"/>
          <c:tx>
            <c:v>US</c:v>
          </c:tx>
          <c:dLbls>
            <c:dLblPos val="t"/>
            <c:showVal val="1"/>
          </c:dLbls>
          <c:cat>
            <c:numRef>
              <c:f>'A2'!$A$5:$A$11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'A2'!$R$5:$R$11</c:f>
              <c:numCache>
                <c:formatCode>0.0</c:formatCode>
                <c:ptCount val="7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1.4</c:v>
                </c:pt>
                <c:pt idx="5">
                  <c:v>1.4</c:v>
                </c:pt>
                <c:pt idx="6">
                  <c:v>1.3</c:v>
                </c:pt>
              </c:numCache>
            </c:numRef>
          </c:val>
        </c:ser>
        <c:ser>
          <c:idx val="1"/>
          <c:order val="1"/>
          <c:tx>
            <c:v>LA</c:v>
          </c:tx>
          <c:dLbls>
            <c:dLblPos val="t"/>
            <c:showVal val="1"/>
          </c:dLbls>
          <c:cat>
            <c:numRef>
              <c:f>'A2'!$A$5:$A$11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'A2'!$N$5:$N$11</c:f>
              <c:numCache>
                <c:formatCode>0.0</c:formatCode>
                <c:ptCount val="7"/>
                <c:pt idx="0">
                  <c:v>2.1</c:v>
                </c:pt>
                <c:pt idx="1">
                  <c:v>2.1</c:v>
                </c:pt>
                <c:pt idx="2">
                  <c:v>2.2000000000000002</c:v>
                </c:pt>
                <c:pt idx="3">
                  <c:v>2.1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</c:v>
                </c:pt>
              </c:numCache>
            </c:numRef>
          </c:val>
        </c:ser>
        <c:marker val="1"/>
        <c:axId val="143783040"/>
        <c:axId val="143784960"/>
      </c:lineChart>
      <c:dateAx>
        <c:axId val="143783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994934383202096"/>
              <c:y val="0.9315417760279967"/>
            </c:manualLayout>
          </c:layout>
        </c:title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3784960"/>
        <c:crosses val="autoZero"/>
        <c:lblOffset val="100"/>
        <c:baseTimeUnit val="days"/>
        <c:majorUnit val="1"/>
        <c:minorUnit val="1"/>
      </c:dateAx>
      <c:valAx>
        <c:axId val="143784960"/>
        <c:scaling>
          <c:orientation val="minMax"/>
          <c:max val="2.6"/>
          <c:min val="1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Fatalities </a:t>
                </a:r>
              </a:p>
            </c:rich>
          </c:tx>
          <c:layout>
            <c:manualLayout>
              <c:xMode val="edge"/>
              <c:yMode val="edge"/>
              <c:x val="1.7214622916162787E-2"/>
              <c:y val="0.2971019737083318"/>
            </c:manualLayout>
          </c:layout>
        </c:title>
        <c:numFmt formatCode="0.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3783040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23896876640419973"/>
          <c:y val="1.7308398950131237E-2"/>
          <c:w val="0.18662116040955617"/>
          <c:h val="0.1464351493328894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layout>
        <c:manualLayout>
          <c:xMode val="edge"/>
          <c:yMode val="edge"/>
          <c:x val="0.38518044619422592"/>
          <c:y val="8.3333333333333343E-2"/>
        </c:manualLayout>
      </c:layout>
      <c:txPr>
        <a:bodyPr/>
        <a:lstStyle/>
        <a:p>
          <a:pPr>
            <a:defRPr sz="1400" b="0"/>
          </a:pPr>
          <a:endParaRPr lang="en-US"/>
        </a:p>
      </c:txPr>
    </c:title>
    <c:plotArea>
      <c:layout/>
      <c:lineChart>
        <c:grouping val="standard"/>
        <c:ser>
          <c:idx val="1"/>
          <c:order val="0"/>
          <c:tx>
            <c:strRef>
              <c:f>'DWI Arrests'!$B$1</c:f>
              <c:strCache>
                <c:ptCount val="1"/>
                <c:pt idx="0">
                  <c:v>DWI Arrests</c:v>
                </c:pt>
              </c:strCache>
            </c:strRef>
          </c:tx>
          <c:cat>
            <c:numRef>
              <c:f>'DWI Arrests'!$A$2:$A$8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'DWI Arrests'!$B$2:$B$8</c:f>
              <c:numCache>
                <c:formatCode>General</c:formatCode>
                <c:ptCount val="7"/>
                <c:pt idx="0">
                  <c:v>25543</c:v>
                </c:pt>
                <c:pt idx="1">
                  <c:v>26503</c:v>
                </c:pt>
                <c:pt idx="2">
                  <c:v>24798</c:v>
                </c:pt>
                <c:pt idx="3">
                  <c:v>21787</c:v>
                </c:pt>
                <c:pt idx="4">
                  <c:v>25868</c:v>
                </c:pt>
                <c:pt idx="5">
                  <c:v>25477</c:v>
                </c:pt>
                <c:pt idx="6">
                  <c:v>24736</c:v>
                </c:pt>
              </c:numCache>
            </c:numRef>
          </c:val>
        </c:ser>
        <c:marker val="1"/>
        <c:axId val="154019328"/>
        <c:axId val="154020864"/>
      </c:lineChart>
      <c:catAx>
        <c:axId val="154019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4020864"/>
        <c:crosses val="autoZero"/>
        <c:auto val="1"/>
        <c:lblAlgn val="ctr"/>
        <c:lblOffset val="100"/>
      </c:catAx>
      <c:valAx>
        <c:axId val="154020864"/>
        <c:scaling>
          <c:orientation val="minMax"/>
          <c:min val="2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4019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/>
              <a:t>Fatalities - Aggressive Driving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aggressive!$A$2</c:f>
              <c:strCache>
                <c:ptCount val="1"/>
                <c:pt idx="0">
                  <c:v>Fatalities </c:v>
                </c:pt>
              </c:strCache>
            </c:strRef>
          </c:tx>
          <c:cat>
            <c:numRef>
              <c:f>aggressive!$C$1:$F$1</c:f>
              <c:numCache>
                <c:formatCode>General</c:formatCode>
                <c:ptCount val="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</c:numCache>
            </c:numRef>
          </c:cat>
          <c:val>
            <c:numRef>
              <c:f>aggressive!$C$2:$F$2</c:f>
              <c:numCache>
                <c:formatCode>General</c:formatCode>
                <c:ptCount val="4"/>
                <c:pt idx="0">
                  <c:v>532</c:v>
                </c:pt>
                <c:pt idx="1">
                  <c:v>547</c:v>
                </c:pt>
                <c:pt idx="2">
                  <c:v>572</c:v>
                </c:pt>
                <c:pt idx="3">
                  <c:v>499</c:v>
                </c:pt>
              </c:numCache>
            </c:numRef>
          </c:val>
        </c:ser>
        <c:marker val="1"/>
        <c:axId val="154057728"/>
        <c:axId val="154059520"/>
      </c:lineChart>
      <c:catAx>
        <c:axId val="154057728"/>
        <c:scaling>
          <c:orientation val="minMax"/>
        </c:scaling>
        <c:axPos val="b"/>
        <c:numFmt formatCode="General" sourceLinked="1"/>
        <c:tickLblPos val="nextTo"/>
        <c:crossAx val="154059520"/>
        <c:crosses val="autoZero"/>
        <c:auto val="1"/>
        <c:lblAlgn val="ctr"/>
        <c:lblOffset val="100"/>
      </c:catAx>
      <c:valAx>
        <c:axId val="154059520"/>
        <c:scaling>
          <c:orientation val="minMax"/>
        </c:scaling>
        <c:axPos val="l"/>
        <c:majorGridlines/>
        <c:numFmt formatCode="General" sourceLinked="1"/>
        <c:tickLblPos val="nextTo"/>
        <c:crossAx val="154057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/>
              <a:t>Injuries-Aggressive Driving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aggressive!$A$8</c:f>
              <c:strCache>
                <c:ptCount val="1"/>
                <c:pt idx="0">
                  <c:v>Injury</c:v>
                </c:pt>
              </c:strCache>
            </c:strRef>
          </c:tx>
          <c:cat>
            <c:numRef>
              <c:f>aggressive!$C$1:$F$1</c:f>
              <c:numCache>
                <c:formatCode>General</c:formatCode>
                <c:ptCount val="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</c:numCache>
            </c:numRef>
          </c:cat>
          <c:val>
            <c:numRef>
              <c:f>aggressive!$C$8:$F$8</c:f>
              <c:numCache>
                <c:formatCode>General</c:formatCode>
                <c:ptCount val="4"/>
                <c:pt idx="0">
                  <c:v>36592</c:v>
                </c:pt>
                <c:pt idx="1">
                  <c:v>36268</c:v>
                </c:pt>
                <c:pt idx="2">
                  <c:v>35951</c:v>
                </c:pt>
                <c:pt idx="3">
                  <c:v>34446</c:v>
                </c:pt>
              </c:numCache>
            </c:numRef>
          </c:val>
        </c:ser>
        <c:marker val="1"/>
        <c:axId val="154103808"/>
        <c:axId val="154105344"/>
      </c:lineChart>
      <c:catAx>
        <c:axId val="154103808"/>
        <c:scaling>
          <c:orientation val="minMax"/>
        </c:scaling>
        <c:axPos val="b"/>
        <c:numFmt formatCode="General" sourceLinked="1"/>
        <c:tickLblPos val="nextTo"/>
        <c:crossAx val="154105344"/>
        <c:crosses val="autoZero"/>
        <c:auto val="1"/>
        <c:lblAlgn val="ctr"/>
        <c:lblOffset val="100"/>
      </c:catAx>
      <c:valAx>
        <c:axId val="154105344"/>
        <c:scaling>
          <c:orientation val="minMax"/>
        </c:scaling>
        <c:axPos val="l"/>
        <c:majorGridlines/>
        <c:numFmt formatCode="General" sourceLinked="1"/>
        <c:tickLblPos val="nextTo"/>
        <c:crossAx val="154103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/>
              <a:t>Crashes due to Aggressive Driving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aggressive!$A$7</c:f>
              <c:strCache>
                <c:ptCount val="1"/>
                <c:pt idx="0">
                  <c:v>Total</c:v>
                </c:pt>
              </c:strCache>
            </c:strRef>
          </c:tx>
          <c:cat>
            <c:numRef>
              <c:f>aggressive!$C$1:$F$1</c:f>
              <c:numCache>
                <c:formatCode>General</c:formatCode>
                <c:ptCount val="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</c:numCache>
            </c:numRef>
          </c:cat>
          <c:val>
            <c:numRef>
              <c:f>aggressive!$C$7:$F$7</c:f>
              <c:numCache>
                <c:formatCode>General</c:formatCode>
                <c:ptCount val="4"/>
                <c:pt idx="0">
                  <c:v>106582</c:v>
                </c:pt>
                <c:pt idx="1">
                  <c:v>109670</c:v>
                </c:pt>
                <c:pt idx="2">
                  <c:v>108776</c:v>
                </c:pt>
                <c:pt idx="3">
                  <c:v>106578</c:v>
                </c:pt>
              </c:numCache>
            </c:numRef>
          </c:val>
        </c:ser>
        <c:marker val="1"/>
        <c:axId val="154129152"/>
        <c:axId val="154130688"/>
      </c:lineChart>
      <c:catAx>
        <c:axId val="154129152"/>
        <c:scaling>
          <c:orientation val="minMax"/>
        </c:scaling>
        <c:axPos val="b"/>
        <c:numFmt formatCode="General" sourceLinked="1"/>
        <c:tickLblPos val="nextTo"/>
        <c:crossAx val="154130688"/>
        <c:crosses val="autoZero"/>
        <c:auto val="1"/>
        <c:lblAlgn val="ctr"/>
        <c:lblOffset val="100"/>
      </c:catAx>
      <c:valAx>
        <c:axId val="154130688"/>
        <c:scaling>
          <c:orientation val="minMax"/>
        </c:scaling>
        <c:axPos val="l"/>
        <c:majorGridlines/>
        <c:numFmt formatCode="General" sourceLinked="1"/>
        <c:tickLblPos val="nextTo"/>
        <c:crossAx val="154129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Injuries-Cell Phones Use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distraction!$A$8</c:f>
              <c:strCache>
                <c:ptCount val="1"/>
                <c:pt idx="0">
                  <c:v>Injuries- Cell Phones</c:v>
                </c:pt>
              </c:strCache>
            </c:strRef>
          </c:tx>
          <c:cat>
            <c:numRef>
              <c:f>distraction!$B$1:$F$1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distraction!$B$8:$F$8</c:f>
              <c:numCache>
                <c:formatCode>General</c:formatCode>
                <c:ptCount val="5"/>
                <c:pt idx="0">
                  <c:v>1329</c:v>
                </c:pt>
                <c:pt idx="1">
                  <c:v>1252</c:v>
                </c:pt>
                <c:pt idx="2">
                  <c:v>1578</c:v>
                </c:pt>
                <c:pt idx="3">
                  <c:v>1255</c:v>
                </c:pt>
                <c:pt idx="4">
                  <c:v>1202</c:v>
                </c:pt>
              </c:numCache>
            </c:numRef>
          </c:val>
        </c:ser>
        <c:marker val="1"/>
        <c:axId val="152015232"/>
        <c:axId val="152016768"/>
      </c:lineChart>
      <c:catAx>
        <c:axId val="152015232"/>
        <c:scaling>
          <c:orientation val="minMax"/>
        </c:scaling>
        <c:axPos val="b"/>
        <c:numFmt formatCode="General" sourceLinked="1"/>
        <c:tickLblPos val="nextTo"/>
        <c:crossAx val="152016768"/>
        <c:crosses val="autoZero"/>
        <c:auto val="1"/>
        <c:lblAlgn val="ctr"/>
        <c:lblOffset val="100"/>
      </c:catAx>
      <c:valAx>
        <c:axId val="152016768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520152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Crashes-Cell Phones Use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distraction!$A$9</c:f>
              <c:strCache>
                <c:ptCount val="1"/>
                <c:pt idx="0">
                  <c:v>All Crashes-Cell Phones</c:v>
                </c:pt>
              </c:strCache>
            </c:strRef>
          </c:tx>
          <c:cat>
            <c:numRef>
              <c:f>distraction!$B$1:$F$1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distraction!$B$9:$F$9</c:f>
              <c:numCache>
                <c:formatCode>General</c:formatCode>
                <c:ptCount val="5"/>
                <c:pt idx="0">
                  <c:v>2134</c:v>
                </c:pt>
                <c:pt idx="1">
                  <c:v>2297</c:v>
                </c:pt>
                <c:pt idx="2">
                  <c:v>2844</c:v>
                </c:pt>
                <c:pt idx="3">
                  <c:v>2281</c:v>
                </c:pt>
                <c:pt idx="4">
                  <c:v>2220</c:v>
                </c:pt>
              </c:numCache>
            </c:numRef>
          </c:val>
        </c:ser>
        <c:marker val="1"/>
        <c:axId val="152028288"/>
        <c:axId val="152029824"/>
      </c:lineChart>
      <c:catAx>
        <c:axId val="152028288"/>
        <c:scaling>
          <c:orientation val="minMax"/>
        </c:scaling>
        <c:axPos val="b"/>
        <c:numFmt formatCode="General" sourceLinked="1"/>
        <c:tickLblPos val="nextTo"/>
        <c:crossAx val="152029824"/>
        <c:crosses val="autoZero"/>
        <c:auto val="1"/>
        <c:lblAlgn val="ctr"/>
        <c:lblOffset val="100"/>
      </c:catAx>
      <c:valAx>
        <c:axId val="15202982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52028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Crashes-Distractions</a:t>
            </a:r>
          </a:p>
        </c:rich>
      </c:tx>
      <c:layout>
        <c:manualLayout>
          <c:xMode val="edge"/>
          <c:yMode val="edge"/>
          <c:x val="0.23050387596899222"/>
          <c:y val="0"/>
        </c:manualLayout>
      </c:layout>
    </c:title>
    <c:plotArea>
      <c:layout>
        <c:manualLayout>
          <c:layoutTarget val="inner"/>
          <c:xMode val="edge"/>
          <c:yMode val="edge"/>
          <c:x val="0.18534242812671683"/>
          <c:y val="0.16261261261261262"/>
          <c:w val="0.7720219129585556"/>
          <c:h val="0.69541285379868067"/>
        </c:manualLayout>
      </c:layout>
      <c:lineChart>
        <c:grouping val="standard"/>
        <c:ser>
          <c:idx val="1"/>
          <c:order val="0"/>
          <c:tx>
            <c:strRef>
              <c:f>distraction!$A$23</c:f>
              <c:strCache>
                <c:ptCount val="1"/>
                <c:pt idx="0">
                  <c:v>Total Distractions</c:v>
                </c:pt>
              </c:strCache>
            </c:strRef>
          </c:tx>
          <c:cat>
            <c:numRef>
              <c:f>distraction!$B$1:$F$1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distraction!$B$23:$F$23</c:f>
              <c:numCache>
                <c:formatCode>General</c:formatCode>
                <c:ptCount val="5"/>
                <c:pt idx="0">
                  <c:v>8647</c:v>
                </c:pt>
                <c:pt idx="1">
                  <c:v>7944</c:v>
                </c:pt>
                <c:pt idx="2">
                  <c:v>7650</c:v>
                </c:pt>
                <c:pt idx="3">
                  <c:v>7367</c:v>
                </c:pt>
                <c:pt idx="4">
                  <c:v>7177</c:v>
                </c:pt>
              </c:numCache>
            </c:numRef>
          </c:val>
        </c:ser>
        <c:marker val="1"/>
        <c:axId val="154220416"/>
        <c:axId val="154221952"/>
      </c:lineChart>
      <c:catAx>
        <c:axId val="154220416"/>
        <c:scaling>
          <c:orientation val="minMax"/>
        </c:scaling>
        <c:axPos val="b"/>
        <c:numFmt formatCode="General" sourceLinked="1"/>
        <c:tickLblPos val="nextTo"/>
        <c:crossAx val="154221952"/>
        <c:crosses val="autoZero"/>
        <c:auto val="1"/>
        <c:lblAlgn val="ctr"/>
        <c:lblOffset val="100"/>
      </c:catAx>
      <c:valAx>
        <c:axId val="154221952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54220416"/>
        <c:crosses val="autoZero"/>
        <c:crossBetween val="between"/>
        <c:majorUnit val="200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Fatalities-Cell Phones Use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distraction!$A$7</c:f>
              <c:strCache>
                <c:ptCount val="1"/>
                <c:pt idx="0">
                  <c:v>Fatalities- Cell Phones</c:v>
                </c:pt>
              </c:strCache>
            </c:strRef>
          </c:tx>
          <c:cat>
            <c:numRef>
              <c:f>distraction!$B$1:$F$1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distraction!$B$7:$F$7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</c:ser>
        <c:marker val="1"/>
        <c:axId val="154237568"/>
        <c:axId val="154255744"/>
      </c:lineChart>
      <c:catAx>
        <c:axId val="154237568"/>
        <c:scaling>
          <c:orientation val="minMax"/>
        </c:scaling>
        <c:axPos val="b"/>
        <c:numFmt formatCode="General" sourceLinked="1"/>
        <c:tickLblPos val="nextTo"/>
        <c:crossAx val="154255744"/>
        <c:crosses val="autoZero"/>
        <c:auto val="1"/>
        <c:lblAlgn val="ctr"/>
        <c:lblOffset val="100"/>
      </c:catAx>
      <c:valAx>
        <c:axId val="154255744"/>
        <c:scaling>
          <c:orientation val="minMax"/>
        </c:scaling>
        <c:axPos val="l"/>
        <c:majorGridlines/>
        <c:numFmt formatCode="General" sourceLinked="1"/>
        <c:tickLblPos val="nextTo"/>
        <c:crossAx val="1542375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autoTitleDeleted val="1"/>
    <c:plotArea>
      <c:layout>
        <c:manualLayout>
          <c:layoutTarget val="inner"/>
          <c:xMode val="edge"/>
          <c:yMode val="edge"/>
          <c:x val="0.1573851274483174"/>
          <c:y val="0.1393647191270127"/>
          <c:w val="0.78450432758853583"/>
          <c:h val="0.687043615345452"/>
        </c:manualLayout>
      </c:layout>
      <c:lineChart>
        <c:grouping val="standard"/>
        <c:ser>
          <c:idx val="0"/>
          <c:order val="0"/>
          <c:dLbls>
            <c:dLblPos val="t"/>
            <c:showVal val="1"/>
          </c:dLbls>
          <c:cat>
            <c:numRef>
              <c:f>'A1'!$B$4:$B$10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'A1'!$T$4:$T$10</c:f>
              <c:numCache>
                <c:formatCode>0</c:formatCode>
                <c:ptCount val="7"/>
                <c:pt idx="0">
                  <c:v>522.75264377198141</c:v>
                </c:pt>
                <c:pt idx="1">
                  <c:v>514.52220275157447</c:v>
                </c:pt>
                <c:pt idx="2">
                  <c:v>517.68398768751729</c:v>
                </c:pt>
                <c:pt idx="3">
                  <c:v>523.11420169870144</c:v>
                </c:pt>
                <c:pt idx="4">
                  <c:v>493.86521980393371</c:v>
                </c:pt>
                <c:pt idx="5">
                  <c:v>493.74217772215263</c:v>
                </c:pt>
                <c:pt idx="6">
                  <c:v>480.62918729973842</c:v>
                </c:pt>
              </c:numCache>
            </c:numRef>
          </c:val>
        </c:ser>
        <c:marker val="1"/>
        <c:axId val="150584704"/>
        <c:axId val="150595072"/>
      </c:lineChart>
      <c:catAx>
        <c:axId val="150584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6712023497062882"/>
              <c:y val="0.90192612193967558"/>
            </c:manualLayout>
          </c:layout>
        </c:title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0595072"/>
        <c:crosses val="autoZero"/>
        <c:auto val="1"/>
        <c:lblAlgn val="ctr"/>
        <c:lblOffset val="100"/>
        <c:tickLblSkip val="1"/>
        <c:tickMarkSkip val="1"/>
      </c:catAx>
      <c:valAx>
        <c:axId val="150595072"/>
        <c:scaling>
          <c:orientation val="minMax"/>
          <c:min val="46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Crashes  </a:t>
                </a:r>
              </a:p>
            </c:rich>
          </c:tx>
          <c:layout>
            <c:manualLayout>
              <c:xMode val="edge"/>
              <c:yMode val="edge"/>
              <c:x val="1.0277252040928697E-2"/>
              <c:y val="0.33496445102582389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0584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8"/>
  <c:chart>
    <c:autoTitleDeleted val="1"/>
    <c:plotArea>
      <c:layout>
        <c:manualLayout>
          <c:layoutTarget val="inner"/>
          <c:xMode val="edge"/>
          <c:yMode val="edge"/>
          <c:x val="0.19736918188161312"/>
          <c:y val="0.14698825445859193"/>
          <c:w val="0.75789765842539814"/>
          <c:h val="0.64578446221151953"/>
        </c:manualLayout>
      </c:layout>
      <c:lineChart>
        <c:grouping val="standard"/>
        <c:ser>
          <c:idx val="0"/>
          <c:order val="0"/>
          <c:tx>
            <c:strRef>
              <c:f>'A2'!$J$3</c:f>
              <c:strCache>
                <c:ptCount val="1"/>
                <c:pt idx="0">
                  <c:v>100 Million Miles Traveled</c:v>
                </c:pt>
              </c:strCache>
            </c:strRef>
          </c:tx>
          <c:dLbls>
            <c:dLblPos val="t"/>
            <c:showVal val="1"/>
          </c:dLbls>
          <c:cat>
            <c:numRef>
              <c:f>'A2'!$A$5:$A$11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'A2'!$J$5:$J$11</c:f>
              <c:numCache>
                <c:formatCode>0</c:formatCode>
                <c:ptCount val="7"/>
                <c:pt idx="0">
                  <c:v>201</c:v>
                </c:pt>
                <c:pt idx="1">
                  <c:v>187</c:v>
                </c:pt>
                <c:pt idx="2">
                  <c:v>191</c:v>
                </c:pt>
                <c:pt idx="3">
                  <c:v>184</c:v>
                </c:pt>
                <c:pt idx="4">
                  <c:v>176</c:v>
                </c:pt>
                <c:pt idx="5">
                  <c:v>174</c:v>
                </c:pt>
                <c:pt idx="6">
                  <c:v>168</c:v>
                </c:pt>
              </c:numCache>
            </c:numRef>
          </c:val>
        </c:ser>
        <c:marker val="1"/>
        <c:axId val="143922688"/>
        <c:axId val="143924608"/>
      </c:lineChart>
      <c:catAx>
        <c:axId val="143922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172906695486679"/>
              <c:y val="0.91461458765022796"/>
            </c:manualLayout>
          </c:layout>
        </c:title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3924608"/>
        <c:crosses val="autoZero"/>
        <c:auto val="1"/>
        <c:lblAlgn val="ctr"/>
        <c:lblOffset val="100"/>
        <c:tickLblSkip val="1"/>
        <c:tickMarkSkip val="1"/>
      </c:catAx>
      <c:valAx>
        <c:axId val="143924608"/>
        <c:scaling>
          <c:orientation val="minMax"/>
          <c:min val="15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Number of Injuries </a:t>
                </a:r>
              </a:p>
            </c:rich>
          </c:tx>
          <c:layout>
            <c:manualLayout>
              <c:xMode val="edge"/>
              <c:yMode val="edge"/>
              <c:x val="5.5263370926851504E-2"/>
              <c:y val="0.32530187462147375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3922688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1"/>
          <c:order val="0"/>
          <c:tx>
            <c:strRef>
              <c:f>youth!$B$2</c:f>
              <c:strCache>
                <c:ptCount val="1"/>
                <c:pt idx="0">
                  <c:v>Ages 15 - 17</c:v>
                </c:pt>
              </c:strCache>
            </c:strRef>
          </c:tx>
          <c:cat>
            <c:numRef>
              <c:f>youth!$A$4:$A$13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youth!$B$4:$B$13</c:f>
              <c:numCache>
                <c:formatCode>General</c:formatCode>
                <c:ptCount val="10"/>
                <c:pt idx="0">
                  <c:v>62</c:v>
                </c:pt>
                <c:pt idx="1">
                  <c:v>79</c:v>
                </c:pt>
                <c:pt idx="2">
                  <c:v>87</c:v>
                </c:pt>
                <c:pt idx="3">
                  <c:v>78</c:v>
                </c:pt>
                <c:pt idx="4">
                  <c:v>59</c:v>
                </c:pt>
                <c:pt idx="5">
                  <c:v>79</c:v>
                </c:pt>
                <c:pt idx="6">
                  <c:v>71</c:v>
                </c:pt>
                <c:pt idx="7">
                  <c:v>55</c:v>
                </c:pt>
                <c:pt idx="8">
                  <c:v>58</c:v>
                </c:pt>
                <c:pt idx="9">
                  <c:v>56</c:v>
                </c:pt>
              </c:numCache>
            </c:numRef>
          </c:val>
        </c:ser>
        <c:ser>
          <c:idx val="2"/>
          <c:order val="1"/>
          <c:tx>
            <c:strRef>
              <c:f>youth!$D$2</c:f>
              <c:strCache>
                <c:ptCount val="1"/>
                <c:pt idx="0">
                  <c:v>Ages 18 - 20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youth!$A$4:$A$13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youth!$D$4:$D$13</c:f>
              <c:numCache>
                <c:formatCode>General</c:formatCode>
                <c:ptCount val="10"/>
                <c:pt idx="0">
                  <c:v>88</c:v>
                </c:pt>
                <c:pt idx="1">
                  <c:v>81</c:v>
                </c:pt>
                <c:pt idx="2">
                  <c:v>82</c:v>
                </c:pt>
                <c:pt idx="3">
                  <c:v>75</c:v>
                </c:pt>
                <c:pt idx="4">
                  <c:v>84</c:v>
                </c:pt>
                <c:pt idx="5">
                  <c:v>83</c:v>
                </c:pt>
                <c:pt idx="6">
                  <c:v>83</c:v>
                </c:pt>
                <c:pt idx="7">
                  <c:v>89</c:v>
                </c:pt>
                <c:pt idx="8">
                  <c:v>91</c:v>
                </c:pt>
                <c:pt idx="9">
                  <c:v>60</c:v>
                </c:pt>
              </c:numCache>
            </c:numRef>
          </c:val>
        </c:ser>
        <c:ser>
          <c:idx val="3"/>
          <c:order val="2"/>
          <c:tx>
            <c:strRef>
              <c:f>youth!$F$2</c:f>
              <c:strCache>
                <c:ptCount val="1"/>
                <c:pt idx="0">
                  <c:v>Ages 21 - 24</c:v>
                </c:pt>
              </c:strCache>
            </c:strRef>
          </c:tx>
          <c:cat>
            <c:numRef>
              <c:f>youth!$A$4:$A$13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youth!$F$4:$F$13</c:f>
              <c:numCache>
                <c:formatCode>General</c:formatCode>
                <c:ptCount val="10"/>
                <c:pt idx="0">
                  <c:v>80</c:v>
                </c:pt>
                <c:pt idx="1">
                  <c:v>74</c:v>
                </c:pt>
                <c:pt idx="2">
                  <c:v>62</c:v>
                </c:pt>
                <c:pt idx="3">
                  <c:v>64</c:v>
                </c:pt>
                <c:pt idx="4">
                  <c:v>68</c:v>
                </c:pt>
                <c:pt idx="5">
                  <c:v>74</c:v>
                </c:pt>
                <c:pt idx="6">
                  <c:v>75</c:v>
                </c:pt>
                <c:pt idx="7">
                  <c:v>68</c:v>
                </c:pt>
                <c:pt idx="8">
                  <c:v>77</c:v>
                </c:pt>
                <c:pt idx="9">
                  <c:v>77</c:v>
                </c:pt>
              </c:numCache>
            </c:numRef>
          </c:val>
        </c:ser>
        <c:axId val="143953920"/>
        <c:axId val="143955456"/>
      </c:barChart>
      <c:catAx>
        <c:axId val="143953920"/>
        <c:scaling>
          <c:orientation val="minMax"/>
        </c:scaling>
        <c:axPos val="b"/>
        <c:numFmt formatCode="General" sourceLinked="1"/>
        <c:tickLblPos val="nextTo"/>
        <c:crossAx val="143955456"/>
        <c:crosses val="autoZero"/>
        <c:auto val="1"/>
        <c:lblAlgn val="ctr"/>
        <c:lblOffset val="100"/>
      </c:catAx>
      <c:valAx>
        <c:axId val="143955456"/>
        <c:scaling>
          <c:orientation val="minMax"/>
        </c:scaling>
        <c:axPos val="l"/>
        <c:majorGridlines/>
        <c:numFmt formatCode="General" sourceLinked="1"/>
        <c:tickLblPos val="nextTo"/>
        <c:crossAx val="1439539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2007</c:v>
          </c:tx>
          <c:spPr>
            <a:ln w="635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months_fat!$P$3:$P$14</c:f>
              <c:strCache>
                <c:ptCount val="12"/>
                <c:pt idx="0">
                  <c:v>  JANUARY  </c:v>
                </c:pt>
                <c:pt idx="1">
                  <c:v>  FEBRUARY  </c:v>
                </c:pt>
                <c:pt idx="2">
                  <c:v>  MARCH  </c:v>
                </c:pt>
                <c:pt idx="3">
                  <c:v>  APRIL  </c:v>
                </c:pt>
                <c:pt idx="4">
                  <c:v>  MAY  </c:v>
                </c:pt>
                <c:pt idx="5">
                  <c:v>  JUNE  </c:v>
                </c:pt>
                <c:pt idx="6">
                  <c:v>  JULY  </c:v>
                </c:pt>
                <c:pt idx="7">
                  <c:v>  AUGUST  </c:v>
                </c:pt>
                <c:pt idx="8">
                  <c:v>  SEPTEMBER  </c:v>
                </c:pt>
                <c:pt idx="9">
                  <c:v>  OCTOBER  </c:v>
                </c:pt>
                <c:pt idx="10">
                  <c:v>  NOVEMBER  </c:v>
                </c:pt>
                <c:pt idx="11">
                  <c:v>  DECEMBER  </c:v>
                </c:pt>
              </c:strCache>
            </c:strRef>
          </c:cat>
          <c:val>
            <c:numRef>
              <c:f>months_fat!$R$3:$R$14</c:f>
              <c:numCache>
                <c:formatCode>General</c:formatCode>
                <c:ptCount val="12"/>
                <c:pt idx="0">
                  <c:v>12569</c:v>
                </c:pt>
                <c:pt idx="1">
                  <c:v>12058</c:v>
                </c:pt>
                <c:pt idx="2">
                  <c:v>14658</c:v>
                </c:pt>
                <c:pt idx="3">
                  <c:v>13373</c:v>
                </c:pt>
                <c:pt idx="4">
                  <c:v>14044</c:v>
                </c:pt>
                <c:pt idx="5">
                  <c:v>13250</c:v>
                </c:pt>
                <c:pt idx="6">
                  <c:v>12961</c:v>
                </c:pt>
                <c:pt idx="7">
                  <c:v>12703</c:v>
                </c:pt>
                <c:pt idx="8">
                  <c:v>13292</c:v>
                </c:pt>
                <c:pt idx="9">
                  <c:v>14519</c:v>
                </c:pt>
                <c:pt idx="10">
                  <c:v>12883</c:v>
                </c:pt>
                <c:pt idx="11">
                  <c:v>13417</c:v>
                </c:pt>
              </c:numCache>
            </c:numRef>
          </c:val>
        </c:ser>
        <c:ser>
          <c:idx val="1"/>
          <c:order val="1"/>
          <c:tx>
            <c:v>2008</c:v>
          </c:tx>
          <c:spPr>
            <a:ln w="63500"/>
          </c:spPr>
          <c:cat>
            <c:strRef>
              <c:f>months_fat!$P$3:$P$14</c:f>
              <c:strCache>
                <c:ptCount val="12"/>
                <c:pt idx="0">
                  <c:v>  JANUARY  </c:v>
                </c:pt>
                <c:pt idx="1">
                  <c:v>  FEBRUARY  </c:v>
                </c:pt>
                <c:pt idx="2">
                  <c:v>  MARCH  </c:v>
                </c:pt>
                <c:pt idx="3">
                  <c:v>  APRIL  </c:v>
                </c:pt>
                <c:pt idx="4">
                  <c:v>  MAY  </c:v>
                </c:pt>
                <c:pt idx="5">
                  <c:v>  JUNE  </c:v>
                </c:pt>
                <c:pt idx="6">
                  <c:v>  JULY  </c:v>
                </c:pt>
                <c:pt idx="7">
                  <c:v>  AUGUST  </c:v>
                </c:pt>
                <c:pt idx="8">
                  <c:v>  SEPTEMBER  </c:v>
                </c:pt>
                <c:pt idx="9">
                  <c:v>  OCTOBER  </c:v>
                </c:pt>
                <c:pt idx="10">
                  <c:v>  NOVEMBER  </c:v>
                </c:pt>
                <c:pt idx="11">
                  <c:v>  DECEMBER  </c:v>
                </c:pt>
              </c:strCache>
            </c:strRef>
          </c:cat>
          <c:val>
            <c:numRef>
              <c:f>months_fat!$V$3:$V$14</c:f>
              <c:numCache>
                <c:formatCode>General</c:formatCode>
                <c:ptCount val="12"/>
                <c:pt idx="0">
                  <c:v>13077</c:v>
                </c:pt>
                <c:pt idx="1">
                  <c:v>13651</c:v>
                </c:pt>
                <c:pt idx="2">
                  <c:v>13833</c:v>
                </c:pt>
                <c:pt idx="3">
                  <c:v>13746</c:v>
                </c:pt>
                <c:pt idx="4">
                  <c:v>13169</c:v>
                </c:pt>
                <c:pt idx="5">
                  <c:v>12226</c:v>
                </c:pt>
                <c:pt idx="6">
                  <c:v>11296</c:v>
                </c:pt>
                <c:pt idx="7">
                  <c:v>12404</c:v>
                </c:pt>
                <c:pt idx="8">
                  <c:v>12615</c:v>
                </c:pt>
                <c:pt idx="9">
                  <c:v>14199</c:v>
                </c:pt>
                <c:pt idx="10">
                  <c:v>13455</c:v>
                </c:pt>
                <c:pt idx="11">
                  <c:v>14200</c:v>
                </c:pt>
              </c:numCache>
            </c:numRef>
          </c:val>
        </c:ser>
        <c:marker val="1"/>
        <c:axId val="144013952"/>
        <c:axId val="144023936"/>
      </c:lineChart>
      <c:catAx>
        <c:axId val="144013952"/>
        <c:scaling>
          <c:orientation val="minMax"/>
        </c:scaling>
        <c:axPos val="b"/>
        <c:tickLblPos val="nextTo"/>
        <c:crossAx val="144023936"/>
        <c:crosses val="autoZero"/>
        <c:auto val="1"/>
        <c:lblAlgn val="ctr"/>
        <c:lblOffset val="100"/>
      </c:catAx>
      <c:valAx>
        <c:axId val="144023936"/>
        <c:scaling>
          <c:orientation val="minMax"/>
          <c:min val="10000"/>
        </c:scaling>
        <c:axPos val="l"/>
        <c:majorGridlines/>
        <c:numFmt formatCode="General" sourceLinked="1"/>
        <c:tickLblPos val="nextTo"/>
        <c:crossAx val="1440139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2007</c:v>
          </c:tx>
          <c:spPr>
            <a:ln w="635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months_fat!$A$3:$A$14</c:f>
              <c:strCache>
                <c:ptCount val="12"/>
                <c:pt idx="0">
                  <c:v>  JANUARY  </c:v>
                </c:pt>
                <c:pt idx="1">
                  <c:v>  FEBRUARY  </c:v>
                </c:pt>
                <c:pt idx="2">
                  <c:v>  MARCH  </c:v>
                </c:pt>
                <c:pt idx="3">
                  <c:v>  APRIL  </c:v>
                </c:pt>
                <c:pt idx="4">
                  <c:v>  MAY  </c:v>
                </c:pt>
                <c:pt idx="5">
                  <c:v>  JUNE  </c:v>
                </c:pt>
                <c:pt idx="6">
                  <c:v>  JULY  </c:v>
                </c:pt>
                <c:pt idx="7">
                  <c:v>  AUGUST  </c:v>
                </c:pt>
                <c:pt idx="8">
                  <c:v>  SEPTEMBER  </c:v>
                </c:pt>
                <c:pt idx="9">
                  <c:v>  OCTOBER  </c:v>
                </c:pt>
                <c:pt idx="10">
                  <c:v>  NOVEMBER  </c:v>
                </c:pt>
                <c:pt idx="11">
                  <c:v>  DECEMBER  </c:v>
                </c:pt>
              </c:strCache>
            </c:strRef>
          </c:cat>
          <c:val>
            <c:numRef>
              <c:f>months_fat!$B$3:$B$14</c:f>
              <c:numCache>
                <c:formatCode>General</c:formatCode>
                <c:ptCount val="12"/>
                <c:pt idx="0">
                  <c:v>62</c:v>
                </c:pt>
                <c:pt idx="1">
                  <c:v>66</c:v>
                </c:pt>
                <c:pt idx="2">
                  <c:v>67</c:v>
                </c:pt>
                <c:pt idx="3">
                  <c:v>82</c:v>
                </c:pt>
                <c:pt idx="4">
                  <c:v>92</c:v>
                </c:pt>
                <c:pt idx="5">
                  <c:v>76</c:v>
                </c:pt>
                <c:pt idx="6">
                  <c:v>68</c:v>
                </c:pt>
                <c:pt idx="7">
                  <c:v>79</c:v>
                </c:pt>
                <c:pt idx="8">
                  <c:v>86</c:v>
                </c:pt>
                <c:pt idx="9">
                  <c:v>73</c:v>
                </c:pt>
                <c:pt idx="10">
                  <c:v>76</c:v>
                </c:pt>
                <c:pt idx="11">
                  <c:v>73</c:v>
                </c:pt>
              </c:numCache>
            </c:numRef>
          </c:val>
        </c:ser>
        <c:ser>
          <c:idx val="1"/>
          <c:order val="1"/>
          <c:tx>
            <c:v>2008</c:v>
          </c:tx>
          <c:spPr>
            <a:ln w="63500"/>
          </c:spPr>
          <c:cat>
            <c:strRef>
              <c:f>months_fat!$A$3:$A$14</c:f>
              <c:strCache>
                <c:ptCount val="12"/>
                <c:pt idx="0">
                  <c:v>  JANUARY  </c:v>
                </c:pt>
                <c:pt idx="1">
                  <c:v>  FEBRUARY  </c:v>
                </c:pt>
                <c:pt idx="2">
                  <c:v>  MARCH  </c:v>
                </c:pt>
                <c:pt idx="3">
                  <c:v>  APRIL  </c:v>
                </c:pt>
                <c:pt idx="4">
                  <c:v>  MAY  </c:v>
                </c:pt>
                <c:pt idx="5">
                  <c:v>  JUNE  </c:v>
                </c:pt>
                <c:pt idx="6">
                  <c:v>  JULY  </c:v>
                </c:pt>
                <c:pt idx="7">
                  <c:v>  AUGUST  </c:v>
                </c:pt>
                <c:pt idx="8">
                  <c:v>  SEPTEMBER  </c:v>
                </c:pt>
                <c:pt idx="9">
                  <c:v>  OCTOBER  </c:v>
                </c:pt>
                <c:pt idx="10">
                  <c:v>  NOVEMBER  </c:v>
                </c:pt>
                <c:pt idx="11">
                  <c:v>  DECEMBER  </c:v>
                </c:pt>
              </c:strCache>
            </c:strRef>
          </c:cat>
          <c:val>
            <c:numRef>
              <c:f>months_fat!$I$3:$I$14</c:f>
              <c:numCache>
                <c:formatCode>General</c:formatCode>
                <c:ptCount val="12"/>
                <c:pt idx="0">
                  <c:v>66</c:v>
                </c:pt>
                <c:pt idx="1">
                  <c:v>60</c:v>
                </c:pt>
                <c:pt idx="2">
                  <c:v>68</c:v>
                </c:pt>
                <c:pt idx="3">
                  <c:v>54</c:v>
                </c:pt>
                <c:pt idx="4">
                  <c:v>75</c:v>
                </c:pt>
                <c:pt idx="5">
                  <c:v>96</c:v>
                </c:pt>
                <c:pt idx="6">
                  <c:v>57</c:v>
                </c:pt>
                <c:pt idx="7">
                  <c:v>51</c:v>
                </c:pt>
                <c:pt idx="8">
                  <c:v>64</c:v>
                </c:pt>
                <c:pt idx="9">
                  <c:v>70</c:v>
                </c:pt>
                <c:pt idx="10">
                  <c:v>75</c:v>
                </c:pt>
                <c:pt idx="11">
                  <c:v>81</c:v>
                </c:pt>
              </c:numCache>
            </c:numRef>
          </c:val>
        </c:ser>
        <c:marker val="1"/>
        <c:axId val="144060800"/>
        <c:axId val="144062336"/>
      </c:lineChart>
      <c:catAx>
        <c:axId val="144060800"/>
        <c:scaling>
          <c:orientation val="minMax"/>
        </c:scaling>
        <c:axPos val="b"/>
        <c:tickLblPos val="nextTo"/>
        <c:crossAx val="144062336"/>
        <c:crosses val="autoZero"/>
        <c:auto val="1"/>
        <c:lblAlgn val="ctr"/>
        <c:lblOffset val="100"/>
      </c:catAx>
      <c:valAx>
        <c:axId val="144062336"/>
        <c:scaling>
          <c:orientation val="minMax"/>
        </c:scaling>
        <c:axPos val="l"/>
        <c:majorGridlines/>
        <c:numFmt formatCode="General" sourceLinked="1"/>
        <c:tickLblPos val="nextTo"/>
        <c:crossAx val="144060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4463B-FDA7-4ED6-95FF-F2E319E7C2E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B2685F3-1911-4184-B3EA-57871FCC6C0F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Lack of Seatbelt Use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gm:t>
    </dgm:pt>
    <dgm:pt modelId="{327B61A2-B11C-49E8-8280-5A07F2A61541}" type="parTrans" cxnId="{B322D95F-E5DA-40B7-B77E-2361ED0A0EAE}">
      <dgm:prSet/>
      <dgm:spPr/>
      <dgm:t>
        <a:bodyPr/>
        <a:lstStyle/>
        <a:p>
          <a:endParaRPr lang="en-US"/>
        </a:p>
      </dgm:t>
    </dgm:pt>
    <dgm:pt modelId="{C55B99EB-0DBD-4748-B6AD-9806BF9FC708}" type="sibTrans" cxnId="{B322D95F-E5DA-40B7-B77E-2361ED0A0EAE}">
      <dgm:prSet/>
      <dgm:spPr/>
      <dgm:t>
        <a:bodyPr/>
        <a:lstStyle/>
        <a:p>
          <a:endParaRPr lang="en-US"/>
        </a:p>
      </dgm:t>
    </dgm:pt>
    <dgm:pt modelId="{B94381B9-7AD8-4B55-9A48-AD9692E07842}">
      <dgm:prSet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Aggressive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Driving</a:t>
          </a:r>
        </a:p>
      </dgm:t>
    </dgm:pt>
    <dgm:pt modelId="{7839552F-73A8-455B-9F41-832FF068F50A}" type="parTrans" cxnId="{EFD0CD6D-F90E-4D35-A64F-B41D3E9E9DA8}">
      <dgm:prSet/>
      <dgm:spPr/>
      <dgm:t>
        <a:bodyPr/>
        <a:lstStyle/>
        <a:p>
          <a:endParaRPr lang="en-US"/>
        </a:p>
      </dgm:t>
    </dgm:pt>
    <dgm:pt modelId="{A9406812-46D9-4458-8ECA-04F5B8ED160E}" type="sibTrans" cxnId="{EFD0CD6D-F90E-4D35-A64F-B41D3E9E9DA8}">
      <dgm:prSet/>
      <dgm:spPr/>
      <dgm:t>
        <a:bodyPr/>
        <a:lstStyle/>
        <a:p>
          <a:endParaRPr lang="en-US"/>
        </a:p>
      </dgm:t>
    </dgm:pt>
    <dgm:pt modelId="{F7FD7063-23D4-4F1F-8862-7577D5CCE4AC}">
      <dgm:prSet/>
      <dgm:spPr>
        <a:solidFill>
          <a:schemeClr val="accent1">
            <a:lumMod val="9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Alcohol</a:t>
          </a:r>
        </a:p>
      </dgm:t>
    </dgm:pt>
    <dgm:pt modelId="{9CE66498-34B7-4BD7-B575-E4CE0C0C754E}" type="parTrans" cxnId="{BA59BF30-6DEC-4448-B90E-B33CB8F44E02}">
      <dgm:prSet/>
      <dgm:spPr/>
      <dgm:t>
        <a:bodyPr/>
        <a:lstStyle/>
        <a:p>
          <a:endParaRPr lang="en-US"/>
        </a:p>
      </dgm:t>
    </dgm:pt>
    <dgm:pt modelId="{524AFE98-6798-41BC-9244-190891F8EC72}" type="sibTrans" cxnId="{BA59BF30-6DEC-4448-B90E-B33CB8F44E02}">
      <dgm:prSet/>
      <dgm:spPr/>
      <dgm:t>
        <a:bodyPr/>
        <a:lstStyle/>
        <a:p>
          <a:endParaRPr lang="en-US"/>
        </a:p>
      </dgm:t>
    </dgm:pt>
    <dgm:pt modelId="{8E2574B8-1CBB-499A-BC83-28CA001EDFFA}" type="pres">
      <dgm:prSet presAssocID="{6484463B-FDA7-4ED6-95FF-F2E319E7C2E3}" presName="compositeShape" presStyleCnt="0">
        <dgm:presLayoutVars>
          <dgm:chMax val="7"/>
          <dgm:dir/>
          <dgm:resizeHandles val="exact"/>
        </dgm:presLayoutVars>
      </dgm:prSet>
      <dgm:spPr/>
    </dgm:pt>
    <dgm:pt modelId="{15EE17FB-ABBD-41A4-8CB2-302499A90ADE}" type="pres">
      <dgm:prSet presAssocID="{8B2685F3-1911-4184-B3EA-57871FCC6C0F}" presName="circ1" presStyleLbl="vennNode1" presStyleIdx="0" presStyleCnt="3"/>
      <dgm:spPr/>
      <dgm:t>
        <a:bodyPr/>
        <a:lstStyle/>
        <a:p>
          <a:endParaRPr lang="en-US"/>
        </a:p>
      </dgm:t>
    </dgm:pt>
    <dgm:pt modelId="{08703F34-2A23-4181-B993-12F08DB7B628}" type="pres">
      <dgm:prSet presAssocID="{8B2685F3-1911-4184-B3EA-57871FCC6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1C6F3-947F-4CA8-9848-9C7567627D41}" type="pres">
      <dgm:prSet presAssocID="{B94381B9-7AD8-4B55-9A48-AD9692E07842}" presName="circ2" presStyleLbl="vennNode1" presStyleIdx="1" presStyleCnt="3" custLinFactNeighborX="1013" custLinFactNeighborY="-67"/>
      <dgm:spPr/>
      <dgm:t>
        <a:bodyPr/>
        <a:lstStyle/>
        <a:p>
          <a:endParaRPr lang="en-US"/>
        </a:p>
      </dgm:t>
    </dgm:pt>
    <dgm:pt modelId="{44CD3E4B-ABBE-4B25-AF68-87C8163621B2}" type="pres">
      <dgm:prSet presAssocID="{B94381B9-7AD8-4B55-9A48-AD9692E078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C219-F330-4329-97B9-BE5CC6B36DDF}" type="pres">
      <dgm:prSet presAssocID="{F7FD7063-23D4-4F1F-8862-7577D5CCE4AC}" presName="circ3" presStyleLbl="vennNode1" presStyleIdx="2" presStyleCnt="3" custLinFactNeighborX="922" custLinFactNeighborY="-67"/>
      <dgm:spPr/>
      <dgm:t>
        <a:bodyPr/>
        <a:lstStyle/>
        <a:p>
          <a:endParaRPr lang="en-US"/>
        </a:p>
      </dgm:t>
    </dgm:pt>
    <dgm:pt modelId="{D4EA5682-8FCD-4C2D-B801-A48BD2E69EEF}" type="pres">
      <dgm:prSet presAssocID="{F7FD7063-23D4-4F1F-8862-7577D5CCE4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9BF30-6DEC-4448-B90E-B33CB8F44E02}" srcId="{6484463B-FDA7-4ED6-95FF-F2E319E7C2E3}" destId="{F7FD7063-23D4-4F1F-8862-7577D5CCE4AC}" srcOrd="2" destOrd="0" parTransId="{9CE66498-34B7-4BD7-B575-E4CE0C0C754E}" sibTransId="{524AFE98-6798-41BC-9244-190891F8EC72}"/>
    <dgm:cxn modelId="{F010E565-F6DE-4192-BCB2-5C2459FBF0DC}" type="presOf" srcId="{B94381B9-7AD8-4B55-9A48-AD9692E07842}" destId="{44CD3E4B-ABBE-4B25-AF68-87C8163621B2}" srcOrd="1" destOrd="0" presId="urn:microsoft.com/office/officeart/2005/8/layout/venn1"/>
    <dgm:cxn modelId="{0CE125C0-AB7A-456E-936D-A91F26058CF3}" type="presOf" srcId="{B94381B9-7AD8-4B55-9A48-AD9692E07842}" destId="{9BF1C6F3-947F-4CA8-9848-9C7567627D41}" srcOrd="0" destOrd="0" presId="urn:microsoft.com/office/officeart/2005/8/layout/venn1"/>
    <dgm:cxn modelId="{7092FFAD-FBBC-45FC-B060-3334BC613BD7}" type="presOf" srcId="{8B2685F3-1911-4184-B3EA-57871FCC6C0F}" destId="{08703F34-2A23-4181-B993-12F08DB7B628}" srcOrd="1" destOrd="0" presId="urn:microsoft.com/office/officeart/2005/8/layout/venn1"/>
    <dgm:cxn modelId="{EFD0CD6D-F90E-4D35-A64F-B41D3E9E9DA8}" srcId="{6484463B-FDA7-4ED6-95FF-F2E319E7C2E3}" destId="{B94381B9-7AD8-4B55-9A48-AD9692E07842}" srcOrd="1" destOrd="0" parTransId="{7839552F-73A8-455B-9F41-832FF068F50A}" sibTransId="{A9406812-46D9-4458-8ECA-04F5B8ED160E}"/>
    <dgm:cxn modelId="{5FA1D789-60AB-444D-B8D9-B3BCC8631C0C}" type="presOf" srcId="{6484463B-FDA7-4ED6-95FF-F2E319E7C2E3}" destId="{8E2574B8-1CBB-499A-BC83-28CA001EDFFA}" srcOrd="0" destOrd="0" presId="urn:microsoft.com/office/officeart/2005/8/layout/venn1"/>
    <dgm:cxn modelId="{9E8561D7-0E09-42F1-829D-747CB20F464E}" type="presOf" srcId="{F7FD7063-23D4-4F1F-8862-7577D5CCE4AC}" destId="{8B94C219-F330-4329-97B9-BE5CC6B36DDF}" srcOrd="0" destOrd="0" presId="urn:microsoft.com/office/officeart/2005/8/layout/venn1"/>
    <dgm:cxn modelId="{B322D95F-E5DA-40B7-B77E-2361ED0A0EAE}" srcId="{6484463B-FDA7-4ED6-95FF-F2E319E7C2E3}" destId="{8B2685F3-1911-4184-B3EA-57871FCC6C0F}" srcOrd="0" destOrd="0" parTransId="{327B61A2-B11C-49E8-8280-5A07F2A61541}" sibTransId="{C55B99EB-0DBD-4748-B6AD-9806BF9FC708}"/>
    <dgm:cxn modelId="{1E846D41-BB98-4A6B-9A70-0D4D52449257}" type="presOf" srcId="{8B2685F3-1911-4184-B3EA-57871FCC6C0F}" destId="{15EE17FB-ABBD-41A4-8CB2-302499A90ADE}" srcOrd="0" destOrd="0" presId="urn:microsoft.com/office/officeart/2005/8/layout/venn1"/>
    <dgm:cxn modelId="{43A8C261-C7BA-4866-83C5-EC968C2878DB}" type="presOf" srcId="{F7FD7063-23D4-4F1F-8862-7577D5CCE4AC}" destId="{D4EA5682-8FCD-4C2D-B801-A48BD2E69EEF}" srcOrd="1" destOrd="0" presId="urn:microsoft.com/office/officeart/2005/8/layout/venn1"/>
    <dgm:cxn modelId="{B6C1ED05-137F-484D-9830-8C7F3944EE7E}" type="presParOf" srcId="{8E2574B8-1CBB-499A-BC83-28CA001EDFFA}" destId="{15EE17FB-ABBD-41A4-8CB2-302499A90ADE}" srcOrd="0" destOrd="0" presId="urn:microsoft.com/office/officeart/2005/8/layout/venn1"/>
    <dgm:cxn modelId="{FE762E0B-24BA-45DD-9542-827926D1ACD6}" type="presParOf" srcId="{8E2574B8-1CBB-499A-BC83-28CA001EDFFA}" destId="{08703F34-2A23-4181-B993-12F08DB7B628}" srcOrd="1" destOrd="0" presId="urn:microsoft.com/office/officeart/2005/8/layout/venn1"/>
    <dgm:cxn modelId="{7FAE957C-D825-4F4A-A81D-1F22A4122802}" type="presParOf" srcId="{8E2574B8-1CBB-499A-BC83-28CA001EDFFA}" destId="{9BF1C6F3-947F-4CA8-9848-9C7567627D41}" srcOrd="2" destOrd="0" presId="urn:microsoft.com/office/officeart/2005/8/layout/venn1"/>
    <dgm:cxn modelId="{8069246B-EF07-4576-AA5C-E62C86E04407}" type="presParOf" srcId="{8E2574B8-1CBB-499A-BC83-28CA001EDFFA}" destId="{44CD3E4B-ABBE-4B25-AF68-87C8163621B2}" srcOrd="3" destOrd="0" presId="urn:microsoft.com/office/officeart/2005/8/layout/venn1"/>
    <dgm:cxn modelId="{57BD5976-BEAD-45F1-A9B6-A44D659F59E4}" type="presParOf" srcId="{8E2574B8-1CBB-499A-BC83-28CA001EDFFA}" destId="{8B94C219-F330-4329-97B9-BE5CC6B36DDF}" srcOrd="4" destOrd="0" presId="urn:microsoft.com/office/officeart/2005/8/layout/venn1"/>
    <dgm:cxn modelId="{BBEFC971-B0BB-4228-8A8D-00E0CFD01815}" type="presParOf" srcId="{8E2574B8-1CBB-499A-BC83-28CA001EDFFA}" destId="{D4EA5682-8FCD-4C2D-B801-A48BD2E69EE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EE17FB-ABBD-41A4-8CB2-302499A90ADE}">
      <dsp:nvSpPr>
        <dsp:cNvPr id="0" name=""/>
        <dsp:cNvSpPr/>
      </dsp:nvSpPr>
      <dsp:spPr>
        <a:xfrm>
          <a:off x="2409824" y="61515"/>
          <a:ext cx="2952750" cy="295275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Lack of Seatbelt Use</a:t>
          </a:r>
          <a:r>
            <a:rPr kumimoji="0" lang="en-US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sp:txBody>
      <dsp:txXfrm>
        <a:off x="2803524" y="578246"/>
        <a:ext cx="2165349" cy="1328737"/>
      </dsp:txXfrm>
    </dsp:sp>
    <dsp:sp modelId="{9BF1C6F3-947F-4CA8-9848-9C7567627D41}">
      <dsp:nvSpPr>
        <dsp:cNvPr id="0" name=""/>
        <dsp:cNvSpPr/>
      </dsp:nvSpPr>
      <dsp:spPr>
        <a:xfrm>
          <a:off x="3505186" y="1905006"/>
          <a:ext cx="2952750" cy="2952750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Aggressive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Driving</a:t>
          </a:r>
        </a:p>
      </dsp:txBody>
      <dsp:txXfrm>
        <a:off x="4408236" y="2667799"/>
        <a:ext cx="1771650" cy="1624012"/>
      </dsp:txXfrm>
    </dsp:sp>
    <dsp:sp modelId="{8B94C219-F330-4329-97B9-BE5CC6B36DDF}">
      <dsp:nvSpPr>
        <dsp:cNvPr id="0" name=""/>
        <dsp:cNvSpPr/>
      </dsp:nvSpPr>
      <dsp:spPr>
        <a:xfrm>
          <a:off x="1371598" y="1905006"/>
          <a:ext cx="2952750" cy="2952750"/>
        </a:xfrm>
        <a:prstGeom prst="ellipse">
          <a:avLst/>
        </a:prstGeom>
        <a:solidFill>
          <a:schemeClr val="accent1">
            <a:lumMod val="9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Alcohol</a:t>
          </a:r>
        </a:p>
      </dsp:txBody>
      <dsp:txXfrm>
        <a:off x="1649649" y="2667799"/>
        <a:ext cx="1771650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</cdr:x>
      <cdr:y>0.28333</cdr:y>
    </cdr:from>
    <cdr:to>
      <cdr:x>0.92708</cdr:x>
      <cdr:y>0.43333</cdr:y>
    </cdr:to>
    <cdr:cxnSp macro="">
      <cdr:nvCxnSpPr>
        <cdr:cNvPr id="2" name="Straight Connector 1"/>
        <cdr:cNvCxnSpPr/>
      </cdr:nvCxnSpPr>
      <cdr:spPr>
        <a:xfrm xmlns:a="http://schemas.openxmlformats.org/drawingml/2006/main" rot="10800000">
          <a:off x="5486400" y="1295400"/>
          <a:ext cx="1295400" cy="6858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0.17083</cdr:x>
      <cdr:y>0.03819</cdr:y>
    </cdr:from>
    <cdr:to>
      <cdr:x>0.77083</cdr:x>
      <cdr:y>0.15625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1050" y="104775"/>
          <a:ext cx="2743199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0.23958</cdr:x>
      <cdr:y>0.04514</cdr:y>
    </cdr:from>
    <cdr:to>
      <cdr:x>0.78542</cdr:x>
      <cdr:y>0.13889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95375" y="123825"/>
          <a:ext cx="24955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DWI Arrests and DUI Fatalities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0.41758</cdr:x>
      <cdr:y>0.94737</cdr:y>
    </cdr:from>
    <cdr:to>
      <cdr:x>0.70779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00" y="4114800"/>
          <a:ext cx="2012374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% Seat Belt Use</a:t>
          </a:r>
        </a:p>
      </cdr:txBody>
    </cdr:sp>
  </cdr:relSizeAnchor>
  <cdr:relSizeAnchor xmlns:cdr="http://schemas.openxmlformats.org/drawingml/2006/chartDrawing">
    <cdr:from>
      <cdr:x>0.02198</cdr:x>
      <cdr:y>0.24561</cdr:y>
    </cdr:from>
    <cdr:to>
      <cdr:x>0.08397</cdr:x>
      <cdr:y>0.72598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675873" y="1895073"/>
          <a:ext cx="2086418" cy="429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dirty="0"/>
            <a:t>%</a:t>
          </a:r>
          <a:r>
            <a:rPr lang="en-US" sz="1400" baseline="0" dirty="0"/>
            <a:t> Fatalities w/o seat Belt </a:t>
          </a:r>
          <a:endParaRPr lang="en-US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0.3125</cdr:x>
      <cdr:y>0.02174</cdr:y>
    </cdr:from>
    <cdr:to>
      <cdr:x>0.89583</cdr:x>
      <cdr:y>0.13043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76200"/>
          <a:ext cx="2133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Fatalities per 1000 Crashes</a:t>
          </a:r>
          <a:endParaRPr lang="en-US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0.33333</cdr:x>
      <cdr:y>0.02564</cdr:y>
    </cdr:from>
    <cdr:to>
      <cdr:x>0.66667</cdr:x>
      <cdr:y>0.10256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76200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Fatal Crashes and Fatalities</a:t>
          </a:r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0.29825</cdr:x>
      <cdr:y>0</cdr:y>
    </cdr:from>
    <cdr:to>
      <cdr:x>0.80702</cdr:x>
      <cdr:y>0.08108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-76200"/>
          <a:ext cx="2209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Fatalities per 100 Million Miles</a:t>
          </a:r>
          <a:endParaRPr lang="en-US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0.27273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657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Youth Fatalities per 100,000 Drivers</a:t>
          </a:r>
          <a:endParaRPr lang="en-US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0.5102</cdr:x>
      <cdr:y>0.04762</cdr:y>
    </cdr:from>
    <cdr:to>
      <cdr:x>0.7551</cdr:x>
      <cdr:y>0.33333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152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0.04082</cdr:x>
      <cdr:y>0</cdr:y>
    </cdr:from>
    <cdr:to>
      <cdr:x>0.91837</cdr:x>
      <cdr:y>0.28571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" y="0"/>
          <a:ext cx="3276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Percentage of Alcohol-Related Fatalities</a:t>
          </a:r>
          <a:endParaRPr lang="en-US" sz="14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0.17308</cdr:x>
      <cdr:y>0</cdr:y>
    </cdr:from>
    <cdr:to>
      <cdr:x>0.88462</cdr:x>
      <cdr:y>0.14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0"/>
          <a:ext cx="2819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smtClean="0"/>
            <a:t>Youth Alcohol-Related Fatalities</a:t>
          </a:r>
        </a:p>
        <a:p xmlns:a="http://schemas.openxmlformats.org/drawingml/2006/main">
          <a:pPr algn="ctr"/>
          <a:r>
            <a:rPr lang="en-US" b="1" dirty="0" smtClean="0"/>
            <a:t>Per 100,000 Drivers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9E6C8-F8A4-4B03-B623-8C4E1171B6B9}" type="datetimeFigureOut">
              <a:rPr lang="en-US" smtClean="0"/>
              <a:pPr/>
              <a:t>9/19/2009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C9C15E-83BD-486B-B7E3-C41FEFB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352CB2-68E6-486A-90FA-546177EDA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$230 Billion in 2000 which is about $280 billion in 2008 dollars.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and June had 56 and 57% alcohol related fatalities respectively. In June 20 (1 out of 5) were drivers</a:t>
            </a:r>
            <a:r>
              <a:rPr lang="en-US" baseline="0" dirty="0" smtClean="0"/>
              <a:t> ages 15-20 which are fewer that 8% of licensed drivers.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Hypothesis: there are two distinct patterns: Summer October-March and April to September. </a:t>
            </a:r>
          </a:p>
          <a:p>
            <a:r>
              <a:rPr lang="en-US" dirty="0" smtClean="0"/>
              <a:t>Summer months have more leisure driving affected by gas prices and the economy such available income (unemployment).  </a:t>
            </a:r>
          </a:p>
          <a:p>
            <a:r>
              <a:rPr lang="en-US" dirty="0" smtClean="0"/>
              <a:t>Since</a:t>
            </a:r>
            <a:r>
              <a:rPr lang="en-US" baseline="0" dirty="0" smtClean="0"/>
              <a:t> half of the crashes are alcohol related fatalities correlate more with leisure driving than with overall VMT. </a:t>
            </a:r>
          </a:p>
          <a:p>
            <a:r>
              <a:rPr lang="en-US" baseline="0" dirty="0" smtClean="0"/>
              <a:t>VMT declined by 1%.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>
                <a:latin typeface="+mn-lt"/>
              </a:rPr>
              <a:t>driver 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378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alcohol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187-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49%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+mn-lt"/>
              </a:rPr>
              <a:t>no seatbelt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222-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59%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+mn-lt"/>
              </a:rPr>
              <a:t>Aggress </a:t>
            </a:r>
            <a:r>
              <a:rPr lang="en-US" dirty="0" err="1" smtClean="0">
                <a:latin typeface="+mn-lt"/>
              </a:rPr>
              <a:t>dr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204</a:t>
            </a:r>
            <a:r>
              <a:rPr lang="en-US" dirty="0" smtClean="0"/>
              <a:t> -</a:t>
            </a:r>
            <a:r>
              <a:rPr lang="en-US" dirty="0" smtClean="0">
                <a:latin typeface="+mn-lt"/>
              </a:rPr>
              <a:t>54%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+mn-lt"/>
              </a:rPr>
              <a:t>any of three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323-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85%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+mn-lt"/>
              </a:rPr>
              <a:t>all three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82-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22%</a:t>
            </a:r>
            <a:r>
              <a:rPr lang="en-US" dirty="0" smtClean="0"/>
              <a:t> </a:t>
            </a:r>
          </a:p>
          <a:p>
            <a:r>
              <a:rPr lang="en-US" dirty="0" smtClean="0"/>
              <a:t>--all drivers</a:t>
            </a:r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anythree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--alcohol</a:t>
            </a:r>
          </a:p>
          <a:p>
            <a:r>
              <a:rPr lang="en-US" dirty="0" smtClean="0"/>
              <a:t>select count(*) as alcohol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vehic_tb.est_alcohol</a:t>
            </a:r>
            <a:r>
              <a:rPr lang="en-US" dirty="0" smtClean="0"/>
              <a:t>='1'</a:t>
            </a:r>
          </a:p>
          <a:p>
            <a:endParaRPr lang="en-US" dirty="0" smtClean="0"/>
          </a:p>
          <a:p>
            <a:r>
              <a:rPr lang="en-US" dirty="0" smtClean="0"/>
              <a:t>--seatbelt</a:t>
            </a:r>
          </a:p>
          <a:p>
            <a:r>
              <a:rPr lang="en-US" dirty="0" smtClean="0"/>
              <a:t>select count(*) as seatbelt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DR_PROTSYS_CD ='a' </a:t>
            </a:r>
          </a:p>
          <a:p>
            <a:endParaRPr lang="en-US" dirty="0" smtClean="0"/>
          </a:p>
          <a:p>
            <a:r>
              <a:rPr lang="en-US" dirty="0" smtClean="0"/>
              <a:t>---aggressive </a:t>
            </a:r>
            <a:r>
              <a:rPr lang="en-US" dirty="0" err="1" smtClean="0"/>
              <a:t>dr</a:t>
            </a:r>
            <a:endParaRPr lang="en-US" dirty="0" smtClean="0"/>
          </a:p>
          <a:p>
            <a:r>
              <a:rPr lang="en-US" dirty="0" smtClean="0"/>
              <a:t>select count(*) as aggressive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VIOLATIONS_CD IN ('S','C','L','D','B','A','F')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  <a:r>
              <a:rPr lang="en-US" dirty="0" err="1" smtClean="0"/>
              <a:t>alco&amp;seatbelt</a:t>
            </a:r>
            <a:endParaRPr lang="en-US" dirty="0" smtClean="0"/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alc_seatb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(</a:t>
            </a:r>
            <a:r>
              <a:rPr lang="en-US" dirty="0" err="1" smtClean="0"/>
              <a:t>vehic_tb.est_alcohol</a:t>
            </a:r>
            <a:r>
              <a:rPr lang="en-US" dirty="0" smtClean="0"/>
              <a:t>='1'</a:t>
            </a:r>
          </a:p>
          <a:p>
            <a:r>
              <a:rPr lang="en-US" dirty="0" smtClean="0"/>
              <a:t>or DR_PROTSYS_CD ='a' )</a:t>
            </a:r>
          </a:p>
          <a:p>
            <a:r>
              <a:rPr lang="en-US" dirty="0" smtClean="0"/>
              <a:t>---all </a:t>
            </a:r>
            <a:r>
              <a:rPr lang="en-US" dirty="0" err="1" smtClean="0"/>
              <a:t>alc_viol</a:t>
            </a:r>
            <a:endParaRPr lang="en-US" dirty="0" smtClean="0"/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alc_viol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(</a:t>
            </a:r>
            <a:r>
              <a:rPr lang="en-US" dirty="0" err="1" smtClean="0"/>
              <a:t>vehic_tb.est_alcohol</a:t>
            </a:r>
            <a:r>
              <a:rPr lang="en-US" dirty="0" smtClean="0"/>
              <a:t>='1'</a:t>
            </a:r>
          </a:p>
          <a:p>
            <a:r>
              <a:rPr lang="en-US" dirty="0" smtClean="0"/>
              <a:t>or  VIOLATIONS_CD IN ('S','C','L','D','B','A','F'))</a:t>
            </a:r>
          </a:p>
          <a:p>
            <a:endParaRPr lang="en-US" dirty="0" smtClean="0"/>
          </a:p>
          <a:p>
            <a:r>
              <a:rPr lang="en-US" dirty="0" smtClean="0"/>
              <a:t>---all </a:t>
            </a:r>
            <a:r>
              <a:rPr lang="en-US" dirty="0" err="1" smtClean="0"/>
              <a:t>seatb_viol</a:t>
            </a:r>
            <a:endParaRPr lang="en-US" dirty="0" smtClean="0"/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sb_viol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(DR_PROTSYS_CD ='a' </a:t>
            </a:r>
          </a:p>
          <a:p>
            <a:r>
              <a:rPr lang="en-US" dirty="0" smtClean="0"/>
              <a:t>or  VIOLATIONS_CD IN ('S','C','L','D','B','A','F'))</a:t>
            </a:r>
          </a:p>
          <a:p>
            <a:endParaRPr lang="en-US" dirty="0" smtClean="0"/>
          </a:p>
          <a:p>
            <a:r>
              <a:rPr lang="en-US" dirty="0" smtClean="0"/>
              <a:t>---all three</a:t>
            </a:r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allthree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(</a:t>
            </a:r>
            <a:r>
              <a:rPr lang="en-US" dirty="0" err="1" smtClean="0"/>
              <a:t>vehic_tb.est_alcohol</a:t>
            </a:r>
            <a:r>
              <a:rPr lang="en-US" dirty="0" smtClean="0"/>
              <a:t>='1'</a:t>
            </a:r>
          </a:p>
          <a:p>
            <a:r>
              <a:rPr lang="en-US" dirty="0" smtClean="0"/>
              <a:t>and DR_PROTSYS_CD ='a' </a:t>
            </a:r>
          </a:p>
          <a:p>
            <a:r>
              <a:rPr lang="en-US" dirty="0" smtClean="0"/>
              <a:t>and  VIOLATIONS_CD IN ('S','C','L','D','B','A','F'))</a:t>
            </a:r>
          </a:p>
          <a:p>
            <a:endParaRPr lang="en-US" dirty="0" smtClean="0"/>
          </a:p>
          <a:p>
            <a:r>
              <a:rPr lang="en-US" dirty="0" smtClean="0"/>
              <a:t>---any three</a:t>
            </a:r>
          </a:p>
          <a:p>
            <a:r>
              <a:rPr lang="en-US" dirty="0" smtClean="0"/>
              <a:t>select count(*) as </a:t>
            </a:r>
            <a:r>
              <a:rPr lang="en-US" dirty="0" err="1" smtClean="0"/>
              <a:t>anythree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vehic_tb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veh_type_cd</a:t>
            </a:r>
            <a:r>
              <a:rPr lang="en-US" dirty="0" smtClean="0"/>
              <a:t> in ('</a:t>
            </a:r>
            <a:r>
              <a:rPr lang="en-US" dirty="0" err="1" smtClean="0"/>
              <a:t>a','b','c','d</a:t>
            </a:r>
            <a:r>
              <a:rPr lang="en-US" dirty="0" smtClean="0"/>
              <a:t>')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dr_inj_cd</a:t>
            </a:r>
            <a:r>
              <a:rPr lang="en-US" dirty="0" smtClean="0"/>
              <a:t>='a' </a:t>
            </a:r>
          </a:p>
          <a:p>
            <a:r>
              <a:rPr lang="en-US" dirty="0" smtClean="0"/>
              <a:t>and (</a:t>
            </a:r>
            <a:r>
              <a:rPr lang="en-US" dirty="0" err="1" smtClean="0"/>
              <a:t>vehic_tb.est_alcohol</a:t>
            </a:r>
            <a:r>
              <a:rPr lang="en-US" dirty="0" smtClean="0"/>
              <a:t>='1'</a:t>
            </a:r>
          </a:p>
          <a:p>
            <a:r>
              <a:rPr lang="en-US" dirty="0" smtClean="0"/>
              <a:t>or DR_PROTSYS_CD ='a' </a:t>
            </a:r>
          </a:p>
          <a:p>
            <a:r>
              <a:rPr lang="en-US" dirty="0" smtClean="0"/>
              <a:t>or  VIOLATIONS_CD IN ('S','C','L','D','B','A','F'))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2A45-0E36-4209-8B22-4A768870401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2A45-0E36-4209-8B22-4A768870401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arrest record also highlight a problem with the tracking, submitting and convictions reported to the OMV. A spot check of 15 drivers with more than 5 arrests showed that six of the 15 drivers had 1</a:t>
            </a:r>
            <a:r>
              <a:rPr lang="en-US" baseline="30000" dirty="0" smtClean="0"/>
              <a:t>st</a:t>
            </a:r>
            <a:r>
              <a:rPr lang="en-US" dirty="0" smtClean="0"/>
              <a:t> DWI, two had 2ndDWI, and two had 3</a:t>
            </a:r>
            <a:r>
              <a:rPr lang="en-US" baseline="30000" dirty="0" smtClean="0"/>
              <a:t>rd</a:t>
            </a:r>
            <a:r>
              <a:rPr lang="en-US" dirty="0" smtClean="0"/>
              <a:t> DWI. 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tracking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80% of fatalities occur in the vehicle of the drunk driver.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2A45-0E36-4209-8B22-4A7688704012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2A45-0E36-4209-8B22-4A768870401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Louisiana is more rural than the average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B_EJOursoCollege_PPT_Aca_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0FC4E0-1026-4E9D-8039-2925906F9916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1E697-ED27-425C-994A-27DBA107B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AC6DA-DA42-4BCD-9EB8-E16C9AE61C62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5658-E2B9-4B86-B66A-7F809740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F89B-2A4B-4432-8E19-271CE8A360B2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D6EA-4EA5-491E-A81D-B31050AF1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EE00-1A35-4676-97C5-A3835F6D1389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11EA-F330-4595-8DE5-A6168F515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75635-A689-4631-B110-7DA0E9BA3C29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F709-DF20-4334-9487-307053B79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BB83-453E-4165-8C08-BECAD3840482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8E715-C7AD-440E-9407-1A98EE71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4B776-6EA8-4C79-A663-3DF128F2F8F4}" type="datetime1">
              <a:rPr lang="en-US" smtClean="0"/>
              <a:t>9/19/2009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0270-88CA-4245-949F-DFDD307A0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1B24-6BE3-404E-9F63-CB46716DEBB7}" type="datetime1">
              <a:rPr lang="en-US" smtClean="0"/>
              <a:t>9/19/2009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41AD-0925-446B-AAFD-0C9DC72A2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096CD-951A-4517-8900-9EB65ED15377}" type="datetime1">
              <a:rPr lang="en-US" smtClean="0"/>
              <a:t>9/19/2009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AA20-37F2-488F-B50A-FC3874F22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16AD-3D9F-41BA-A006-B67BFD87BAC3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0F1F-A268-49DA-A45B-B3CD46B78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035CD-16DB-4680-9CF0-29DA4656B9FF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00BD-DA0A-45DC-A8DF-F08CDF49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6858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B312B76-F483-4251-9779-B660F021E80D}" type="datetime1">
              <a:rPr lang="en-US" smtClean="0"/>
              <a:t>9/19/2009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845DE6-D00B-4962-A466-D23A3E15D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DB_EJOursoCollege_PPT_Aca_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r"/>
    <p:sndAc>
      <p:stSnd>
        <p:snd r:embed="rId13" name="camera.wav"/>
      </p:stSnd>
    </p:sndAc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;/lhsc.lsu.ed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lacrashdata.lsu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hsc.lsu.edu/Reports/TrafficReports/dynamic_2007/J/J1.asp" TargetMode="External"/><Relationship Id="rId5" Type="http://schemas.openxmlformats.org/officeDocument/2006/relationships/hyperlink" Target="http://lhsc.lsu.edu/Reports/TrafficReports/dynamic_2008/G/G2.asp" TargetMode="External"/><Relationship Id="rId4" Type="http://schemas.openxmlformats.org/officeDocument/2006/relationships/hyperlink" Target="http://lhsc.lsu.edu/Reports/TrafficReports/dynamic_a/2008/a8.a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hsc.lsu.edu/Reports/TrafficReports/dynamic_2008/G/G4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hsc.lsu.edu/Reports/TrafficReports/report.asp?year=2009&amp;reportLet=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hsc.lsu.edu/Reports/TrafficReports/dynamic_a/2009/a1.a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surance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hsc.lsu.edu/Reports/TrafficReports/report.asp?year=2008&amp;reportLet=J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hsc.lsu.edu/Reports/TrafficReports/report.asp?year=2008&amp;reportLet=K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hsc.lsu.edu/Reports/TrafficReports/dynamic_a/2009/a1.asp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hsc.lsu.edu/Reports/TrafficReports/dynamic_a/2009/a2.asp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hyperlink" Target="http://www.walesonline.co.uk/news/wales-news/2009/09/04/safety-video-success-overwhelming-says-teen-actress-91466-24609822/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../../Reports_09/NHTSA%20fatalities%202008%20report.PDF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chart" Target="../charts/chart3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chart" Target="../charts/chart4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124200" y="2895600"/>
            <a:ext cx="5791200" cy="1622425"/>
          </a:xfrm>
        </p:spPr>
        <p:txBody>
          <a:bodyPr/>
          <a:lstStyle/>
          <a:p>
            <a:r>
              <a:rPr lang="en-US" dirty="0" smtClean="0"/>
              <a:t>Louisiana</a:t>
            </a:r>
            <a:endParaRPr lang="en-US" dirty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191000"/>
            <a:ext cx="5410200" cy="1295400"/>
          </a:xfrm>
        </p:spPr>
        <p:txBody>
          <a:bodyPr/>
          <a:lstStyle/>
          <a:p>
            <a:r>
              <a:rPr lang="en-US" dirty="0" smtClean="0">
                <a:hlinkClick r:id="rId3" action="ppaction://hlinkfile"/>
              </a:rPr>
              <a:t>lhsc.lsu.edu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Lacrashdata.lsu.edu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ltGray">
          <a:xfrm>
            <a:off x="3429000" y="2057400"/>
            <a:ext cx="430579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2008 Traffic Records </a:t>
            </a:r>
          </a:p>
          <a:p>
            <a:pPr algn="ctr"/>
            <a:r>
              <a:rPr lang="en-US" sz="3200" b="1" dirty="0" smtClean="0"/>
              <a:t>Data Report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057400"/>
            <a:ext cx="3429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5791200"/>
            <a:ext cx="3801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Dr. Helmut Schneider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61CD90-F3A3-40F7-9340-40525504C448}" type="datetime1">
              <a:rPr lang="en-US" smtClean="0"/>
              <a:t>9/19/2009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1E697-ED27-425C-994A-27DBA107B2B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781800" cy="1143000"/>
          </a:xfrm>
        </p:spPr>
        <p:txBody>
          <a:bodyPr/>
          <a:lstStyle/>
          <a:p>
            <a:r>
              <a:rPr lang="en-US" dirty="0" smtClean="0"/>
              <a:t>Fatalities </a:t>
            </a:r>
            <a:br>
              <a:rPr lang="en-US" dirty="0" smtClean="0"/>
            </a:br>
            <a:r>
              <a:rPr lang="en-US" dirty="0" smtClean="0"/>
              <a:t>per 1,000 Crashes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533400" y="1905000"/>
          <a:ext cx="8001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197FF-4A3F-42B6-B7D4-F79B1C0CFDCE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Fatalities </a:t>
            </a:r>
            <a:br>
              <a:rPr lang="en-US" dirty="0" smtClean="0"/>
            </a:br>
            <a:r>
              <a:rPr lang="en-US" dirty="0" smtClean="0"/>
              <a:t>per 100 Million Miles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90600" y="17526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06862-6391-4BD7-B875-1A54F9771530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Injuries per 1,000 Crashes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533400" y="1828800"/>
          <a:ext cx="8001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6E1DFC-1ACC-4083-B359-046E0403E181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Injuries </a:t>
            </a:r>
            <a:br>
              <a:rPr lang="en-US" dirty="0" smtClean="0"/>
            </a:br>
            <a:r>
              <a:rPr lang="en-US" dirty="0" smtClean="0"/>
              <a:t>per 100 Million Miles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85800" y="1752600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B3DA3-F367-4B93-B088-A2CEBDBE3A4D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934200" cy="1143000"/>
          </a:xfrm>
        </p:spPr>
        <p:txBody>
          <a:bodyPr/>
          <a:lstStyle/>
          <a:p>
            <a:r>
              <a:rPr lang="en-US" sz="3200" dirty="0" smtClean="0"/>
              <a:t>Average </a:t>
            </a:r>
            <a:r>
              <a:rPr lang="en-US" sz="3200" dirty="0" smtClean="0"/>
              <a:t>Decline from 2007 to 2008 </a:t>
            </a:r>
            <a:br>
              <a:rPr lang="en-US" sz="3200" dirty="0" smtClean="0"/>
            </a:br>
            <a:r>
              <a:rPr lang="en-US" sz="3200" dirty="0" smtClean="0"/>
              <a:t>is about 8% to 9%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sz="2400" dirty="0" smtClean="0"/>
              <a:t>Overall fatalities </a:t>
            </a:r>
            <a:r>
              <a:rPr lang="en-US" sz="2400" i="1" dirty="0" smtClean="0"/>
              <a:t>decreased by </a:t>
            </a:r>
            <a:r>
              <a:rPr lang="en-US" sz="2400" dirty="0" smtClean="0"/>
              <a:t>8.2%  </a:t>
            </a:r>
          </a:p>
          <a:p>
            <a:r>
              <a:rPr lang="en-US" sz="2400" dirty="0" smtClean="0"/>
              <a:t>Fatal crashes </a:t>
            </a:r>
            <a:r>
              <a:rPr lang="en-US" sz="2400" i="1" dirty="0" smtClean="0"/>
              <a:t>decreased by </a:t>
            </a:r>
            <a:r>
              <a:rPr lang="en-US" sz="2400" dirty="0" smtClean="0"/>
              <a:t>9.2%  </a:t>
            </a:r>
          </a:p>
          <a:p>
            <a:r>
              <a:rPr lang="en-US" sz="2400" dirty="0" smtClean="0"/>
              <a:t>Alcohol related fatalities </a:t>
            </a:r>
            <a:r>
              <a:rPr lang="en-US" sz="2400" i="1" dirty="0" smtClean="0"/>
              <a:t>decreased by </a:t>
            </a:r>
            <a:r>
              <a:rPr lang="en-US" sz="2400" dirty="0" smtClean="0"/>
              <a:t>7.8%  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40A62-D479-43AF-96B8-B678979BC8AF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1981200"/>
            <a:ext cx="6172200" cy="3200400"/>
          </a:xfrm>
        </p:spPr>
        <p:txBody>
          <a:bodyPr/>
          <a:lstStyle/>
          <a:p>
            <a:r>
              <a:rPr lang="en-US" dirty="0" smtClean="0"/>
              <a:t>Where do we see the largest decline in fatalities </a:t>
            </a:r>
            <a:r>
              <a:rPr lang="en-US" dirty="0" smtClean="0"/>
              <a:t>from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2007 to 2008?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F3E5F-DCC1-4E1B-9AAC-55CE07485630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AA20-37F2-488F-B50A-FC3874F225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1. Rural Areas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Rural </a:t>
            </a:r>
            <a:r>
              <a:rPr lang="en-US" dirty="0" smtClean="0"/>
              <a:t>Parishes with less than 10,000 licensed drivers had a decline of 38% in </a:t>
            </a:r>
            <a:r>
              <a:rPr lang="en-US" dirty="0" smtClean="0"/>
              <a:t>fatalities.</a:t>
            </a:r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14466-8363-464E-BBA6-7CE91BCC10D5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2. Youths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hlinkClick r:id="rId4"/>
              </a:rPr>
              <a:t>Crash rate of drivers of ages 18-20 in fatal crashes declined by 34%.</a:t>
            </a:r>
            <a:endParaRPr lang="en-US" sz="2800" dirty="0" smtClean="0"/>
          </a:p>
          <a:p>
            <a:r>
              <a:rPr lang="en-US" sz="2800" dirty="0" smtClean="0">
                <a:hlinkClick r:id="rId5"/>
              </a:rPr>
              <a:t>18-20 year old drivers made up 7.2% of all </a:t>
            </a:r>
            <a:r>
              <a:rPr lang="en-US" sz="2800" dirty="0" smtClean="0">
                <a:hlinkClick r:id="rId5"/>
              </a:rPr>
              <a:t>drivers in fatal crashes in 2008 versus 9.8 in 2007. </a:t>
            </a:r>
            <a:endParaRPr lang="en-US" sz="2800" dirty="0" smtClean="0"/>
          </a:p>
          <a:p>
            <a:r>
              <a:rPr lang="en-US" sz="2800" dirty="0" smtClean="0">
                <a:hlinkClick r:id="rId6"/>
              </a:rPr>
              <a:t>A decline of drivers ages 18-20 in alcohol related crashes from 12% in 2007 to 8% in 2008. </a:t>
            </a:r>
            <a:endParaRPr lang="en-US" sz="28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CF68F-4805-4DFD-AE7D-57F6CD51312E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The Crash Rate of 18-20-year-old drivers has declined </a:t>
            </a:r>
            <a:endParaRPr lang="en-US" sz="2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98DD-4788-460D-9AB2-34E56D58123A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62000" y="1905000"/>
          <a:ext cx="7543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3. </a:t>
            </a:r>
            <a:r>
              <a:rPr lang="en-US" sz="3200" dirty="0" smtClean="0">
                <a:hlinkClick r:id="rId4"/>
              </a:rPr>
              <a:t>Female Drivers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Female </a:t>
            </a:r>
            <a:r>
              <a:rPr lang="en-US" sz="2800" dirty="0" smtClean="0"/>
              <a:t>driver fatalities declined by 20% </a:t>
            </a:r>
          </a:p>
          <a:p>
            <a:r>
              <a:rPr lang="en-US" sz="2800" dirty="0" smtClean="0"/>
              <a:t>A </a:t>
            </a:r>
            <a:r>
              <a:rPr lang="en-US" sz="2800" dirty="0" smtClean="0"/>
              <a:t>decline of 13% in female drivers involved in crashes  </a:t>
            </a:r>
            <a:r>
              <a:rPr lang="en-US" dirty="0" smtClean="0"/>
              <a:t>versus 7</a:t>
            </a:r>
            <a:r>
              <a:rPr lang="en-US" dirty="0" smtClean="0"/>
              <a:t>% for </a:t>
            </a:r>
            <a:r>
              <a:rPr lang="en-US" dirty="0" smtClean="0"/>
              <a:t>males</a:t>
            </a:r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A0A2A-AC4F-46E4-8851-B2672146FAD4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3"/>
              </a:rPr>
              <a:t>Summary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of the 2008 LOUISIANA TRAFFIC RECORDS DATA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068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818 fatal crashes  </a:t>
            </a:r>
          </a:p>
          <a:p>
            <a:r>
              <a:rPr lang="en-US" sz="2800" dirty="0" smtClean="0"/>
              <a:t>913 fatalities       </a:t>
            </a:r>
          </a:p>
          <a:p>
            <a:r>
              <a:rPr lang="en-US" sz="2800" dirty="0" smtClean="0"/>
              <a:t>75.9 thousand injuries  </a:t>
            </a:r>
          </a:p>
          <a:p>
            <a:r>
              <a:rPr lang="en-US" sz="2800" dirty="0" smtClean="0"/>
              <a:t>110.6 thousand property-damage-only crashes  </a:t>
            </a:r>
            <a:endParaRPr lang="en-US" sz="2800" dirty="0"/>
          </a:p>
          <a:p>
            <a:pPr lvl="1">
              <a:buNone/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B8C8-ACB0-42F1-B9F4-1B73D2E6683A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4. Pickup Trucks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Pickup </a:t>
            </a:r>
            <a:r>
              <a:rPr lang="en-US" sz="3600" dirty="0" smtClean="0"/>
              <a:t>trucks had a decline of 19% in fatal crashes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C8074-E887-42DD-B6C4-3B914350E170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>5. Interstates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interstate </a:t>
            </a:r>
            <a:r>
              <a:rPr lang="en-US" u="sng" dirty="0" smtClean="0"/>
              <a:t>fatal crashes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decreased by </a:t>
            </a:r>
            <a:r>
              <a:rPr lang="en-US" dirty="0" smtClean="0">
                <a:solidFill>
                  <a:srgbClr val="00B050"/>
                </a:solidFill>
              </a:rPr>
              <a:t>17% </a:t>
            </a:r>
            <a:r>
              <a:rPr lang="en-US" dirty="0" smtClean="0"/>
              <a:t>from 2007 to 2008.   </a:t>
            </a:r>
          </a:p>
          <a:p>
            <a:pPr lvl="1"/>
            <a:r>
              <a:rPr lang="en-US" dirty="0" smtClean="0"/>
              <a:t>The number of fatalities per 100 million miles traveled was 1.1 in 2008 compared to 2 for Louisiana as a whole.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A75FE-E690-4648-ACC2-7DEE850A6CBA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dirty="0" smtClean="0"/>
              <a:t>6. Summer Months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Crashes by Month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Fatal Crashes by Month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746CD-5444-486C-8B7C-1BAA5A866069}" type="datetime1">
              <a:rPr lang="en-US" smtClean="0"/>
              <a:t>9/19/2009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F0270-88CA-4245-949F-DFDD307A05A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</a:t>
            </a:r>
            <a:br>
              <a:rPr lang="en-US" dirty="0" smtClean="0"/>
            </a:br>
            <a:r>
              <a:rPr lang="en-US" dirty="0" smtClean="0"/>
              <a:t>for 2009 and 2010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85800" y="2133600"/>
          <a:ext cx="754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C49E7-C174-4C1C-952D-C1B4C9FC2319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Fatalities</a:t>
            </a:r>
            <a:br>
              <a:rPr lang="en-US" dirty="0" smtClean="0"/>
            </a:br>
            <a:r>
              <a:rPr lang="en-US" dirty="0" smtClean="0"/>
              <a:t>Fall-Winter-Early Spring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09600" y="21336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4419600" y="2286000"/>
            <a:ext cx="29718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2ABB0-3534-4D82-8250-4AB80AD45FA1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Fatalities</a:t>
            </a:r>
            <a:r>
              <a:rPr lang="en-US" dirty="0" smtClean="0"/>
              <a:t> - </a:t>
            </a:r>
            <a:r>
              <a:rPr lang="en-US" dirty="0" smtClean="0"/>
              <a:t>Summer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09600" y="21336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2362200"/>
            <a:ext cx="28956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875D6-42B1-4D50-A685-7EBC3CC27699}" type="datetime1">
              <a:rPr lang="en-US" smtClean="0"/>
              <a:t>9/19/2009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Fatalities</a:t>
            </a:r>
            <a:br>
              <a:rPr lang="en-US" dirty="0" smtClean="0"/>
            </a:br>
            <a:r>
              <a:rPr lang="en-US" dirty="0" smtClean="0"/>
              <a:t>Fall/Winter </a:t>
            </a:r>
            <a:r>
              <a:rPr lang="en-US" dirty="0" smtClean="0"/>
              <a:t>versus Summer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09600" y="21336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F29C1-4089-4237-9C4F-5720C6DA1D71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Although VMT was down by only 1%</a:t>
            </a:r>
          </a:p>
          <a:p>
            <a:r>
              <a:rPr lang="en-US" dirty="0" smtClean="0"/>
              <a:t>Fatalities were down by 8.2%</a:t>
            </a:r>
          </a:p>
          <a:p>
            <a:r>
              <a:rPr lang="en-US" dirty="0" smtClean="0"/>
              <a:t>Much of this decline may be due to reduced leisure driving which will continue through 2010 because of  the state of the economy</a:t>
            </a:r>
          </a:p>
          <a:p>
            <a:r>
              <a:rPr lang="en-US" dirty="0" smtClean="0">
                <a:hlinkClick r:id="rId4"/>
              </a:rPr>
              <a:t>The year 2009 may see a slight rise in fatalities compared to 2008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A93E0-B8F8-4980-87AF-8A53F90CC124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Pareto: The 20-80 Rule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648200" cy="462381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4000" b="1" dirty="0" smtClean="0"/>
              <a:t>80%</a:t>
            </a:r>
            <a:r>
              <a:rPr lang="en-US" sz="4000" dirty="0" smtClean="0"/>
              <a:t> of the </a:t>
            </a:r>
            <a:r>
              <a:rPr lang="en-US" sz="4000" b="1" dirty="0" smtClean="0"/>
              <a:t>Problems</a:t>
            </a:r>
            <a:r>
              <a:rPr lang="en-US" sz="4000" dirty="0" smtClean="0"/>
              <a:t> come from </a:t>
            </a:r>
          </a:p>
          <a:p>
            <a:pPr algn="ctr">
              <a:buNone/>
            </a:pPr>
            <a:r>
              <a:rPr lang="en-US" sz="4000" b="1" dirty="0" smtClean="0"/>
              <a:t>20%</a:t>
            </a:r>
            <a:r>
              <a:rPr lang="en-US" sz="4000" dirty="0" smtClean="0"/>
              <a:t> of the </a:t>
            </a:r>
            <a:r>
              <a:rPr lang="en-US" sz="4000" b="1" dirty="0" smtClean="0"/>
              <a:t>Causes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Separate the Vital Few from the</a:t>
            </a:r>
          </a:p>
          <a:p>
            <a:pPr algn="ctr">
              <a:buNone/>
            </a:pPr>
            <a:r>
              <a:rPr lang="en-US" sz="48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Trivial Many</a:t>
            </a:r>
            <a:endParaRPr lang="en-US" sz="4800" b="1" dirty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Content Placeholder 4" descr="Vilfredo_Pare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40908" y="2683351"/>
            <a:ext cx="1853184" cy="280416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F540-66EF-4B86-B571-03CFB426A52E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FC4A-4786-4127-8D0C-72B9EAB3EFF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943600"/>
            <a:ext cx="3053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Vilfredo</a:t>
            </a:r>
            <a:r>
              <a:rPr lang="en-US" b="1" dirty="0" smtClean="0"/>
              <a:t> Pareto, </a:t>
            </a:r>
            <a:r>
              <a:rPr lang="en-US" dirty="0" smtClean="0"/>
              <a:t>1848-1923</a:t>
            </a:r>
            <a:endParaRPr lang="en-US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2" name="Rectangle 2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700" b="1" i="1" dirty="0" smtClean="0">
                <a:solidFill>
                  <a:schemeClr val="tx1"/>
                </a:solidFill>
              </a:rPr>
              <a:t>Over 85% of driver fatalities involve one of these three factors of the driver killed. </a:t>
            </a: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6941-DED1-4AC4-B73D-EFA812E7B093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685800" y="1676400"/>
          <a:ext cx="777240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4191000" y="198120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59%</a:t>
            </a:r>
            <a:endParaRPr lang="en-US" sz="2800" b="1" dirty="0"/>
          </a:p>
        </p:txBody>
      </p: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2667000" y="426720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49%</a:t>
            </a:r>
            <a:endParaRPr lang="en-US" sz="2800" b="1" dirty="0"/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5089525" y="3352800"/>
            <a:ext cx="54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5791200" y="411480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54%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4267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22%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162800" cy="1143000"/>
          </a:xfrm>
        </p:spPr>
        <p:txBody>
          <a:bodyPr/>
          <a:lstStyle/>
          <a:p>
            <a:r>
              <a:rPr lang="en-US" dirty="0" smtClean="0"/>
              <a:t>Cost to Louisiana 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3962399"/>
          </a:xfrm>
        </p:spPr>
        <p:txBody>
          <a:bodyPr/>
          <a:lstStyle/>
          <a:p>
            <a:r>
              <a:rPr lang="en-US" sz="2400" dirty="0" smtClean="0"/>
              <a:t>$</a:t>
            </a:r>
            <a:r>
              <a:rPr lang="en-US" sz="2400" dirty="0" smtClean="0"/>
              <a:t>6.43 </a:t>
            </a:r>
            <a:r>
              <a:rPr lang="en-US" sz="2400" dirty="0" smtClean="0"/>
              <a:t>billion dollars to the citizens of Louisiana</a:t>
            </a:r>
          </a:p>
          <a:p>
            <a:r>
              <a:rPr lang="en-US" sz="2400" dirty="0" smtClean="0"/>
              <a:t>$2,264 for every licensed driver in Louisiana</a:t>
            </a:r>
          </a:p>
          <a:p>
            <a:r>
              <a:rPr lang="en-US" sz="2400" dirty="0" smtClean="0"/>
              <a:t>These costs are partly responsible for high auto Insurance premiums. For instance, in 2006 Louisiana</a:t>
            </a:r>
          </a:p>
          <a:p>
            <a:pPr lvl="1"/>
            <a:r>
              <a:rPr lang="en-US" sz="2000" dirty="0" smtClean="0"/>
              <a:t>Ranked first for auto insurance premium/income among the 50 states by NAIC</a:t>
            </a:r>
          </a:p>
          <a:p>
            <a:pPr lvl="1"/>
            <a:r>
              <a:rPr lang="en-US" sz="2000" dirty="0" smtClean="0"/>
              <a:t>Ranked third with respect to cost of auto insurance by NAIC</a:t>
            </a:r>
          </a:p>
          <a:p>
            <a:pPr lvl="1"/>
            <a:r>
              <a:rPr lang="en-US" sz="2000" dirty="0" smtClean="0"/>
              <a:t>Ranked consistently highest by </a:t>
            </a:r>
            <a:r>
              <a:rPr lang="en-US" sz="2000" dirty="0" smtClean="0">
                <a:hlinkClick r:id="rId4"/>
              </a:rPr>
              <a:t>www.insurance.com</a:t>
            </a:r>
            <a:r>
              <a:rPr lang="en-US" sz="2000" dirty="0" smtClean="0"/>
              <a:t> for the past three years</a:t>
            </a:r>
          </a:p>
          <a:p>
            <a:r>
              <a:rPr lang="en-US" sz="2400" dirty="0" smtClean="0"/>
              <a:t>Cost for the Nation $280 Billion per year.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A293E-A968-4C42-82C2-51A526519624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all" dirty="0" smtClean="0">
                <a:hlinkClick r:id="rId4"/>
              </a:rPr>
              <a:t>Alcohol &amp; Crashes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2008, 398 fatal crashes with 449 fatalities were estimated to be alcohol related which </a:t>
            </a:r>
            <a:r>
              <a:rPr lang="en-US" sz="2400" i="1" dirty="0" smtClean="0">
                <a:solidFill>
                  <a:srgbClr val="00B050"/>
                </a:solidFill>
              </a:rPr>
              <a:t>decreased by </a:t>
            </a:r>
            <a:r>
              <a:rPr lang="en-US" sz="2400" dirty="0" smtClean="0">
                <a:solidFill>
                  <a:srgbClr val="00B050"/>
                </a:solidFill>
              </a:rPr>
              <a:t>9.3%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92D050"/>
                </a:solidFill>
              </a:rPr>
              <a:t>7.8%, </a:t>
            </a:r>
            <a:r>
              <a:rPr lang="en-US" sz="2400" dirty="0" smtClean="0"/>
              <a:t>respectively from 2007. </a:t>
            </a:r>
          </a:p>
          <a:p>
            <a:r>
              <a:rPr lang="en-US" sz="2400" dirty="0" smtClean="0"/>
              <a:t>In 2008, 4266 injury crashes ( 9.2% ) were estimated to be alcohol related which </a:t>
            </a:r>
            <a:r>
              <a:rPr lang="en-US" sz="2400" i="1" dirty="0" smtClean="0">
                <a:solidFill>
                  <a:srgbClr val="00B050"/>
                </a:solidFill>
              </a:rPr>
              <a:t>decreased by </a:t>
            </a:r>
            <a:r>
              <a:rPr lang="en-US" sz="2400" dirty="0" smtClean="0">
                <a:solidFill>
                  <a:srgbClr val="00B050"/>
                </a:solidFill>
              </a:rPr>
              <a:t>3.5% </a:t>
            </a:r>
            <a:r>
              <a:rPr lang="en-US" sz="2400" dirty="0" smtClean="0"/>
              <a:t>from 2007. </a:t>
            </a:r>
          </a:p>
          <a:p>
            <a:r>
              <a:rPr lang="en-US" sz="2400" dirty="0" smtClean="0"/>
              <a:t>In 2008, 4742 PDO crashes ( 4.3% ) were estimated to be alcohol related which </a:t>
            </a:r>
            <a:r>
              <a:rPr lang="en-US" sz="2400" i="1" dirty="0" smtClean="0">
                <a:solidFill>
                  <a:srgbClr val="00B050"/>
                </a:solidFill>
              </a:rPr>
              <a:t>increased by </a:t>
            </a:r>
            <a:r>
              <a:rPr lang="en-US" sz="2400" dirty="0" smtClean="0">
                <a:solidFill>
                  <a:srgbClr val="00B050"/>
                </a:solidFill>
              </a:rPr>
              <a:t>1.6%</a:t>
            </a:r>
            <a:r>
              <a:rPr lang="en-US" sz="2400" dirty="0" smtClean="0"/>
              <a:t> from 2007.</a:t>
            </a:r>
          </a:p>
          <a:p>
            <a:r>
              <a:rPr lang="en-US" sz="2400" dirty="0" smtClean="0"/>
              <a:t>However, the percentage of alcohol related crashes in 2008 was (</a:t>
            </a:r>
            <a:r>
              <a:rPr lang="en-US" sz="2400" dirty="0" smtClean="0">
                <a:solidFill>
                  <a:srgbClr val="FF0000"/>
                </a:solidFill>
              </a:rPr>
              <a:t>49%</a:t>
            </a:r>
            <a:r>
              <a:rPr lang="en-US" sz="2400" dirty="0" smtClean="0"/>
              <a:t>) (same as 2007). </a:t>
            </a:r>
          </a:p>
          <a:p>
            <a:r>
              <a:rPr lang="en-US" sz="2400" dirty="0" smtClean="0"/>
              <a:t>Cost to the Louisiana Citizens </a:t>
            </a:r>
            <a:r>
              <a:rPr lang="en-US" sz="2400" b="1" dirty="0" smtClean="0">
                <a:solidFill>
                  <a:srgbClr val="FF0000"/>
                </a:solidFill>
              </a:rPr>
              <a:t>$1.3 </a:t>
            </a:r>
            <a:r>
              <a:rPr lang="en-US" sz="2400" dirty="0" smtClean="0"/>
              <a:t>Billion, $454 per licensed driver.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EF1A8-3E4A-4254-AC42-1CC3B411C710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Percentage of Alcohol-Related Fatalities have increased since 2006.</a:t>
            </a:r>
            <a:endParaRPr lang="en-US" sz="2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3C93-BDDC-449E-82ED-B95F19FAB8C1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3716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Trend in youth alcohol-related fatal crashes shows a steady decline for </a:t>
            </a:r>
            <a:r>
              <a:rPr lang="en-US" sz="2400" i="1" dirty="0" smtClean="0">
                <a:solidFill>
                  <a:srgbClr val="0070C0"/>
                </a:solidFill>
              </a:rPr>
              <a:t>15-17-year-old drivers </a:t>
            </a:r>
            <a:r>
              <a:rPr lang="en-US" sz="2400" i="1" dirty="0" smtClean="0"/>
              <a:t>and a one year decline for 18-20-year-old drivers</a:t>
            </a:r>
            <a:endParaRPr lang="en-US" sz="24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E448-947E-4565-B57F-D72B5C23B3EB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6764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6705600" cy="1143000"/>
          </a:xfrm>
        </p:spPr>
        <p:txBody>
          <a:bodyPr/>
          <a:lstStyle/>
          <a:p>
            <a:r>
              <a:rPr lang="en-US" dirty="0" smtClean="0"/>
              <a:t>Alcohol-Crashes By Month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62000" y="17526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447800" y="2590800"/>
            <a:ext cx="4648200" cy="1600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BE7A7-C791-4BAF-BBAD-C4B690065C0E}" type="datetime1">
              <a:rPr lang="en-US" smtClean="0"/>
              <a:t>9/19/2009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638800" y="762000"/>
            <a:ext cx="3048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Arrests and </a:t>
            </a:r>
          </a:p>
          <a:p>
            <a:r>
              <a:rPr lang="en-US" b="1" dirty="0">
                <a:solidFill>
                  <a:schemeClr val="bg1"/>
                </a:solidFill>
              </a:rPr>
              <a:t>Alcohol-Related  and </a:t>
            </a:r>
          </a:p>
          <a:p>
            <a:r>
              <a:rPr lang="en-US" b="1" dirty="0">
                <a:solidFill>
                  <a:schemeClr val="bg1"/>
                </a:solidFill>
              </a:rPr>
              <a:t>Non-Alcohol Related </a:t>
            </a:r>
          </a:p>
          <a:p>
            <a:r>
              <a:rPr lang="en-US" b="1" dirty="0">
                <a:solidFill>
                  <a:schemeClr val="bg1"/>
                </a:solidFill>
              </a:rPr>
              <a:t>Fatal </a:t>
            </a:r>
            <a:r>
              <a:rPr lang="en-US" b="1" dirty="0" smtClean="0">
                <a:solidFill>
                  <a:schemeClr val="bg1"/>
                </a:solidFill>
              </a:rPr>
              <a:t>Crashes 2007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548BC-E1E8-42A6-BFE3-49B05585DB89}" type="datetime1">
              <a:rPr lang="en-US" smtClean="0"/>
              <a:t>9/19/2009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638800" y="762000"/>
            <a:ext cx="3048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Arrests and </a:t>
            </a:r>
          </a:p>
          <a:p>
            <a:r>
              <a:rPr lang="en-US" b="1" dirty="0">
                <a:solidFill>
                  <a:schemeClr val="bg1"/>
                </a:solidFill>
              </a:rPr>
              <a:t>Alcohol-Related  and </a:t>
            </a:r>
          </a:p>
          <a:p>
            <a:r>
              <a:rPr lang="en-US" b="1" dirty="0">
                <a:solidFill>
                  <a:schemeClr val="bg1"/>
                </a:solidFill>
              </a:rPr>
              <a:t>Non-Alcohol Related </a:t>
            </a:r>
          </a:p>
          <a:p>
            <a:r>
              <a:rPr lang="en-US" b="1" dirty="0">
                <a:solidFill>
                  <a:schemeClr val="bg1"/>
                </a:solidFill>
              </a:rPr>
              <a:t>Fatal </a:t>
            </a:r>
            <a:r>
              <a:rPr lang="en-US" b="1" dirty="0" smtClean="0">
                <a:solidFill>
                  <a:schemeClr val="bg1"/>
                </a:solidFill>
              </a:rPr>
              <a:t>Crashes 2008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8473B-73D3-4424-A3FF-C2FD096877E3}" type="datetime1">
              <a:rPr lang="en-US" smtClean="0"/>
              <a:t>9/19/2009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DWI Arrests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24,736  Arrests</a:t>
            </a:r>
          </a:p>
          <a:p>
            <a:r>
              <a:rPr lang="en-US" dirty="0" smtClean="0"/>
              <a:t>11,047  Adult DWI</a:t>
            </a:r>
          </a:p>
          <a:p>
            <a:r>
              <a:rPr lang="en-US" dirty="0" smtClean="0"/>
              <a:t>7,947  Refusals</a:t>
            </a:r>
          </a:p>
          <a:p>
            <a:r>
              <a:rPr lang="en-US" dirty="0" smtClean="0"/>
              <a:t>1,637  Age 15-20 DWI</a:t>
            </a:r>
          </a:p>
          <a:p>
            <a:r>
              <a:rPr lang="en-US" dirty="0" smtClean="0"/>
              <a:t>20,631  Total Refusals or over the limit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B1BA5-D96E-4E6C-B289-6D52B2AF6F47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Arrests by Troop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133599"/>
          <a:ext cx="8458203" cy="43434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43000"/>
                <a:gridCol w="1219200"/>
                <a:gridCol w="1066800"/>
                <a:gridCol w="1447800"/>
                <a:gridCol w="1254791"/>
                <a:gridCol w="1163306"/>
                <a:gridCol w="1163306"/>
              </a:tblGrid>
              <a:tr h="1240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Troop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Arrests 2008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Arrests 2007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FTL CRSH   </a:t>
                      </a: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2008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FTL CRSH </a:t>
                      </a: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 2007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% Change </a:t>
                      </a:r>
                      <a:r>
                        <a:rPr lang="en-US" sz="1800" dirty="0" smtClean="0"/>
                        <a:t>DWI Arrests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% Change in </a:t>
                      </a:r>
                      <a:r>
                        <a:rPr lang="en-US" sz="1800" dirty="0" smtClean="0"/>
                        <a:t>DUI </a:t>
                      </a:r>
                      <a:r>
                        <a:rPr lang="en-US" sz="1800" dirty="0"/>
                        <a:t>Fat.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10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4539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4157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70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78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-10%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10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B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3102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3034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49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53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-8%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10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1405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1845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40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27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-24%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48%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10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D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1676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1972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42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38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-15%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10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E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2048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3134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55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49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-35%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10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1854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2053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30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29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-10%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10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G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3463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3367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33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43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-23%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10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2693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3003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36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80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-10%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-55%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10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L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3956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2912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43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42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36%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2%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10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Total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24736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25477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398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439</a:t>
                      </a:r>
                      <a:endParaRPr lang="en-US" sz="18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-3%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-9%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CE009B-D3E6-4A27-BD46-B48B2E20A8EE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Arrests versus DUI Fatal Crashes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905000"/>
          <a:ext cx="8382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7C377-7915-4F45-AC40-93E77D4785A3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Dustin T. (6 arrests)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76400"/>
          <a:ext cx="8458200" cy="50292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56395"/>
                <a:gridCol w="1024235"/>
                <a:gridCol w="759916"/>
                <a:gridCol w="1305074"/>
                <a:gridCol w="2808386"/>
                <a:gridCol w="1404194"/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Arrest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BAC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OMV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Offense on OMV File as of 8/3/09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Conviction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16-Feb-06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0.156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NOT IN FILE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25-Feb-06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0.145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2/25/2006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submit to chemical test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2/25/2006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31-Dec-06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0.069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12/31/2006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careless driving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2/8/2007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21-Jul-07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0.109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7/21/2007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submit - 2nd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7/21/2007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7/21/2007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</a:rPr>
                        <a:t>DWI first offense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10/3/2007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</a:tr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06-May-08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0.192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5/6/2008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submit 3rd+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5/6/2008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29-Jul-08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0.223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7/29/2008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submit 3rd+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7/29/2008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0397FB-914D-47BF-9E9A-72A16DD0F619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Distribution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Louisiana Specifics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Law Suits </a:t>
            </a:r>
          </a:p>
          <a:p>
            <a:pPr lvl="1"/>
            <a:r>
              <a:rPr lang="en-US" dirty="0" smtClean="0"/>
              <a:t>15%-19% in Louisiana</a:t>
            </a:r>
          </a:p>
          <a:p>
            <a:pPr lvl="1"/>
            <a:r>
              <a:rPr lang="en-US" dirty="0" smtClean="0"/>
              <a:t>3%-5%  in Texas and Mississippi</a:t>
            </a:r>
          </a:p>
          <a:p>
            <a:pPr lvl="1"/>
            <a:r>
              <a:rPr lang="en-US" dirty="0" smtClean="0"/>
              <a:t>24-32% claims in suit to open claims in Louisiana</a:t>
            </a:r>
          </a:p>
          <a:p>
            <a:pPr lvl="1"/>
            <a:r>
              <a:rPr lang="en-US" dirty="0" smtClean="0"/>
              <a:t>5-10% in Texas and Mississippi</a:t>
            </a:r>
          </a:p>
          <a:p>
            <a:r>
              <a:rPr lang="en-US" sz="2000" dirty="0" smtClean="0"/>
              <a:t>6% of uninjured occupants and 50% of occupants with complaints were transported to hospitals by EMS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National Cost Distribution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1F6-452D-4EC6-BAD3-F44014B63397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648200" y="2057400"/>
          <a:ext cx="419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L. (5 arrests)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76400"/>
          <a:ext cx="8458200" cy="42672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56395"/>
                <a:gridCol w="1024235"/>
                <a:gridCol w="759916"/>
                <a:gridCol w="1305074"/>
                <a:gridCol w="2808386"/>
                <a:gridCol w="1404194"/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Arrest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BAC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OMV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Offense on OMV File as of 8/3/09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Conviction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17-Jul-07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0.123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7/17/2007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submit to chemical test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7/17/2007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30-Aug-08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0.199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8/30/2008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submit - 2nd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8/30/2008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8/4/2008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careless driving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10/24/2008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12-Nov-08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0.181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11/12/2008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submit 3rd+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11/12/2008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8/30/2008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</a:rPr>
                        <a:t>DWI first offense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12/3/2008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11/12/2008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</a:rPr>
                        <a:t>DWI second 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</a:rPr>
                        <a:t>offense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6/3/2009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CAF51-35A9-45DA-9C26-163BD838D33C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G. (6 arrests)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76401"/>
          <a:ext cx="8458200" cy="50292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56395"/>
                <a:gridCol w="1024235"/>
                <a:gridCol w="759916"/>
                <a:gridCol w="1305074"/>
                <a:gridCol w="2808386"/>
                <a:gridCol w="1404194"/>
              </a:tblGrid>
              <a:tr h="55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Arrest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BAC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OMV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Offense on OMV File as of 8/3/09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Conviction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1" marR="5871" marT="5871" marB="0" anchor="b"/>
                </a:tc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30-Jul-05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0.127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NOT IN FILE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28-Jan-06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NOT IN FILE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11-Feb-06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0.062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2/11/2006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submit underage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2/11/2006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2/11/2006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underage driving under influence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4/10/2006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05-Mar-06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0.091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3/5/2006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</a:rPr>
                        <a:t>DWI first offense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8/22/2006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11/5/2007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refusal of chemical test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11/5/2007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10/28/2007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speed excess of posted maximum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1/7/2008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07-Dec-08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0.16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12/6/2008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submit underage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12/6/2008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7019F-AAB7-4322-9BDD-44404884CAF3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T. (5 Arrests with Refusals)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0999" y="1905000"/>
          <a:ext cx="8305801" cy="4572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47801"/>
                <a:gridCol w="685800"/>
                <a:gridCol w="1295400"/>
                <a:gridCol w="3429000"/>
                <a:gridCol w="1447800"/>
              </a:tblGrid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Arrest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OMV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Offense on OMV File as of 8/3/09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OMV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23-Oct-04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N/A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r>
                        <a:rPr lang="en-US" sz="1800" u="none" strike="noStrike" dirty="0" smtClean="0"/>
                        <a:t> Refusal no OMV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n-US" sz="1800" u="none" strike="noStrike" dirty="0" smtClean="0"/>
                        <a:t>record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23-Oct-05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10/23/2005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Refusal of chemical test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10/23/2005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25-Jan-06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1/25/2006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Refusal of chemical test 2nd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1/25/2006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04-May-06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5/4/2006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Refusal of chemical test 3rd+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5/4/2006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21-May-06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5/21/2006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Refusal of chemical test 3rd+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5/21/2006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56BEE-8398-4CE5-A559-DA161EEC5EE2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about  DWIs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kern="1200" dirty="0" smtClean="0">
                <a:latin typeface="Arial" charset="0"/>
              </a:rPr>
              <a:t>A spot check of 15 drivers with more than 5 arrests showed that six of the 15 drivers had 1</a:t>
            </a:r>
            <a:r>
              <a:rPr lang="en-US" sz="2800" kern="1200" baseline="30000" dirty="0" smtClean="0">
                <a:latin typeface="Arial" charset="0"/>
              </a:rPr>
              <a:t>st</a:t>
            </a:r>
            <a:r>
              <a:rPr lang="en-US" sz="2800" kern="1200" dirty="0" smtClean="0">
                <a:latin typeface="Arial" charset="0"/>
              </a:rPr>
              <a:t> DWI, two had 2</a:t>
            </a:r>
            <a:r>
              <a:rPr lang="en-US" sz="2800" kern="1200" baseline="30000" dirty="0" smtClean="0">
                <a:latin typeface="Arial" charset="0"/>
              </a:rPr>
              <a:t>nd</a:t>
            </a:r>
            <a:r>
              <a:rPr lang="en-US" sz="2800" kern="1200" dirty="0" smtClean="0">
                <a:latin typeface="Arial" charset="0"/>
              </a:rPr>
              <a:t> DWI, and two had 3</a:t>
            </a:r>
            <a:r>
              <a:rPr lang="en-US" sz="2800" kern="1200" baseline="30000" dirty="0" smtClean="0">
                <a:latin typeface="Arial" charset="0"/>
              </a:rPr>
              <a:t>rd</a:t>
            </a:r>
            <a:r>
              <a:rPr lang="en-US" sz="2800" kern="1200" dirty="0" smtClean="0">
                <a:latin typeface="Arial" charset="0"/>
              </a:rPr>
              <a:t> DWI. </a:t>
            </a:r>
          </a:p>
          <a:p>
            <a:r>
              <a:rPr lang="en-US" sz="2800" dirty="0" smtClean="0"/>
              <a:t>Are arrested drivers </a:t>
            </a:r>
          </a:p>
          <a:p>
            <a:pPr lvl="1"/>
            <a:r>
              <a:rPr lang="en-US" dirty="0" smtClean="0"/>
              <a:t>Prosecuted</a:t>
            </a:r>
          </a:p>
          <a:p>
            <a:pPr lvl="1"/>
            <a:r>
              <a:rPr lang="en-US" dirty="0" smtClean="0"/>
              <a:t>Convicted </a:t>
            </a:r>
          </a:p>
          <a:p>
            <a:pPr lvl="1"/>
            <a:r>
              <a:rPr lang="en-US" dirty="0" smtClean="0"/>
              <a:t>Reported to the OMV?</a:t>
            </a:r>
          </a:p>
          <a:p>
            <a:r>
              <a:rPr lang="en-US" sz="2800" dirty="0" smtClean="0"/>
              <a:t>There is no way to know because of a lack of a tracking system.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5AC59-BC14-4067-B488-B40E3F253C1F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Occupant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Seat Belts</a:t>
            </a:r>
          </a:p>
          <a:p>
            <a:r>
              <a:rPr lang="en-US" dirty="0" smtClean="0"/>
              <a:t>Motorcycle Helmets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D141E-7185-4965-815C-DC3CB1562D84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 Belt Survey</a:t>
            </a:r>
            <a:br>
              <a:rPr lang="en-US" dirty="0" smtClean="0"/>
            </a:br>
            <a:r>
              <a:rPr lang="en-US" sz="2000" dirty="0" smtClean="0"/>
              <a:t>6 out of the past 7 years the seat belt usage in the front seat was about 75%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457200" y="1905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9BBF6-7932-4C8E-9409-081B25DE0A7C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pPr lvl="0"/>
            <a:r>
              <a:rPr lang="en-US" sz="3200" b="1" cap="all" dirty="0" smtClean="0"/>
              <a:t>Occupant protection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Seatbelt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/>
          <a:lstStyle/>
          <a:p>
            <a:r>
              <a:rPr lang="en-US" dirty="0" smtClean="0"/>
              <a:t>75% of front-seat passengers were wearing a seat belt. </a:t>
            </a:r>
          </a:p>
          <a:p>
            <a:r>
              <a:rPr lang="en-US" dirty="0" smtClean="0"/>
              <a:t>Thus the 25% of  occupants who are not wearing a seat belt make up 65% of fatalities.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Killed Occupants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117975" cy="4038600"/>
          </a:xfrm>
        </p:spPr>
        <p:txBody>
          <a:bodyPr/>
          <a:lstStyle/>
          <a:p>
            <a:r>
              <a:rPr lang="en-US" dirty="0" smtClean="0"/>
              <a:t>64% of drivers killed were reported not wearing a safety belt. </a:t>
            </a:r>
          </a:p>
          <a:p>
            <a:r>
              <a:rPr lang="en-US" dirty="0" smtClean="0"/>
              <a:t>68% of passengers (5 years and older) killed </a:t>
            </a:r>
            <a:r>
              <a:rPr lang="en-US" i="1" dirty="0" smtClean="0"/>
              <a:t>were not wearing</a:t>
            </a:r>
            <a:r>
              <a:rPr lang="en-US" dirty="0" smtClean="0"/>
              <a:t> a safety belt.</a:t>
            </a:r>
          </a:p>
          <a:p>
            <a:r>
              <a:rPr lang="en-US" dirty="0" smtClean="0"/>
              <a:t>Cost to Louisiana citizens $1.23 Billion in 2008</a:t>
            </a:r>
          </a:p>
          <a:p>
            <a:r>
              <a:rPr lang="en-US" dirty="0" smtClean="0"/>
              <a:t>$432 for every licensed driver in 2008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D9BBA-E26C-4CEB-8824-DD13DBFED054}" type="datetime1">
              <a:rPr lang="en-US" smtClean="0"/>
              <a:t>9/19/2009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F0270-88CA-4245-949F-DFDD307A05A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543800" cy="1251062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While safety belt use has not changed </a:t>
            </a:r>
            <a:br>
              <a:rPr lang="en-US" sz="2400" i="1" dirty="0" smtClean="0"/>
            </a:br>
            <a:r>
              <a:rPr lang="en-US" sz="2400" i="1" dirty="0" smtClean="0"/>
              <a:t>much over the past six years…</a:t>
            </a:r>
            <a:endParaRPr lang="en-US" sz="24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4A05-F04B-4ABB-B6C9-7ECF853985FA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2954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943600" cy="1251062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…and the percent of occupants killed not wearing a safety belt is still over 60%...</a:t>
            </a:r>
            <a:endParaRPr lang="en-US" sz="24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93D6-29AB-4571-AABA-D036501F5434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600200"/>
          <a:ext cx="815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 Belt Use and Driver Fatality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905000"/>
          <a:ext cx="8534403" cy="46482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66765"/>
                <a:gridCol w="1061273"/>
                <a:gridCol w="1267762"/>
                <a:gridCol w="854784"/>
                <a:gridCol w="1061273"/>
                <a:gridCol w="1061273"/>
                <a:gridCol w="1061273"/>
              </a:tblGrid>
              <a:tr h="1430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Troop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FATAL CRASH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DRIVER FATALITIES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SEAT BELT USED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SEATBELT NOT USED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%Total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% SEATBELT NOT USED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A (EBR)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146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97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54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79.4%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64%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B (NO)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98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71.0%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64%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C (Houma)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90.4%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61%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D (Lake Charles)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81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72.5%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59%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E (Alexandria)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103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64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71.6%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F (Monroe)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70.4%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G (Shreveport)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51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72.6%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I (Lafayette)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79.5%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L (Hammond)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91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57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72.5%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1AE70-F899-4551-AAD8-7A2BBC052050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2007-2008 Comparison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068763"/>
          </a:xfrm>
        </p:spPr>
        <p:txBody>
          <a:bodyPr/>
          <a:lstStyle/>
          <a:p>
            <a:r>
              <a:rPr lang="en-US" sz="1800" dirty="0" smtClean="0"/>
              <a:t>In 2008 there were 913 persons killed which </a:t>
            </a:r>
            <a:r>
              <a:rPr lang="en-US" sz="1800" i="1" dirty="0" smtClean="0">
                <a:solidFill>
                  <a:srgbClr val="00B050"/>
                </a:solidFill>
              </a:rPr>
              <a:t>decreased</a:t>
            </a:r>
            <a:r>
              <a:rPr lang="en-US" sz="1800" i="1" dirty="0" smtClean="0"/>
              <a:t> by </a:t>
            </a:r>
            <a:r>
              <a:rPr lang="en-US" sz="1800" dirty="0" smtClean="0">
                <a:solidFill>
                  <a:srgbClr val="00B050"/>
                </a:solidFill>
              </a:rPr>
              <a:t>8.2%</a:t>
            </a:r>
            <a:r>
              <a:rPr lang="en-US" sz="1800" dirty="0" smtClean="0"/>
              <a:t> from 2007.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In 2008 there were 817 fatal crashes which </a:t>
            </a:r>
            <a:r>
              <a:rPr lang="en-US" sz="1800" i="1" dirty="0" smtClean="0">
                <a:solidFill>
                  <a:srgbClr val="00B050"/>
                </a:solidFill>
              </a:rPr>
              <a:t>decreased</a:t>
            </a:r>
            <a:r>
              <a:rPr lang="en-US" sz="1800" i="1" dirty="0" smtClean="0"/>
              <a:t> by </a:t>
            </a:r>
            <a:r>
              <a:rPr lang="en-US" sz="1800" dirty="0" smtClean="0">
                <a:solidFill>
                  <a:srgbClr val="00B050"/>
                </a:solidFill>
              </a:rPr>
              <a:t>9.2%</a:t>
            </a:r>
            <a:r>
              <a:rPr lang="en-US" sz="1800" dirty="0" smtClean="0"/>
              <a:t> from 2007.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In 2008 there were 1212 vehicles involved in fatal crashes which </a:t>
            </a:r>
            <a:r>
              <a:rPr lang="en-US" sz="1800" i="1" dirty="0" smtClean="0">
                <a:solidFill>
                  <a:srgbClr val="00B050"/>
                </a:solidFill>
              </a:rPr>
              <a:t>decreased</a:t>
            </a:r>
            <a:r>
              <a:rPr lang="en-US" sz="1800" i="1" dirty="0" smtClean="0"/>
              <a:t> by </a:t>
            </a:r>
            <a:r>
              <a:rPr lang="en-US" sz="1800" dirty="0" smtClean="0"/>
              <a:t>11.2% from 2007.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In 2008, Louisiana had 593 drivers killed in fatal crashes which </a:t>
            </a:r>
            <a:r>
              <a:rPr lang="en-US" sz="1800" i="1" dirty="0" smtClean="0">
                <a:solidFill>
                  <a:srgbClr val="00B050"/>
                </a:solidFill>
              </a:rPr>
              <a:t>decreased</a:t>
            </a:r>
            <a:r>
              <a:rPr lang="en-US" sz="1800" i="1" dirty="0" smtClean="0"/>
              <a:t> by </a:t>
            </a:r>
            <a:r>
              <a:rPr lang="en-US" sz="1800" dirty="0" smtClean="0">
                <a:solidFill>
                  <a:srgbClr val="00B050"/>
                </a:solidFill>
              </a:rPr>
              <a:t>10.4% </a:t>
            </a:r>
            <a:r>
              <a:rPr lang="en-US" sz="1800" dirty="0" smtClean="0"/>
              <a:t>from 2007.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In 2008 there were 75,883 persons injured which </a:t>
            </a:r>
            <a:r>
              <a:rPr lang="en-US" sz="1800" i="1" dirty="0" smtClean="0">
                <a:solidFill>
                  <a:srgbClr val="00B050"/>
                </a:solidFill>
              </a:rPr>
              <a:t>decreased</a:t>
            </a:r>
            <a:r>
              <a:rPr lang="en-US" sz="1800" i="1" dirty="0" smtClean="0"/>
              <a:t> by </a:t>
            </a:r>
            <a:r>
              <a:rPr lang="en-US" sz="1800" dirty="0" smtClean="0">
                <a:solidFill>
                  <a:srgbClr val="00B050"/>
                </a:solidFill>
              </a:rPr>
              <a:t>3.8%</a:t>
            </a:r>
            <a:r>
              <a:rPr lang="en-US" sz="1800" dirty="0" smtClean="0"/>
              <a:t> from 2007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In 2008 there were 46,487 injury crashes which </a:t>
            </a:r>
            <a:r>
              <a:rPr lang="en-US" sz="1800" i="1" dirty="0" smtClean="0">
                <a:solidFill>
                  <a:srgbClr val="00B050"/>
                </a:solidFill>
              </a:rPr>
              <a:t>decreased</a:t>
            </a:r>
            <a:r>
              <a:rPr lang="en-US" sz="1800" i="1" dirty="0" smtClean="0"/>
              <a:t> by </a:t>
            </a:r>
            <a:r>
              <a:rPr lang="en-US" sz="1800" dirty="0" smtClean="0">
                <a:solidFill>
                  <a:srgbClr val="00B050"/>
                </a:solidFill>
              </a:rPr>
              <a:t>3.5%</a:t>
            </a:r>
            <a:r>
              <a:rPr lang="en-US" sz="1800" dirty="0" smtClean="0"/>
              <a:t> from 2007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211C0-98BC-4D9D-91C3-CDACC1AF0817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% Fatalities w/o Seat Belt Use versus % Seat Belt Use Nationwide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85800" y="17526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4027D-E8CF-48B9-9596-337C75086CD1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Figure 6: Seat Belt Usage by Troop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04800" y="16764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1359A-13BA-4731-B694-E9482B665EE3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248400" cy="1371600"/>
          </a:xfrm>
        </p:spPr>
        <p:txBody>
          <a:bodyPr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800" dirty="0" smtClean="0">
                <a:latin typeface="+mn-lt"/>
              </a:rPr>
              <a:t>Percent of Fatalities Not Wearing Seat Belt/Harness by Age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762000" y="1600200"/>
          <a:ext cx="7519035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501C49-D7A5-446F-8277-336B59E7AEE3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248400" cy="914400"/>
          </a:xfrm>
        </p:spPr>
        <p:txBody>
          <a:bodyPr/>
          <a:lstStyle/>
          <a:p>
            <a:r>
              <a:rPr lang="en-US" sz="3200" dirty="0" smtClean="0"/>
              <a:t>Seat Belt use in Back Seats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68763"/>
          </a:xfrm>
        </p:spPr>
        <p:txBody>
          <a:bodyPr/>
          <a:lstStyle/>
          <a:p>
            <a:r>
              <a:rPr lang="en-US" sz="2000" dirty="0" smtClean="0"/>
              <a:t>About 22 lives could have been saved in 2007 if the occupants would have worn seat belts 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2209800"/>
          <a:ext cx="8077200" cy="42671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87840"/>
                <a:gridCol w="1176291"/>
                <a:gridCol w="863021"/>
                <a:gridCol w="1109384"/>
                <a:gridCol w="1131547"/>
                <a:gridCol w="1209117"/>
              </a:tblGrid>
              <a:tr h="2794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Back-Seat Safety Belt Usage Survey results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Region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%AUTO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%PKUP*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%SUV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%VAN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%Total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 (NO)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22.5%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8.2%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25.9%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24.5%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21.6%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 (EBR)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21.0%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6.9%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35.0%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25.7%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23.2%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 </a:t>
                      </a:r>
                      <a:r>
                        <a:rPr lang="en-US" sz="1600" dirty="0" smtClean="0"/>
                        <a:t>(Houma)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43.1%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20.0%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45.4%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43.1%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38.3%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4 (Lafayette)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41.8%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17.0%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41.6%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50.3%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37.9%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 ( Lake Charles)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33.7%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21.6%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44.0%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38.1%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37.9%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6 ( Alexandria)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30.1%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8.8%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25.3%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9.2%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29.9%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7 (Shreveport)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21.9%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10.2%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14.2%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25.7%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20.4%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8 (Monroe)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11.9%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17.4%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24.0%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14.2%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17.7%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Louisiana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27.3%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12.5%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31.3%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29.4%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27.2%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961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                                                            * </a:t>
                      </a:r>
                      <a:r>
                        <a:rPr lang="en-US" sz="1600" dirty="0"/>
                        <a:t>Extended multi-seat pickup trucks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381750"/>
            <a:ext cx="2133600" cy="476250"/>
          </a:xfrm>
        </p:spPr>
        <p:txBody>
          <a:bodyPr/>
          <a:lstStyle/>
          <a:p>
            <a:pPr>
              <a:defRPr/>
            </a:pPr>
            <a:fld id="{278DD2C6-B238-4D11-A19A-6DFB931B949E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7772400" cy="1362075"/>
          </a:xfrm>
        </p:spPr>
        <p:txBody>
          <a:bodyPr>
            <a:normAutofit/>
          </a:bodyPr>
          <a:lstStyle/>
          <a:p>
            <a:r>
              <a:rPr lang="en-US" sz="2400" b="0" i="1" dirty="0" smtClean="0"/>
              <a:t>Multiple Vehicle Fatal Crashes </a:t>
            </a:r>
            <a:br>
              <a:rPr lang="en-US" sz="2400" b="0" i="1" dirty="0" smtClean="0"/>
            </a:br>
            <a:r>
              <a:rPr lang="en-US" sz="2400" b="0" i="1" dirty="0" smtClean="0"/>
              <a:t>Alcohol &amp; but Seat Belt Use</a:t>
            </a:r>
            <a:endParaRPr lang="en-US" sz="2400" b="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499F-9E54-44CD-87AE-DC4A1D60CAD5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81000" y="2133600"/>
          <a:ext cx="8305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Motorcycle Fatalities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There were 80 motorcycle fatalities in 2008 which </a:t>
            </a:r>
            <a:r>
              <a:rPr lang="en-US" sz="1600" i="1" dirty="0" smtClean="0">
                <a:solidFill>
                  <a:srgbClr val="00B050"/>
                </a:solidFill>
              </a:rPr>
              <a:t>decreased by </a:t>
            </a:r>
            <a:r>
              <a:rPr lang="en-US" sz="1600" dirty="0" smtClean="0">
                <a:solidFill>
                  <a:srgbClr val="00B050"/>
                </a:solidFill>
              </a:rPr>
              <a:t>9.1% </a:t>
            </a:r>
            <a:r>
              <a:rPr lang="en-US" sz="1600" dirty="0" smtClean="0"/>
              <a:t>from 2007.</a:t>
            </a:r>
          </a:p>
          <a:p>
            <a:r>
              <a:rPr lang="en-US" sz="1600" dirty="0" smtClean="0"/>
              <a:t>There were 3.3 deaths of motorcycle drivers per 100 motorcycles in crashes for 2008 as compared to 3.6 in 2007. </a:t>
            </a:r>
          </a:p>
          <a:p>
            <a:r>
              <a:rPr lang="en-US" sz="1600" dirty="0" smtClean="0"/>
              <a:t>Fatality percentage decreased from 4.4% before 2004 to 3.7% after 2004 which resulted in 17 fewer death in 2008. </a:t>
            </a:r>
          </a:p>
          <a:p>
            <a:r>
              <a:rPr lang="en-US" sz="1600" dirty="0" smtClean="0"/>
              <a:t>Helmet use in motorcycle crashes was 88% in 2008 as compared to 83% in 2007.</a:t>
            </a:r>
          </a:p>
          <a:p>
            <a:r>
              <a:rPr lang="en-US" sz="1600" dirty="0" smtClean="0"/>
              <a:t>Helmet use in fatal crashes was 76.3%. </a:t>
            </a:r>
          </a:p>
          <a:p>
            <a:r>
              <a:rPr lang="en-US" sz="1600" dirty="0" smtClean="0"/>
              <a:t>Properly used helmets in fatal crashes was 62.5%.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648200" y="2057400"/>
          <a:ext cx="4038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24200" y="6381750"/>
            <a:ext cx="2133600" cy="476250"/>
          </a:xfrm>
        </p:spPr>
        <p:txBody>
          <a:bodyPr/>
          <a:lstStyle/>
          <a:p>
            <a:pPr>
              <a:defRPr/>
            </a:pPr>
            <a:fld id="{95FF6B2C-BBE9-479F-B4D5-87F8F1C1C19E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8E715-C7AD-440E-9407-1A98EE71D30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Helmet 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Helmet use in motorcycle crashes was 88% in 2008 as compared to 83% in 2007.</a:t>
            </a:r>
          </a:p>
          <a:p>
            <a:r>
              <a:rPr lang="en-US" dirty="0" smtClean="0"/>
              <a:t>Helmet use in fatal crashes was 76.3%. </a:t>
            </a:r>
          </a:p>
          <a:p>
            <a:r>
              <a:rPr lang="en-US" dirty="0" smtClean="0"/>
              <a:t>Properly used helmets in fatal crashes was only 62.5%. </a:t>
            </a:r>
          </a:p>
          <a:p>
            <a:r>
              <a:rPr lang="en-US" dirty="0" smtClean="0"/>
              <a:t>Cost the Louisiana citizens $76 million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32A3E-AFD8-43AC-A278-7223AC79289E}" type="datetime1">
              <a:rPr lang="en-US" smtClean="0"/>
              <a:t>9/19/2009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i="1" dirty="0"/>
              <a:t>Number of Motorcycle Riders </a:t>
            </a:r>
            <a:r>
              <a:rPr lang="en-US" sz="2800" i="1" dirty="0" smtClean="0"/>
              <a:t>Killed in </a:t>
            </a:r>
            <a:r>
              <a:rPr lang="en-US" sz="2800" i="1" dirty="0"/>
              <a:t>Crashes in Louisiana </a:t>
            </a:r>
            <a:r>
              <a:rPr lang="en-US" sz="2800" i="1" dirty="0" smtClean="0"/>
              <a:t>1999-2008</a:t>
            </a:r>
            <a:endParaRPr lang="en-US" sz="2800" i="1" dirty="0"/>
          </a:p>
        </p:txBody>
      </p:sp>
      <p:graphicFrame>
        <p:nvGraphicFramePr>
          <p:cNvPr id="81938" name="Group 18"/>
          <p:cNvGraphicFramePr>
            <a:graphicFrameLocks noGrp="1"/>
          </p:cNvGraphicFramePr>
          <p:nvPr>
            <p:ph sz="half" idx="1"/>
          </p:nvPr>
        </p:nvGraphicFramePr>
        <p:xfrm>
          <a:off x="457200" y="1773238"/>
          <a:ext cx="4038600" cy="41148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11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730-577C-437F-BC4C-FC5353523185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FC4A-4786-4127-8D0C-72B9EAB3EFFA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28600" y="1600200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/>
              <a:t>Fatality by </a:t>
            </a:r>
            <a:r>
              <a:rPr lang="en-US" sz="3200" i="1" dirty="0" smtClean="0"/>
              <a:t>Alcohol </a:t>
            </a:r>
            <a:r>
              <a:rPr lang="en-US" sz="3200" i="1" dirty="0"/>
              <a:t>and Helmet </a:t>
            </a:r>
            <a:r>
              <a:rPr lang="en-US" sz="3200" i="1" dirty="0" smtClean="0"/>
              <a:t>Use Average</a:t>
            </a:r>
            <a:endParaRPr lang="en-US" sz="3200" i="1" dirty="0"/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228600" y="1828800"/>
          <a:ext cx="4572000" cy="4572000"/>
        </p:xfrm>
        <a:graphic>
          <a:graphicData uri="http://schemas.openxmlformats.org/presentationml/2006/ole">
            <p:oleObj spid="_x0000_s21506" name="Visio" r:id="rId4" imgW="1875674" imgH="1875765" progId="Visio.Drawing.11">
              <p:embed/>
            </p:oleObj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Alcohol is a much larger contributing factor to the death rate than wearing a helmet (18.7% versus 3.2%).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AFF8-2ED0-4A48-9AB5-B4EFFF5C8CC4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38862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4.5%</a:t>
            </a:r>
            <a:endParaRPr lang="en-US" sz="2000" b="1" dirty="0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629400" cy="1252728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Single Vehicle Fatal Run-off-Road Crashes</a:t>
            </a:r>
            <a:endParaRPr lang="en-US" sz="36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B5FD-C886-41DB-8BA3-EB4E617AEC75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57200" y="16764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b="1" u="sng" dirty="0" smtClean="0">
                <a:hlinkClick r:id="rId4"/>
              </a:rPr>
              <a:t>Louisiana's 2008 Fatality Rates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3200" b="1" u="sng" dirty="0" smtClean="0"/>
              <a:t>VMT declined by 1%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2.0 deaths per 100 million miles traveled which </a:t>
            </a:r>
            <a:r>
              <a:rPr lang="en-US" i="1" dirty="0" smtClean="0">
                <a:solidFill>
                  <a:srgbClr val="00B050"/>
                </a:solidFill>
              </a:rPr>
              <a:t>decreased</a:t>
            </a:r>
            <a:r>
              <a:rPr lang="en-US" i="1" dirty="0" smtClean="0"/>
              <a:t> by </a:t>
            </a:r>
            <a:r>
              <a:rPr lang="en-US" dirty="0" smtClean="0">
                <a:solidFill>
                  <a:srgbClr val="00B050"/>
                </a:solidFill>
              </a:rPr>
              <a:t>7.4%</a:t>
            </a:r>
            <a:r>
              <a:rPr lang="en-US" dirty="0" smtClean="0"/>
              <a:t> from 2007.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21.3 deaths per 100,000 population which </a:t>
            </a:r>
            <a:r>
              <a:rPr lang="en-US" i="1" dirty="0" smtClean="0">
                <a:solidFill>
                  <a:srgbClr val="00B050"/>
                </a:solidFill>
              </a:rPr>
              <a:t>decreased</a:t>
            </a:r>
            <a:r>
              <a:rPr lang="en-US" i="1" dirty="0" smtClean="0"/>
              <a:t> by </a:t>
            </a:r>
            <a:r>
              <a:rPr lang="en-US" dirty="0" smtClean="0">
                <a:solidFill>
                  <a:srgbClr val="00B050"/>
                </a:solidFill>
              </a:rPr>
              <a:t>8.1%</a:t>
            </a:r>
            <a:r>
              <a:rPr lang="en-US" dirty="0" smtClean="0"/>
              <a:t> from 2007.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32 deaths per 100,000 licensed drivers which </a:t>
            </a:r>
            <a:r>
              <a:rPr lang="en-US" i="1" dirty="0" smtClean="0">
                <a:solidFill>
                  <a:srgbClr val="00B050"/>
                </a:solidFill>
              </a:rPr>
              <a:t>decreased</a:t>
            </a:r>
            <a:r>
              <a:rPr lang="en-US" i="1" dirty="0" smtClean="0"/>
              <a:t> by </a:t>
            </a:r>
            <a:r>
              <a:rPr lang="en-US" dirty="0" smtClean="0">
                <a:solidFill>
                  <a:srgbClr val="00B050"/>
                </a:solidFill>
              </a:rPr>
              <a:t>8.5% </a:t>
            </a:r>
            <a:r>
              <a:rPr lang="en-US" dirty="0" smtClean="0"/>
              <a:t>from 2007.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2F4FE-82CB-447B-A5A5-7CE0681D5AFC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629400" cy="1143000"/>
          </a:xfrm>
        </p:spPr>
        <p:txBody>
          <a:bodyPr/>
          <a:lstStyle/>
          <a:p>
            <a:r>
              <a:rPr lang="en-US" sz="3600" dirty="0" smtClean="0"/>
              <a:t>Mandatory Helmet Law Benefits </a:t>
            </a:r>
            <a:r>
              <a:rPr lang="en-US" sz="3600" dirty="0" smtClean="0"/>
              <a:t>over past four </a:t>
            </a:r>
            <a:r>
              <a:rPr lang="en-US" sz="3600" dirty="0" smtClean="0"/>
              <a:t>years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Saved </a:t>
            </a:r>
          </a:p>
          <a:p>
            <a:pPr lvl="1"/>
            <a:r>
              <a:rPr lang="en-US" dirty="0" smtClean="0"/>
              <a:t>86 lives</a:t>
            </a:r>
          </a:p>
          <a:p>
            <a:pPr lvl="1"/>
            <a:r>
              <a:rPr lang="en-US" dirty="0" smtClean="0"/>
              <a:t>177 severe injuries</a:t>
            </a:r>
          </a:p>
          <a:p>
            <a:pPr lvl="1"/>
            <a:r>
              <a:rPr lang="en-US" dirty="0" smtClean="0"/>
              <a:t>129 moderate injuries </a:t>
            </a:r>
          </a:p>
          <a:p>
            <a:pPr lvl="1"/>
            <a:r>
              <a:rPr lang="en-US" dirty="0" smtClean="0"/>
              <a:t>$270 million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5CAEA-636B-4A3B-8A99-F0F192209610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Aggressive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b" hangingPunct="1"/>
            <a:r>
              <a:rPr lang="en-US" sz="2400" b="1" dirty="0" smtClean="0"/>
              <a:t>Exceeding Stated Speed</a:t>
            </a:r>
            <a:endParaRPr lang="en-US" sz="2400" dirty="0" smtClean="0"/>
          </a:p>
          <a:p>
            <a:pPr eaLnBrk="1" fontAlgn="b" hangingPunct="1"/>
            <a:r>
              <a:rPr lang="en-US" sz="2400" b="1" dirty="0" smtClean="0"/>
              <a:t>Exceeding Save Speed</a:t>
            </a:r>
            <a:endParaRPr lang="en-US" sz="2400" dirty="0" smtClean="0"/>
          </a:p>
          <a:p>
            <a:pPr eaLnBrk="1" fontAlgn="b" hangingPunct="1"/>
            <a:r>
              <a:rPr lang="en-US" sz="2400" b="1" dirty="0" smtClean="0"/>
              <a:t>Failure to Yield</a:t>
            </a:r>
            <a:endParaRPr lang="en-US" sz="2400" dirty="0" smtClean="0"/>
          </a:p>
          <a:p>
            <a:pPr eaLnBrk="1" fontAlgn="b" hangingPunct="1"/>
            <a:r>
              <a:rPr lang="en-US" sz="2400" b="1" dirty="0" smtClean="0"/>
              <a:t>Following too closely</a:t>
            </a:r>
            <a:endParaRPr lang="en-US" sz="2400" dirty="0" smtClean="0"/>
          </a:p>
          <a:p>
            <a:pPr eaLnBrk="1" fontAlgn="b" hangingPunct="1"/>
            <a:r>
              <a:rPr lang="en-US" sz="2400" b="1" dirty="0" smtClean="0"/>
              <a:t>Driving left of center</a:t>
            </a:r>
            <a:endParaRPr lang="en-US" sz="2400" dirty="0" smtClean="0"/>
          </a:p>
          <a:p>
            <a:pPr eaLnBrk="1" fontAlgn="b" hangingPunct="1"/>
            <a:r>
              <a:rPr lang="en-US" sz="2400" b="1" dirty="0" smtClean="0"/>
              <a:t>Cutting in &amp; Improper Passing</a:t>
            </a:r>
            <a:endParaRPr lang="en-US" sz="2400" dirty="0" smtClean="0"/>
          </a:p>
          <a:p>
            <a:pPr eaLnBrk="1" fontAlgn="b" hangingPunct="1"/>
            <a:r>
              <a:rPr lang="en-US" sz="2400" b="1" dirty="0" smtClean="0"/>
              <a:t>Disregard Traffic control</a:t>
            </a:r>
            <a:endParaRPr lang="en-US" sz="2400" dirty="0" smtClean="0"/>
          </a:p>
          <a:p>
            <a:pPr eaLnBrk="1" fontAlgn="b" hangingPunct="1"/>
            <a:r>
              <a:rPr lang="en-US" sz="2400" b="1" dirty="0" smtClean="0"/>
              <a:t>Careless Operation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67BE9-019C-45DD-BEB7-E6E9B1EF9D3F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Drivers </a:t>
            </a:r>
            <a:r>
              <a:rPr lang="en-US" sz="2400" dirty="0" smtClean="0"/>
              <a:t>in Fatal and Injury Crashes for Aggressive Driving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05000"/>
          <a:ext cx="7848599" cy="427672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46399"/>
                <a:gridCol w="960440"/>
                <a:gridCol w="960440"/>
                <a:gridCol w="960440"/>
                <a:gridCol w="960440"/>
                <a:gridCol w="96044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Fatal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Injury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All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% </a:t>
                      </a:r>
                      <a:r>
                        <a:rPr lang="en-US" sz="2000" u="none" strike="noStrike" dirty="0" smtClean="0"/>
                        <a:t>Fatal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% Injury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Exceeding Stated Speed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205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465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6.0%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Exceeding </a:t>
                      </a:r>
                      <a:r>
                        <a:rPr lang="en-US" sz="2000" u="none" strike="noStrike" dirty="0" smtClean="0"/>
                        <a:t>Safe </a:t>
                      </a:r>
                      <a:r>
                        <a:rPr lang="en-US" sz="2000" u="none" strike="noStrike" dirty="0"/>
                        <a:t>Speed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379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1008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1.7%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38%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Failure to Yield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9091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27641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0.2%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33%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Following too closely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5851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21373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0.0%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27%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Driving left of center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57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607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1745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3.3%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35%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Cutting in/Improper Passing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610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3209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0.3%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19%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Disregard Traffic control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2531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6117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41%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Careless Operation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299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15843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46861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0.6%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pPr>
              <a:defRPr/>
            </a:pPr>
            <a:fld id="{18D64461-D8B0-466F-88D0-B5B94B37367E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248400" cy="1295400"/>
          </a:xfrm>
        </p:spPr>
        <p:txBody>
          <a:bodyPr/>
          <a:lstStyle/>
          <a:p>
            <a:r>
              <a:rPr lang="en-US" sz="3600" dirty="0" smtClean="0"/>
              <a:t>Violation &amp; Traffic Control Drivers in Fatal Crashes</a:t>
            </a:r>
            <a:br>
              <a:rPr lang="en-US" sz="3600" dirty="0" smtClean="0"/>
            </a:br>
            <a:r>
              <a:rPr lang="en-US" sz="1200" dirty="0" smtClean="0"/>
              <a:t>(Note:  Other  violations are included in the margins. 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524000"/>
          <a:ext cx="8381999" cy="465910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1437"/>
                <a:gridCol w="554034"/>
                <a:gridCol w="554034"/>
                <a:gridCol w="554034"/>
                <a:gridCol w="554034"/>
                <a:gridCol w="554034"/>
                <a:gridCol w="554034"/>
                <a:gridCol w="554034"/>
                <a:gridCol w="1072324"/>
              </a:tblGrid>
              <a:tr h="183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Stop Sign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Yield Sign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/>
                        <a:t>Red Signal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/>
                        <a:t>yellow No Passing Lane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/>
                        <a:t>White Dashed Line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/>
                        <a:t>Yellow Dashed Line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/>
                        <a:t>No Control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/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</a:tr>
              <a:tr h="29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Exceeding Stated Speed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Exceeding Save Speed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Failure to Yield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27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68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Following </a:t>
                      </a:r>
                      <a:r>
                        <a:rPr lang="en-US" sz="2000" u="none" strike="noStrike" dirty="0"/>
                        <a:t>too closely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Driving left of center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27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Cutting in/Improper Passing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Disregard Traffic control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Careless Operation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101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91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61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299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56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352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331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234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1212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1721B-327D-4941-A1D3-5BEB295B5AD6}" type="datetime1">
              <a:rPr lang="en-US" smtClean="0"/>
              <a:t>9/19/2009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z="3600" dirty="0" smtClean="0"/>
              <a:t>Violation/Traffic Control Drivers in Injury Crashes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1" y="1524001"/>
          <a:ext cx="8534399" cy="473292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999167"/>
                <a:gridCol w="727739"/>
                <a:gridCol w="578884"/>
                <a:gridCol w="578884"/>
                <a:gridCol w="705687"/>
                <a:gridCol w="705687"/>
                <a:gridCol w="578884"/>
                <a:gridCol w="352843"/>
                <a:gridCol w="1306624"/>
              </a:tblGrid>
              <a:tr h="2178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Stop Sign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Yield Sign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Red Signal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yellow No Passing Lane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White Dashed Line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Yellow Dashed Line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No Control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Exceeding Stated Speed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53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145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Exceeding Save Speed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97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101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279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Failure to Yield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3203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829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883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7413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Following </a:t>
                      </a:r>
                      <a:r>
                        <a:rPr lang="en-US" sz="1800" u="none" strike="noStrike" dirty="0"/>
                        <a:t>too closely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290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853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807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2138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5174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Driving left of center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287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165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526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Cutting </a:t>
                      </a:r>
                      <a:r>
                        <a:rPr lang="en-US" sz="1800" u="none" strike="noStrike" dirty="0" smtClean="0"/>
                        <a:t>in/Improper </a:t>
                      </a:r>
                      <a:r>
                        <a:rPr lang="en-US" sz="1800" u="none" strike="noStrike" dirty="0"/>
                        <a:t>Passing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92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287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525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Disregard Traffic control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1022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1264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2475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Careless Operation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606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1305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3719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4594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2133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13446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4993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1051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3823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5907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8129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3201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35117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7EFEE-03DC-4E8E-A1CD-7B5B300CE58C}" type="datetime1">
              <a:rPr lang="en-US" smtClean="0"/>
              <a:t>9/19/2009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248400" cy="762000"/>
          </a:xfrm>
        </p:spPr>
        <p:txBody>
          <a:bodyPr/>
          <a:lstStyle/>
          <a:p>
            <a:r>
              <a:rPr lang="en-US" dirty="0" smtClean="0"/>
              <a:t>Changes in Intersection Crashes: 2007-2008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295400"/>
          <a:ext cx="8534401" cy="5061441"/>
        </p:xfrm>
        <a:graphic>
          <a:graphicData uri="http://schemas.openxmlformats.org/drawingml/2006/table">
            <a:tbl>
              <a:tblPr/>
              <a:tblGrid>
                <a:gridCol w="1531407"/>
                <a:gridCol w="1184446"/>
                <a:gridCol w="1232304"/>
                <a:gridCol w="1232304"/>
                <a:gridCol w="1232304"/>
                <a:gridCol w="1036890"/>
                <a:gridCol w="1084746"/>
              </a:tblGrid>
              <a:tr h="3692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w/Side Impact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Parishes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Crashes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Fatalities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Injuries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Crashes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Fatalities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Injuries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EAST BATON ROUGE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</a:tr>
              <a:tr h="4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ORLEANS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5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5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E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687"/>
                    </a:solidFill>
                  </a:tcPr>
                </a:tc>
              </a:tr>
              <a:tr h="4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CADDO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</a:tr>
              <a:tr h="4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JEFFERSON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</a:tr>
              <a:tr h="4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LAFAYETTE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</a:tr>
              <a:tr h="4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CALCASIEU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4"/>
                    </a:solidFill>
                  </a:tcPr>
                </a:tc>
              </a:tr>
              <a:tr h="4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RAPIDES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E8D"/>
                    </a:solidFill>
                  </a:tcPr>
                </a:tc>
              </a:tr>
              <a:tr h="4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ST. TAMMANY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85"/>
                    </a:solidFill>
                  </a:tcPr>
                </a:tc>
              </a:tr>
              <a:tr h="4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OUACHITA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A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88"/>
                    </a:solidFill>
                  </a:tcPr>
                </a:tc>
              </a:tr>
              <a:tr h="4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BOSSIER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5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F8C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0B87F8-DBD6-4CFD-88AC-ADF15A6BDE95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838200"/>
          </a:xfrm>
        </p:spPr>
        <p:txBody>
          <a:bodyPr/>
          <a:lstStyle/>
          <a:p>
            <a:r>
              <a:rPr lang="en-US" dirty="0" smtClean="0"/>
              <a:t>Intersection Crashes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610598" cy="5374432"/>
        </p:xfrm>
        <a:graphic>
          <a:graphicData uri="http://schemas.openxmlformats.org/drawingml/2006/table">
            <a:tbl>
              <a:tblPr/>
              <a:tblGrid>
                <a:gridCol w="1545080"/>
                <a:gridCol w="1195022"/>
                <a:gridCol w="1243306"/>
                <a:gridCol w="1243306"/>
                <a:gridCol w="1243306"/>
                <a:gridCol w="1046147"/>
                <a:gridCol w="1094431"/>
              </a:tblGrid>
              <a:tr h="248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Parishes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Crashes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Fatalities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Injuries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Crashes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Fatalities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Injuries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EAST BATON ROUGE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11,264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08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5,203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C9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11,573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5,277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C89B"/>
                    </a:solidFill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ORLEANS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6,826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B9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3,924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D6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7,339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B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4,178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394"/>
                    </a:solidFill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CADDO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5,873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C2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2,942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F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5,353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2,597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38A"/>
                    </a:solidFill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JEFFERSON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5,142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CA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2,135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7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4,823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1,986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985"/>
                    </a:solidFill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LAFAYETTE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4,303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2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2,131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7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4,263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2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1,995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6"/>
                    </a:solidFill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CALCASIEU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2,753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1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1,763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2,498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4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1,731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RAPIDES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2,301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1,146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2,131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7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1,272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A7D"/>
                    </a:solidFill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ST. TAMMANY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1,864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818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1,794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817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777"/>
                    </a:solidFill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OUACHITA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1,794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1,029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1,715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1,102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BOSSIER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1,669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798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1,660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859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0E79E1-F838-428C-84AD-1097C3B86B59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248400" cy="1143000"/>
          </a:xfrm>
        </p:spPr>
        <p:txBody>
          <a:bodyPr/>
          <a:lstStyle/>
          <a:p>
            <a:r>
              <a:rPr lang="en-US" dirty="0" smtClean="0"/>
              <a:t>Average Age of Violator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239000" cy="446939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55554"/>
                <a:gridCol w="3383446"/>
              </a:tblGrid>
              <a:tr h="8135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 </a:t>
                      </a:r>
                      <a:r>
                        <a:rPr lang="en-US" sz="2400" u="none" strike="noStrike" dirty="0" smtClean="0"/>
                        <a:t>Violation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Average 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Exceeding Stated Speed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29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Exceeding Save Speed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Failure to Yield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Following too closely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Driving left of center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53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Cutting in/Improper Passing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/>
                        <a:t>Disregard Traffic control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/>
                        <a:t>Careless Operation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/>
                        <a:t>Average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37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A1E3E-A818-4B5A-90D7-CF992FE2E785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41AD-0925-446B-AAFD-0C9DC72A277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Cell Phone use and Texting and Driving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43000" y="2514600"/>
          <a:ext cx="6705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D8C0A-C9E4-431E-9B2C-EB0BCE9F7916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Intelligence</a:t>
            </a:r>
            <a:br>
              <a:rPr lang="en-US" dirty="0" smtClean="0"/>
            </a:br>
            <a:r>
              <a:rPr lang="en-US" dirty="0" smtClean="0"/>
              <a:t>(BI)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Provide simple measures</a:t>
            </a:r>
          </a:p>
          <a:p>
            <a:pPr lvl="1"/>
            <a:r>
              <a:rPr lang="en-US" dirty="0" smtClean="0"/>
              <a:t>Provide measures that relate to specific efforts that are taken or can be taken</a:t>
            </a:r>
          </a:p>
          <a:p>
            <a:pPr lvl="1"/>
            <a:r>
              <a:rPr lang="en-US" dirty="0" smtClean="0"/>
              <a:t>Provide timely information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AFD90-CEC5-4D37-8634-61AA05599E89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file"/>
              </a:rPr>
              <a:t>National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5" cstate="print"/>
          <a:srcRect l="6571" t="30342" r="4487" b="6838"/>
          <a:stretch>
            <a:fillRect/>
          </a:stretch>
        </p:blipFill>
        <p:spPr bwMode="auto">
          <a:xfrm>
            <a:off x="731568" y="2057400"/>
            <a:ext cx="7680864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02636F-A053-45C8-B36B-D220EE7BB399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248400" cy="914400"/>
          </a:xfrm>
        </p:spPr>
        <p:txBody>
          <a:bodyPr/>
          <a:lstStyle/>
          <a:p>
            <a:r>
              <a:rPr lang="en-US" dirty="0" smtClean="0"/>
              <a:t>Fatalities-$1.3 Billion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0" y="685800"/>
          <a:ext cx="3657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9906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38100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105400" y="3810000"/>
          <a:ext cx="3733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>
              <a:defRPr/>
            </a:pPr>
            <a:fld id="{92F28EB6-4DA3-4E1F-A9A6-2CD56C44B97D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381000"/>
          </a:xfrm>
        </p:spPr>
        <p:txBody>
          <a:bodyPr/>
          <a:lstStyle/>
          <a:p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Injury </a:t>
            </a:r>
            <a:r>
              <a:rPr lang="en-US" sz="2400" b="1" dirty="0" smtClean="0">
                <a:latin typeface="+mn-lt"/>
              </a:rPr>
              <a:t>Crashes $4 Billion</a:t>
            </a:r>
            <a:endParaRPr lang="en-US" sz="2400" b="1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687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57200" y="1828800"/>
          <a:ext cx="3886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029200" y="1676400"/>
          <a:ext cx="3276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9600" y="1447800"/>
            <a:ext cx="404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Injuries per 100 </a:t>
            </a:r>
            <a:r>
              <a:rPr lang="en-US" dirty="0" smtClean="0"/>
              <a:t>Million </a:t>
            </a:r>
            <a:r>
              <a:rPr lang="en-US" dirty="0" smtClean="0"/>
              <a:t>Miles Traveled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Injuries per 1,000 Crashes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7118F-B6CF-464E-91F8-4D9D53713647}" type="datetime1">
              <a:rPr lang="en-US" smtClean="0"/>
              <a:t>9/19/2009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990600"/>
          </a:xfrm>
        </p:spPr>
        <p:txBody>
          <a:bodyPr/>
          <a:lstStyle/>
          <a:p>
            <a:r>
              <a:rPr lang="en-US" sz="3600" dirty="0" smtClean="0"/>
              <a:t>Occupant Protection – </a:t>
            </a:r>
            <a:br>
              <a:rPr lang="en-US" sz="3600" dirty="0" smtClean="0"/>
            </a:br>
            <a:r>
              <a:rPr lang="en-US" sz="3600" dirty="0" smtClean="0"/>
              <a:t>1.3 Billion</a:t>
            </a:r>
            <a:endParaRPr lang="en-US" sz="3600" dirty="0"/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sz="half" idx="4294967295"/>
          </p:nvPr>
        </p:nvGraphicFramePr>
        <p:xfrm>
          <a:off x="5029200" y="9906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0" y="3771900"/>
          <a:ext cx="412432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0" y="990600"/>
          <a:ext cx="4267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0" y="6381750"/>
            <a:ext cx="2133600" cy="476250"/>
          </a:xfrm>
        </p:spPr>
        <p:txBody>
          <a:bodyPr/>
          <a:lstStyle/>
          <a:p>
            <a:pPr>
              <a:defRPr/>
            </a:pPr>
            <a:fld id="{2894D928-FC21-44BB-A13A-D246D5034914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6248400" cy="914400"/>
          </a:xfrm>
        </p:spPr>
        <p:txBody>
          <a:bodyPr/>
          <a:lstStyle/>
          <a:p>
            <a:r>
              <a:rPr lang="en-US" dirty="0" smtClean="0"/>
              <a:t>Alcohol - $1.3 Billion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990600"/>
          <a:ext cx="3733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48200" y="990600"/>
          <a:ext cx="3962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28600" y="38100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724400" y="6096000"/>
            <a:ext cx="2133600" cy="476250"/>
          </a:xfrm>
        </p:spPr>
        <p:txBody>
          <a:bodyPr/>
          <a:lstStyle/>
          <a:p>
            <a:pPr>
              <a:defRPr/>
            </a:pPr>
            <a:fld id="{04EB2F67-76D3-40AC-918E-5A4BBCB4BABA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248400" cy="609600"/>
          </a:xfrm>
        </p:spPr>
        <p:txBody>
          <a:bodyPr/>
          <a:lstStyle/>
          <a:p>
            <a:r>
              <a:rPr lang="en-US" sz="3600" dirty="0" smtClean="0"/>
              <a:t>Aggressive Driving</a:t>
            </a:r>
            <a:br>
              <a:rPr lang="en-US" sz="3600" dirty="0" smtClean="0"/>
            </a:br>
            <a:r>
              <a:rPr lang="en-US" sz="3600" dirty="0" smtClean="0"/>
              <a:t>$4.2 Billion</a:t>
            </a:r>
            <a:endParaRPr lang="en-US" sz="36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0668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0" y="1219200"/>
          <a:ext cx="3571875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3810000"/>
          <a:ext cx="432435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0" y="6096000"/>
            <a:ext cx="2133600" cy="476250"/>
          </a:xfrm>
        </p:spPr>
        <p:txBody>
          <a:bodyPr/>
          <a:lstStyle/>
          <a:p>
            <a:pPr>
              <a:defRPr/>
            </a:pPr>
            <a:fld id="{ED582CE8-2ABA-4A76-A828-9B95914231A4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5257800" y="762000"/>
          <a:ext cx="3505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143000" y="4038600"/>
          <a:ext cx="3352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5257800" y="4038600"/>
          <a:ext cx="3276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219200" y="838200"/>
          <a:ext cx="3429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2400" y="304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Cost $112 Million</a:t>
            </a:r>
            <a:endParaRPr lang="en-US" sz="20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5F8B3-FFD0-422E-B588-70FED2C3CDC2}" type="datetime1">
              <a:rPr lang="en-US" smtClean="0"/>
              <a:t>9/19/2009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3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819400"/>
                <a:gridCol w="2971800"/>
              </a:tblGrid>
              <a:tr h="1276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Type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Total 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Cost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Cost per Licensed Driver</a:t>
                      </a:r>
                    </a:p>
                  </a:txBody>
                  <a:tcPr marL="0" marR="0" marT="0" marB="0" anchor="b"/>
                </a:tc>
              </a:tr>
              <a:tr h="6900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Fatalities </a:t>
                      </a: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$1.3 Billion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$445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900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Injuries</a:t>
                      </a: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$4.3 Billion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$1,521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900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Motorcycles</a:t>
                      </a: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$282 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Million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$99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900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Pedestrian</a:t>
                      </a: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smtClean="0">
                          <a:solidFill>
                            <a:schemeClr val="tx1"/>
                          </a:solidFill>
                          <a:latin typeface="+mn-lt"/>
                        </a:rPr>
                        <a:t>317 Million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$112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900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Lack of Seat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Belt</a:t>
                      </a: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$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1.2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Billion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$432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900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Alcohol</a:t>
                      </a: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$1.3 Billion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$454 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7515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Aggressive Driving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$4.2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Billion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$1,479 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900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$6.43 Billion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$2,264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2686B3-43B8-4264-8C01-427CD1F7F1F5}" type="datetime1">
              <a:rPr lang="en-US" smtClean="0"/>
              <a:t>9/19/2009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Clock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905000"/>
          <a:ext cx="8153400" cy="4846320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Fatalities Occur Every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Hours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Minutes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</a:rPr>
                        <a:t>Seconds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9.0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37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3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Injuries Occur Every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Hours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Minutes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Seconds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6.0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56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3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Property 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Damage Only Crashes Occur Every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Hours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Minutes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Seconds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4.0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45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3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Crashes Occur Every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Seconds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97510-CA1D-4579-BED8-30F237264EC8}" type="datetime1">
              <a:rPr lang="en-US" smtClean="0"/>
              <a:t>9/19/2009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5EE00-1A35-4676-97C5-A3835F6D1389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47800"/>
            <a:ext cx="7467600" cy="40687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In the 2 hours of my </a:t>
            </a:r>
            <a:r>
              <a:rPr lang="en-US" dirty="0" smtClean="0"/>
              <a:t>presentation</a:t>
            </a:r>
          </a:p>
          <a:p>
            <a:pPr algn="ctr">
              <a:buNone/>
            </a:pPr>
            <a:r>
              <a:rPr lang="en-US" dirty="0" smtClean="0"/>
              <a:t>h</a:t>
            </a:r>
            <a:r>
              <a:rPr lang="en-US" dirty="0" smtClean="0"/>
              <a:t>opefully nobody died in a car crash, but </a:t>
            </a:r>
          </a:p>
          <a:p>
            <a:pPr algn="ctr">
              <a:buNone/>
            </a:pPr>
            <a:r>
              <a:rPr lang="en-US" dirty="0" smtClean="0"/>
              <a:t>40 crashes occurred with</a:t>
            </a:r>
          </a:p>
          <a:p>
            <a:pPr algn="ctr">
              <a:buNone/>
            </a:pPr>
            <a:r>
              <a:rPr lang="en-US" dirty="0" smtClean="0"/>
              <a:t>17 injuries. </a:t>
            </a:r>
          </a:p>
          <a:p>
            <a:pPr algn="ctr">
              <a:buNone/>
            </a:pPr>
            <a:r>
              <a:rPr lang="en-US" dirty="0" smtClean="0"/>
              <a:t>In these two hours we had a costs of $1.5 million occur for the citizens of Louisiana, on the average. </a:t>
            </a:r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Louisiana's 2008 injury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168 injuries per 100 million miles traveled which </a:t>
            </a:r>
            <a:r>
              <a:rPr lang="en-US" sz="2800" i="1" dirty="0" smtClean="0">
                <a:solidFill>
                  <a:srgbClr val="00B050"/>
                </a:solidFill>
              </a:rPr>
              <a:t>decreased by </a:t>
            </a:r>
            <a:r>
              <a:rPr lang="en-US" sz="2800" dirty="0" smtClean="0">
                <a:solidFill>
                  <a:srgbClr val="00B050"/>
                </a:solidFill>
              </a:rPr>
              <a:t>3.2% </a:t>
            </a:r>
            <a:r>
              <a:rPr lang="en-US" sz="2800" dirty="0" smtClean="0"/>
              <a:t>from 2007.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1768 per 100,000 population which </a:t>
            </a:r>
            <a:r>
              <a:rPr lang="en-US" sz="2800" i="1" dirty="0" smtClean="0">
                <a:solidFill>
                  <a:srgbClr val="00B050"/>
                </a:solidFill>
              </a:rPr>
              <a:t>decreased by </a:t>
            </a:r>
            <a:r>
              <a:rPr lang="en-US" sz="2800" dirty="0" smtClean="0">
                <a:solidFill>
                  <a:srgbClr val="00B050"/>
                </a:solidFill>
              </a:rPr>
              <a:t>3.8% </a:t>
            </a:r>
            <a:r>
              <a:rPr lang="en-US" sz="2800" dirty="0" smtClean="0"/>
              <a:t>from 2007.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2661 injuries per 100,000 licensed drivers which </a:t>
            </a:r>
            <a:r>
              <a:rPr lang="en-US" sz="2800" i="1" dirty="0" smtClean="0">
                <a:solidFill>
                  <a:srgbClr val="00B050"/>
                </a:solidFill>
              </a:rPr>
              <a:t>decreased by </a:t>
            </a:r>
            <a:r>
              <a:rPr lang="en-US" sz="2800" dirty="0" smtClean="0">
                <a:solidFill>
                  <a:srgbClr val="00B050"/>
                </a:solidFill>
              </a:rPr>
              <a:t>4.3% </a:t>
            </a:r>
            <a:r>
              <a:rPr lang="en-US" sz="2800" dirty="0" smtClean="0"/>
              <a:t>from 2007. 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84D59-35DA-4A9B-A463-335D0E9C75AE}" type="datetime1">
              <a:rPr lang="en-US" smtClean="0"/>
              <a:t>9/19/2009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11EA-F330-4595-8DE5-A6168F5151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sz="2400" i="1" dirty="0" smtClean="0"/>
              <a:t>Fatalities and Fatal Crashes have declined significantly in 2008 for the first time in 5 years</a:t>
            </a:r>
            <a:endParaRPr lang="en-US" sz="24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EFA1-E3A9-40F1-9B6C-F04D08D32001}" type="datetime1">
              <a:rPr lang="en-US" smtClean="0"/>
              <a:t>9/19/2009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838200" y="1524000"/>
          <a:ext cx="7543799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8724</TotalTime>
  <Words>3713</Words>
  <Application>Microsoft Office PowerPoint</Application>
  <PresentationFormat>On-screen Show (4:3)</PresentationFormat>
  <Paragraphs>1413</Paragraphs>
  <Slides>78</Slides>
  <Notes>63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Default Design</vt:lpstr>
      <vt:lpstr>Visio</vt:lpstr>
      <vt:lpstr>Louisiana</vt:lpstr>
      <vt:lpstr>Summary  of the 2008 LOUISIANA TRAFFIC RECORDS DATA REPORT</vt:lpstr>
      <vt:lpstr>Cost to Louisiana Citizens</vt:lpstr>
      <vt:lpstr>Cost Distribution</vt:lpstr>
      <vt:lpstr>2007-2008 Comparison</vt:lpstr>
      <vt:lpstr>Louisiana's 2008 Fatality Rates VMT declined by 1%</vt:lpstr>
      <vt:lpstr>National Comparison</vt:lpstr>
      <vt:lpstr>Louisiana's 2008 injury rates</vt:lpstr>
      <vt:lpstr>Fatalities and Fatal Crashes have declined significantly in 2008 for the first time in 5 years</vt:lpstr>
      <vt:lpstr>Fatalities  per 1,000 Crashes  </vt:lpstr>
      <vt:lpstr>Fatalities  per 100 Million Miles </vt:lpstr>
      <vt:lpstr>Injuries per 1,000 Crashes </vt:lpstr>
      <vt:lpstr>Injuries  per 100 Million Miles </vt:lpstr>
      <vt:lpstr>Average Decline from 2007 to 2008  is about 8% to 9%</vt:lpstr>
      <vt:lpstr>Where do we see the largest decline in fatalities from 2007 to 2008?</vt:lpstr>
      <vt:lpstr>1. Rural Areas</vt:lpstr>
      <vt:lpstr>2. Youths</vt:lpstr>
      <vt:lpstr>The Crash Rate of 18-20-year-old drivers has declined </vt:lpstr>
      <vt:lpstr>3. Female Drivers</vt:lpstr>
      <vt:lpstr>4. Pickup Trucks</vt:lpstr>
      <vt:lpstr>5. Interstates</vt:lpstr>
      <vt:lpstr>6. Summer Months</vt:lpstr>
      <vt:lpstr>Forecast  for 2009 and 2010</vt:lpstr>
      <vt:lpstr>Fatalities Fall-Winter-Early Spring</vt:lpstr>
      <vt:lpstr>Fatalities - Summer</vt:lpstr>
      <vt:lpstr>Fatalities Fall/Winter versus Summer</vt:lpstr>
      <vt:lpstr>Observations</vt:lpstr>
      <vt:lpstr>Pareto: The 20-80 Rule</vt:lpstr>
      <vt:lpstr>  Over 85% of driver fatalities involve one of these three factors of the driver killed.   </vt:lpstr>
      <vt:lpstr>Alcohol &amp; Crashes</vt:lpstr>
      <vt:lpstr>Percentage of Alcohol-Related Fatalities have increased since 2006.</vt:lpstr>
      <vt:lpstr>Trend in youth alcohol-related fatal crashes shows a steady decline for 15-17-year-old drivers and a one year decline for 18-20-year-old drivers</vt:lpstr>
      <vt:lpstr>Alcohol-Crashes By Month</vt:lpstr>
      <vt:lpstr>Slide 34</vt:lpstr>
      <vt:lpstr>Slide 35</vt:lpstr>
      <vt:lpstr>2008 DWI Arrests</vt:lpstr>
      <vt:lpstr>DWI Arrests by Troop</vt:lpstr>
      <vt:lpstr>DWI Arrests versus DUI Fatal Crashes</vt:lpstr>
      <vt:lpstr>Dustin T. (6 arrests)</vt:lpstr>
      <vt:lpstr>Joseph L. (5 arrests)</vt:lpstr>
      <vt:lpstr>Matthew G. (6 arrests)</vt:lpstr>
      <vt:lpstr>John T. (5 Arrests with Refusals)</vt:lpstr>
      <vt:lpstr>Observations about  DWIs</vt:lpstr>
      <vt:lpstr>Occupant Protection</vt:lpstr>
      <vt:lpstr>Seat Belt Survey 6 out of the past 7 years the seat belt usage in the front seat was about 75%  </vt:lpstr>
      <vt:lpstr>Occupant protection  </vt:lpstr>
      <vt:lpstr>While safety belt use has not changed  much over the past six years…</vt:lpstr>
      <vt:lpstr>…and the percent of occupants killed not wearing a safety belt is still over 60%...</vt:lpstr>
      <vt:lpstr>Seat Belt Use and Driver Fatality</vt:lpstr>
      <vt:lpstr>% Fatalities w/o Seat Belt Use versus % Seat Belt Use Nationwide </vt:lpstr>
      <vt:lpstr>Figure 6: Seat Belt Usage by Troop </vt:lpstr>
      <vt:lpstr>Percent of Fatalities Not Wearing Seat Belt/Harness by Age</vt:lpstr>
      <vt:lpstr>Seat Belt use in Back Seats</vt:lpstr>
      <vt:lpstr>Multiple Vehicle Fatal Crashes  Alcohol &amp; but Seat Belt Use</vt:lpstr>
      <vt:lpstr>Motorcycle Fatalities</vt:lpstr>
      <vt:lpstr>Helmet Use</vt:lpstr>
      <vt:lpstr>Number of Motorcycle Riders Killed in Crashes in Louisiana 1999-2008</vt:lpstr>
      <vt:lpstr>Fatality by Alcohol and Helmet Use Average</vt:lpstr>
      <vt:lpstr>Single Vehicle Fatal Run-off-Road Crashes</vt:lpstr>
      <vt:lpstr>Mandatory Helmet Law Benefits over past four years </vt:lpstr>
      <vt:lpstr>Aggressive Driving</vt:lpstr>
      <vt:lpstr>Drivers in Fatal and Injury Crashes for Aggressive Driving</vt:lpstr>
      <vt:lpstr>Violation &amp; Traffic Control Drivers in Fatal Crashes (Note:  Other  violations are included in the margins. </vt:lpstr>
      <vt:lpstr>Violation/Traffic Control Drivers in Injury Crashes</vt:lpstr>
      <vt:lpstr>Changes in Intersection Crashes: 2007-2008 </vt:lpstr>
      <vt:lpstr>Intersection Crashes</vt:lpstr>
      <vt:lpstr>Average Age of Violator</vt:lpstr>
      <vt:lpstr>Cell Phone use and Texting and Driving</vt:lpstr>
      <vt:lpstr>Business Intelligence (BI)</vt:lpstr>
      <vt:lpstr>Fatalities-$1.3 Billion</vt:lpstr>
      <vt:lpstr> Injury Crashes $4 Billion</vt:lpstr>
      <vt:lpstr>Occupant Protection –  1.3 Billion</vt:lpstr>
      <vt:lpstr>Alcohol - $1.3 Billion</vt:lpstr>
      <vt:lpstr>Aggressive Driving $4.2 Billion</vt:lpstr>
      <vt:lpstr>Slide 75</vt:lpstr>
      <vt:lpstr>Slide 76</vt:lpstr>
      <vt:lpstr>Crash Clock</vt:lpstr>
      <vt:lpstr>Slide 78</vt:lpstr>
    </vt:vector>
  </TitlesOfParts>
  <Company>Louisiana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Darrell Broussard</dc:creator>
  <cp:lastModifiedBy>Helmut</cp:lastModifiedBy>
  <cp:revision>361</cp:revision>
  <dcterms:created xsi:type="dcterms:W3CDTF">2008-01-15T22:15:06Z</dcterms:created>
  <dcterms:modified xsi:type="dcterms:W3CDTF">2009-09-19T16:45:46Z</dcterms:modified>
</cp:coreProperties>
</file>