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drawings/drawing3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theme/themeOverride3.xml" ContentType="application/vnd.openxmlformats-officedocument.themeOverride+xml"/>
  <Override PartName="/ppt/charts/chart23.xml" ContentType="application/vnd.openxmlformats-officedocument.drawingml.chart+xml"/>
  <Override PartName="/ppt/theme/themeOverride4.xml" ContentType="application/vnd.openxmlformats-officedocument.themeOverride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theme/themeOverride5.xml" ContentType="application/vnd.openxmlformats-officedocument.themeOverride+xml"/>
  <Override PartName="/ppt/charts/chart25.xml" ContentType="application/vnd.openxmlformats-officedocument.drawingml.chart+xml"/>
  <Override PartName="/ppt/theme/themeOverride6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7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33.xml" ContentType="application/vnd.openxmlformats-officedocument.presentationml.notesSlide+xml"/>
  <Override PartName="/ppt/charts/chart32.xml" ContentType="application/vnd.openxmlformats-officedocument.drawingml.chart+xml"/>
  <Override PartName="/ppt/notesSlides/notesSlide34.xml" ContentType="application/vnd.openxmlformats-officedocument.presentationml.notesSlide+xml"/>
  <Override PartName="/ppt/charts/chart33.xml" ContentType="application/vnd.openxmlformats-officedocument.drawingml.chart+xml"/>
  <Override PartName="/ppt/notesSlides/notesSlide35.xml" ContentType="application/vnd.openxmlformats-officedocument.presentationml.notesSlide+xml"/>
  <Override PartName="/ppt/charts/chart34.xml" ContentType="application/vnd.openxmlformats-officedocument.drawingml.chart+xml"/>
  <Override PartName="/ppt/notesSlides/notesSlide36.xml" ContentType="application/vnd.openxmlformats-officedocument.presentationml.notesSlide+xml"/>
  <Override PartName="/ppt/charts/chart35.xml" ContentType="application/vnd.openxmlformats-officedocument.drawingml.chart+xml"/>
  <Override PartName="/ppt/notesSlides/notesSlide37.xml" ContentType="application/vnd.openxmlformats-officedocument.presentationml.notesSlide+xml"/>
  <Override PartName="/ppt/charts/chart36.xml" ContentType="application/vnd.openxmlformats-officedocument.drawingml.chart+xml"/>
  <Override PartName="/ppt/drawings/drawing4.xml" ContentType="application/vnd.openxmlformats-officedocument.drawingml.chartshape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8" r:id="rId5"/>
    <p:sldId id="594" r:id="rId6"/>
    <p:sldId id="595" r:id="rId7"/>
    <p:sldId id="605" r:id="rId8"/>
    <p:sldId id="606" r:id="rId9"/>
    <p:sldId id="358" r:id="rId10"/>
    <p:sldId id="616" r:id="rId11"/>
    <p:sldId id="617" r:id="rId12"/>
    <p:sldId id="618" r:id="rId13"/>
    <p:sldId id="619" r:id="rId14"/>
    <p:sldId id="620" r:id="rId15"/>
    <p:sldId id="621" r:id="rId16"/>
    <p:sldId id="622" r:id="rId17"/>
    <p:sldId id="632" r:id="rId18"/>
    <p:sldId id="633" r:id="rId19"/>
    <p:sldId id="634" r:id="rId20"/>
    <p:sldId id="573" r:id="rId21"/>
    <p:sldId id="631" r:id="rId22"/>
    <p:sldId id="557" r:id="rId23"/>
    <p:sldId id="601" r:id="rId24"/>
    <p:sldId id="523" r:id="rId25"/>
    <p:sldId id="539" r:id="rId26"/>
    <p:sldId id="602" r:id="rId27"/>
    <p:sldId id="596" r:id="rId28"/>
    <p:sldId id="630" r:id="rId29"/>
    <p:sldId id="600" r:id="rId30"/>
    <p:sldId id="608" r:id="rId31"/>
    <p:sldId id="615" r:id="rId32"/>
    <p:sldId id="609" r:id="rId33"/>
    <p:sldId id="624" r:id="rId34"/>
    <p:sldId id="610" r:id="rId35"/>
    <p:sldId id="626" r:id="rId36"/>
    <p:sldId id="611" r:id="rId37"/>
    <p:sldId id="625" r:id="rId38"/>
    <p:sldId id="613" r:id="rId39"/>
    <p:sldId id="612" r:id="rId40"/>
    <p:sldId id="628" r:id="rId41"/>
    <p:sldId id="627" r:id="rId42"/>
    <p:sldId id="623" r:id="rId43"/>
    <p:sldId id="614" r:id="rId4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8993" autoAdjust="0"/>
  </p:normalViewPr>
  <p:slideViewPr>
    <p:cSldViewPr>
      <p:cViewPr>
        <p:scale>
          <a:sx n="60" d="100"/>
          <a:sy n="60" d="100"/>
        </p:scale>
        <p:origin x="-308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%20Folder\HSRG\Reports_10\2011\2011_reportUpdated%20v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SRG\Reports_10\2011\2011_reportUpdated%20v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SRG\Reports_10\2011\2011_reportUpdated%20v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SRG\Reports_10\2011\2011_reportUpdated%20v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SRG\Reports_10\2011\2011_reportUpdated%20v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SRG\Reports_10\2011\2011_reportUpdated%20v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%20Folder\HSRG\Reports_10\2011\2011_reportUpdated%20v3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%20Folder\HSRG\Reports_10\2011\2011_reportUpdated%20v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%20Folder\HSRG\Reports_10\2011\2011_reportUpdated%20v3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%20Folder\HSRG\Reports_10\2011\2011_reportUpdated%20v3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Document%20Folder\HSRG\Reports_10\2011\2011_reportUpdated%20v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HSRG\Reports_10\2011\A-Trend_11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Document%20Folder\HSRG\Reports_10\2011\2011_reportUpdated%20v3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%20Folder\HSRG\Reports_10\2011\2011_reportUpdated%20v3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ocument%20Folder\HSRG\Reports_10\2011\2011_reportUpdated%20v4.xlsx" TargetMode="External"/><Relationship Id="rId1" Type="http://schemas.openxmlformats.org/officeDocument/2006/relationships/themeOverride" Target="../theme/themeOverride4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HSRG\Reports_10\2011\2011_reportUpdated%20v3.xlsx" TargetMode="External"/><Relationship Id="rId1" Type="http://schemas.openxmlformats.org/officeDocument/2006/relationships/themeOverride" Target="../theme/themeOverride5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ocument%20Folder\HSRG\Reports_10\2011\2011_reportUpdated%20v4.xlsx" TargetMode="External"/><Relationship Id="rId1" Type="http://schemas.openxmlformats.org/officeDocument/2006/relationships/themeOverride" Target="../theme/themeOverride6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HSRG\seatbelt\2012%20rESULTS\FINAL_SURVEY_RESULTS%202012_LA_version2.xlsx" TargetMode="External"/><Relationship Id="rId1" Type="http://schemas.openxmlformats.org/officeDocument/2006/relationships/themeOverride" Target="../theme/themeOverride7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G:\HSRG\seatbelt\2012%20rESULTS\FINAL_SURVEY_RESULTS%202012_LA_version2.xlsx" TargetMode="External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SRG\seatbelt\2012%20rESULTS\FINAL_SURVEY_RESULTS%202012_LA_version2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%20Folder\HSRG\Reports_10\2011\2011_reportUpdated%20v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SRG\seatbelt\2012%20rESULTS\FINAL_SURVEY_RESULTS%202012_LA_version2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HSRG\Reports_10\2011\2011_reportUpdated%20v3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SRG\seatbelt\2012%20rESULTS\FINAL_SURVEY_RESULTS%202012_LA_version2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SRG\seatbelt\2012%20rESULTS\FINAL_SURVEY_RESULTS%202012_LA_version2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%20Folder\HSRG\Reports_10\2011\2011_reportUpdated%20v4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%20Folder\HSRG\Reports_10\2011\2011_reportUpdated%20v4.xlsx" TargetMode="Externa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G:\HSRG\Reports_10\2011\2011_reportUpdated%20v4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%20Folder\HSRG\Reports_10\2011\2011_reportUpdated%20v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SRG\Reports_10\2011\2011_reportUpdated%20v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SRG\Reports_10\2011\2011_reportUpdated%20v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SRG\Reports_10\2011\2011_reportUpdated%20v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SRG\Reports_10\2011\2011_reportUpdated%20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60909400213863"/>
          <c:y val="5.45219763353137E-2"/>
          <c:w val="0.81688029360355685"/>
          <c:h val="0.71394893239050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Crashes!$H$1</c:f>
              <c:strCache>
                <c:ptCount val="1"/>
                <c:pt idx="0">
                  <c:v>Fatal Crashes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invertIfNegative val="0"/>
          <c:cat>
            <c:numRef>
              <c:f>Crashes!$A$2:$A$15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Crashes!$H$2:$H$15</c:f>
              <c:numCache>
                <c:formatCode>General</c:formatCode>
                <c:ptCount val="14"/>
                <c:pt idx="0">
                  <c:v>831</c:v>
                </c:pt>
                <c:pt idx="1">
                  <c:v>846</c:v>
                </c:pt>
                <c:pt idx="2">
                  <c:v>859</c:v>
                </c:pt>
                <c:pt idx="3">
                  <c:v>818</c:v>
                </c:pt>
                <c:pt idx="4">
                  <c:v>826</c:v>
                </c:pt>
                <c:pt idx="5">
                  <c:v>886</c:v>
                </c:pt>
                <c:pt idx="6">
                  <c:v>874</c:v>
                </c:pt>
                <c:pt idx="7">
                  <c:v>890</c:v>
                </c:pt>
                <c:pt idx="8">
                  <c:v>900</c:v>
                </c:pt>
                <c:pt idx="9">
                  <c:v>820</c:v>
                </c:pt>
                <c:pt idx="10">
                  <c:v>729</c:v>
                </c:pt>
                <c:pt idx="11">
                  <c:v>643</c:v>
                </c:pt>
                <c:pt idx="12">
                  <c:v>629</c:v>
                </c:pt>
                <c:pt idx="13">
                  <c:v>610</c:v>
                </c:pt>
              </c:numCache>
            </c:numRef>
          </c:val>
        </c:ser>
        <c:ser>
          <c:idx val="1"/>
          <c:order val="1"/>
          <c:tx>
            <c:strRef>
              <c:f>Crashes!$I$1</c:f>
              <c:strCache>
                <c:ptCount val="1"/>
                <c:pt idx="0">
                  <c:v>Fatalities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Crashes!$A$2:$A$15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Crashes!$I$2:$I$15</c:f>
              <c:numCache>
                <c:formatCode>General</c:formatCode>
                <c:ptCount val="14"/>
                <c:pt idx="0">
                  <c:v>951</c:v>
                </c:pt>
                <c:pt idx="1">
                  <c:v>938</c:v>
                </c:pt>
                <c:pt idx="2">
                  <c:v>947</c:v>
                </c:pt>
                <c:pt idx="3">
                  <c:v>914</c:v>
                </c:pt>
                <c:pt idx="4">
                  <c:v>938</c:v>
                </c:pt>
                <c:pt idx="5">
                  <c:v>992</c:v>
                </c:pt>
                <c:pt idx="6">
                  <c:v>965</c:v>
                </c:pt>
                <c:pt idx="7">
                  <c:v>987</c:v>
                </c:pt>
                <c:pt idx="8">
                  <c:v>993</c:v>
                </c:pt>
                <c:pt idx="9">
                  <c:v>915</c:v>
                </c:pt>
                <c:pt idx="10">
                  <c:v>824</c:v>
                </c:pt>
                <c:pt idx="11">
                  <c:v>720</c:v>
                </c:pt>
                <c:pt idx="12">
                  <c:v>676</c:v>
                </c:pt>
                <c:pt idx="13">
                  <c:v>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85248"/>
        <c:axId val="44491136"/>
      </c:barChart>
      <c:dateAx>
        <c:axId val="4448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580000" vert="horz"/>
          <a:lstStyle/>
          <a:p>
            <a:pPr>
              <a:defRPr/>
            </a:pPr>
            <a:endParaRPr lang="en-US"/>
          </a:p>
        </c:txPr>
        <c:crossAx val="44491136"/>
        <c:crosses val="autoZero"/>
        <c:auto val="0"/>
        <c:lblOffset val="100"/>
        <c:baseTimeUnit val="days"/>
      </c:dateAx>
      <c:valAx>
        <c:axId val="4449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485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45666861086803"/>
          <c:y val="1.900302764295687E-2"/>
          <c:w val="0.21009125595411685"/>
          <c:h val="0.145402425958851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73621597984922"/>
          <c:y val="0.1663416736434189"/>
          <c:w val="0.86926378402015059"/>
          <c:h val="0.6655072893815594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Motorcycles!$H$4</c:f>
              <c:strCache>
                <c:ptCount val="1"/>
                <c:pt idx="0">
                  <c:v># of Motor-cycles in Crashes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Motorcycles!$A$6:$A$16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Motorcycles!$B$5:$B$16</c:f>
              <c:numCache>
                <c:formatCode>General</c:formatCode>
                <c:ptCount val="12"/>
                <c:pt idx="0">
                  <c:v>57</c:v>
                </c:pt>
                <c:pt idx="1">
                  <c:v>63</c:v>
                </c:pt>
                <c:pt idx="2">
                  <c:v>65</c:v>
                </c:pt>
                <c:pt idx="3">
                  <c:v>82</c:v>
                </c:pt>
                <c:pt idx="4">
                  <c:v>80</c:v>
                </c:pt>
                <c:pt idx="5">
                  <c:v>74</c:v>
                </c:pt>
                <c:pt idx="6">
                  <c:v>94</c:v>
                </c:pt>
                <c:pt idx="7">
                  <c:v>89</c:v>
                </c:pt>
                <c:pt idx="8">
                  <c:v>81</c:v>
                </c:pt>
                <c:pt idx="9">
                  <c:v>104</c:v>
                </c:pt>
                <c:pt idx="10">
                  <c:v>73</c:v>
                </c:pt>
                <c:pt idx="1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272640"/>
        <c:axId val="44278528"/>
        <c:axId val="0"/>
      </c:bar3DChart>
      <c:catAx>
        <c:axId val="4427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278528"/>
        <c:crosses val="autoZero"/>
        <c:auto val="1"/>
        <c:lblAlgn val="ctr"/>
        <c:lblOffset val="100"/>
        <c:noMultiLvlLbl val="0"/>
      </c:catAx>
      <c:valAx>
        <c:axId val="4427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27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Motorcycles!$K$4</c:f>
              <c:strCache>
                <c:ptCount val="1"/>
                <c:pt idx="0">
                  <c:v>Driver Fatalities per 100 Drivers in Crashes</c:v>
                </c:pt>
              </c:strCache>
            </c:strRef>
          </c:tx>
          <c:dLbls>
            <c:dLbl>
              <c:idx val="0"/>
              <c:layout>
                <c:manualLayout>
                  <c:x val="-7.8431372549019607E-2"/>
                  <c:y val="-5.8252427184466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503525294632293E-2"/>
                  <c:y val="7.7669902912621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9860017497812777E-2"/>
                  <c:y val="-2.8112887404225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5.1779935275080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411764705882353E-2"/>
                  <c:y val="5.8252427184466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numRef>
              <c:f>Motorcycles!$A$5:$A$16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Motorcycles!$K$5:$K$16</c:f>
              <c:numCache>
                <c:formatCode>0.0%</c:formatCode>
                <c:ptCount val="12"/>
                <c:pt idx="0">
                  <c:v>4.3999999999999997E-2</c:v>
                </c:pt>
                <c:pt idx="1">
                  <c:v>4.3999999999999997E-2</c:v>
                </c:pt>
                <c:pt idx="2">
                  <c:v>4.2000000000000003E-2</c:v>
                </c:pt>
                <c:pt idx="3">
                  <c:v>4.7E-2</c:v>
                </c:pt>
                <c:pt idx="4">
                  <c:v>4.5999999999999999E-2</c:v>
                </c:pt>
                <c:pt idx="5">
                  <c:v>3.5999999999999997E-2</c:v>
                </c:pt>
                <c:pt idx="6">
                  <c:v>4.2999999999999997E-2</c:v>
                </c:pt>
                <c:pt idx="7">
                  <c:v>3.6999999999999998E-2</c:v>
                </c:pt>
                <c:pt idx="8">
                  <c:v>3.4000000000000002E-2</c:v>
                </c:pt>
                <c:pt idx="9">
                  <c:v>4.7E-2</c:v>
                </c:pt>
                <c:pt idx="10">
                  <c:v>3.6999999999999998E-2</c:v>
                </c:pt>
                <c:pt idx="11">
                  <c:v>3.695150115473441E-2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65856"/>
        <c:axId val="44675840"/>
      </c:lineChart>
      <c:catAx>
        <c:axId val="4466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980000"/>
          <a:lstStyle/>
          <a:p>
            <a:pPr>
              <a:defRPr/>
            </a:pPr>
            <a:endParaRPr lang="en-US"/>
          </a:p>
        </c:txPr>
        <c:crossAx val="44675840"/>
        <c:crosses val="autoZero"/>
        <c:auto val="1"/>
        <c:lblAlgn val="ctr"/>
        <c:lblOffset val="100"/>
        <c:tickLblSkip val="1"/>
        <c:noMultiLvlLbl val="0"/>
      </c:catAx>
      <c:valAx>
        <c:axId val="44675840"/>
        <c:scaling>
          <c:orientation val="minMax"/>
          <c:min val="3.0000000000000002E-2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4665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73621597984922"/>
          <c:y val="0.1663416736434189"/>
          <c:w val="0.86926378402015059"/>
          <c:h val="0.6655072893815594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Motorcycles!$H$4</c:f>
              <c:strCache>
                <c:ptCount val="1"/>
                <c:pt idx="0">
                  <c:v># of Motor-cycles in Crashes</c:v>
                </c:pt>
              </c:strCache>
            </c:strRef>
          </c:tx>
          <c:invertIfNegative val="0"/>
          <c:dLbls>
            <c:txPr>
              <a:bodyPr rot="-264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Motorcycles!$A$5:$A$16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Motorcycles!$H$5:$H$16</c:f>
              <c:numCache>
                <c:formatCode>#,##0</c:formatCode>
                <c:ptCount val="12"/>
                <c:pt idx="0">
                  <c:v>1213</c:v>
                </c:pt>
                <c:pt idx="1">
                  <c:v>1265</c:v>
                </c:pt>
                <c:pt idx="2">
                  <c:v>1464</c:v>
                </c:pt>
                <c:pt idx="3">
                  <c:v>1645</c:v>
                </c:pt>
                <c:pt idx="4">
                  <c:v>1672</c:v>
                </c:pt>
                <c:pt idx="5">
                  <c:v>1877</c:v>
                </c:pt>
                <c:pt idx="6">
                  <c:v>2087</c:v>
                </c:pt>
                <c:pt idx="7">
                  <c:v>2133</c:v>
                </c:pt>
                <c:pt idx="8">
                  <c:v>2284</c:v>
                </c:pt>
                <c:pt idx="9">
                  <c:v>2166</c:v>
                </c:pt>
                <c:pt idx="10">
                  <c:v>1886</c:v>
                </c:pt>
                <c:pt idx="11">
                  <c:v>2165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591744"/>
        <c:axId val="44601728"/>
        <c:axId val="0"/>
      </c:bar3DChart>
      <c:catAx>
        <c:axId val="4459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601728"/>
        <c:crosses val="autoZero"/>
        <c:auto val="1"/>
        <c:lblAlgn val="ctr"/>
        <c:lblOffset val="100"/>
        <c:noMultiLvlLbl val="0"/>
      </c:catAx>
      <c:valAx>
        <c:axId val="446017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459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distractions!$C$3</c:f>
              <c:strCache>
                <c:ptCount val="1"/>
                <c:pt idx="0">
                  <c:v>Count all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distractions!$B$20:$B$26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distractions!$C$20:$C$26</c:f>
              <c:numCache>
                <c:formatCode>General</c:formatCode>
                <c:ptCount val="7"/>
                <c:pt idx="0">
                  <c:v>88836</c:v>
                </c:pt>
                <c:pt idx="1">
                  <c:v>91716</c:v>
                </c:pt>
                <c:pt idx="2">
                  <c:v>89481</c:v>
                </c:pt>
                <c:pt idx="3">
                  <c:v>87958</c:v>
                </c:pt>
                <c:pt idx="4">
                  <c:v>87323</c:v>
                </c:pt>
                <c:pt idx="5">
                  <c:v>83062</c:v>
                </c:pt>
                <c:pt idx="6">
                  <c:v>84708</c:v>
                </c:pt>
              </c:numCache>
            </c:numRef>
          </c:val>
        </c:ser>
        <c:ser>
          <c:idx val="2"/>
          <c:order val="1"/>
          <c:tx>
            <c:strRef>
              <c:f>distractions!$D$3</c:f>
              <c:strCache>
                <c:ptCount val="1"/>
                <c:pt idx="0">
                  <c:v>Fatalities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distractions!$B$20:$B$26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distractions!$D$20:$D$26</c:f>
              <c:numCache>
                <c:formatCode>General</c:formatCode>
                <c:ptCount val="7"/>
                <c:pt idx="0">
                  <c:v>198</c:v>
                </c:pt>
                <c:pt idx="1">
                  <c:v>197</c:v>
                </c:pt>
                <c:pt idx="2">
                  <c:v>196</c:v>
                </c:pt>
                <c:pt idx="3">
                  <c:v>180</c:v>
                </c:pt>
                <c:pt idx="4">
                  <c:v>162</c:v>
                </c:pt>
                <c:pt idx="5">
                  <c:v>144</c:v>
                </c:pt>
                <c:pt idx="6">
                  <c:v>140</c:v>
                </c:pt>
              </c:numCache>
            </c:numRef>
          </c:val>
        </c:ser>
        <c:ser>
          <c:idx val="3"/>
          <c:order val="2"/>
          <c:tx>
            <c:strRef>
              <c:f>distractions!$E$3</c:f>
              <c:strCache>
                <c:ptCount val="1"/>
                <c:pt idx="0">
                  <c:v>Injuries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distractions!$B$20:$B$26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distractions!$E$20:$E$26</c:f>
              <c:numCache>
                <c:formatCode>General</c:formatCode>
                <c:ptCount val="7"/>
                <c:pt idx="0">
                  <c:v>28677</c:v>
                </c:pt>
                <c:pt idx="1">
                  <c:v>28488</c:v>
                </c:pt>
                <c:pt idx="2">
                  <c:v>27807</c:v>
                </c:pt>
                <c:pt idx="3">
                  <c:v>25526</c:v>
                </c:pt>
                <c:pt idx="4">
                  <c:v>25831</c:v>
                </c:pt>
                <c:pt idx="5">
                  <c:v>24336</c:v>
                </c:pt>
                <c:pt idx="6">
                  <c:v>24873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28864"/>
        <c:axId val="114647040"/>
      </c:barChart>
      <c:catAx>
        <c:axId val="11462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647040"/>
        <c:crosses val="autoZero"/>
        <c:auto val="1"/>
        <c:lblAlgn val="ctr"/>
        <c:lblOffset val="100"/>
        <c:noMultiLvlLbl val="0"/>
      </c:catAx>
      <c:valAx>
        <c:axId val="11464704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628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distractions!$C$3</c:f>
              <c:strCache>
                <c:ptCount val="1"/>
                <c:pt idx="0">
                  <c:v>Count all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distractions!$B$4:$B$10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distractions!$C$4:$C$10</c:f>
              <c:numCache>
                <c:formatCode>General</c:formatCode>
                <c:ptCount val="7"/>
                <c:pt idx="0">
                  <c:v>2126</c:v>
                </c:pt>
                <c:pt idx="1">
                  <c:v>2283</c:v>
                </c:pt>
                <c:pt idx="2">
                  <c:v>2384</c:v>
                </c:pt>
                <c:pt idx="3">
                  <c:v>2274</c:v>
                </c:pt>
                <c:pt idx="4">
                  <c:v>2386</c:v>
                </c:pt>
                <c:pt idx="5">
                  <c:v>2141</c:v>
                </c:pt>
                <c:pt idx="6">
                  <c:v>2264</c:v>
                </c:pt>
              </c:numCache>
            </c:numRef>
          </c:val>
        </c:ser>
        <c:ser>
          <c:idx val="2"/>
          <c:order val="1"/>
          <c:tx>
            <c:strRef>
              <c:f>distractions!$D$3</c:f>
              <c:strCache>
                <c:ptCount val="1"/>
                <c:pt idx="0">
                  <c:v>Fatalities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distractions!$B$4:$B$10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distractions!$D$4:$D$10</c:f>
              <c:numCache>
                <c:formatCode>General</c:formatCode>
                <c:ptCount val="7"/>
                <c:pt idx="0">
                  <c:v>7</c:v>
                </c:pt>
                <c:pt idx="1">
                  <c:v>10</c:v>
                </c:pt>
                <c:pt idx="2">
                  <c:v>13</c:v>
                </c:pt>
                <c:pt idx="3">
                  <c:v>13</c:v>
                </c:pt>
                <c:pt idx="4">
                  <c:v>23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</c:ser>
        <c:ser>
          <c:idx val="3"/>
          <c:order val="2"/>
          <c:tx>
            <c:strRef>
              <c:f>distractions!$E$3</c:f>
              <c:strCache>
                <c:ptCount val="1"/>
                <c:pt idx="0">
                  <c:v>Injuries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distractions!$B$4:$B$10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distractions!$E$4:$E$10</c:f>
              <c:numCache>
                <c:formatCode>General</c:formatCode>
                <c:ptCount val="7"/>
                <c:pt idx="0">
                  <c:v>1325</c:v>
                </c:pt>
                <c:pt idx="1">
                  <c:v>1247</c:v>
                </c:pt>
                <c:pt idx="2">
                  <c:v>1274</c:v>
                </c:pt>
                <c:pt idx="3">
                  <c:v>1243</c:v>
                </c:pt>
                <c:pt idx="4">
                  <c:v>1170</c:v>
                </c:pt>
                <c:pt idx="5">
                  <c:v>1169</c:v>
                </c:pt>
                <c:pt idx="6">
                  <c:v>1192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65440"/>
        <c:axId val="107566976"/>
      </c:barChart>
      <c:catAx>
        <c:axId val="10756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566976"/>
        <c:crosses val="autoZero"/>
        <c:auto val="1"/>
        <c:lblAlgn val="ctr"/>
        <c:lblOffset val="100"/>
        <c:noMultiLvlLbl val="0"/>
      </c:catAx>
      <c:valAx>
        <c:axId val="10756697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565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87388825140574"/>
          <c:y val="0.18701137357830283"/>
          <c:w val="0.86441701068773458"/>
          <c:h val="0.668629221347331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alcohol!$G$1</c:f>
              <c:strCache>
                <c:ptCount val="1"/>
                <c:pt idx="0">
                  <c:v>Percent Alcohol Fatalities (LA)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alcohol!$A$2:$A$12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alcohol!$G$2:$G$12</c:f>
              <c:numCache>
                <c:formatCode>0%</c:formatCode>
                <c:ptCount val="11"/>
                <c:pt idx="0">
                  <c:v>0.47</c:v>
                </c:pt>
                <c:pt idx="1">
                  <c:v>0.47</c:v>
                </c:pt>
                <c:pt idx="2">
                  <c:v>0.44</c:v>
                </c:pt>
                <c:pt idx="3">
                  <c:v>0.45</c:v>
                </c:pt>
                <c:pt idx="4">
                  <c:v>0.42</c:v>
                </c:pt>
                <c:pt idx="5">
                  <c:v>0.46</c:v>
                </c:pt>
                <c:pt idx="6">
                  <c:v>0.45</c:v>
                </c:pt>
                <c:pt idx="7">
                  <c:v>0.45</c:v>
                </c:pt>
                <c:pt idx="8">
                  <c:v>0.46</c:v>
                </c:pt>
                <c:pt idx="9">
                  <c:v>0.41</c:v>
                </c:pt>
                <c:pt idx="10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624512"/>
        <c:axId val="45171072"/>
        <c:axId val="0"/>
      </c:bar3DChart>
      <c:catAx>
        <c:axId val="4462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171072"/>
        <c:crosses val="autoZero"/>
        <c:auto val="1"/>
        <c:lblAlgn val="ctr"/>
        <c:lblOffset val="100"/>
        <c:noMultiLvlLbl val="0"/>
      </c:catAx>
      <c:valAx>
        <c:axId val="45171072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462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alcohol!$E$36</c:f>
              <c:strCache>
                <c:ptCount val="1"/>
                <c:pt idx="0">
                  <c:v>Pending and Alcohol Use Unknown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alcohol!$B$39:$B$43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alcohol!$E$39:$E$43</c:f>
              <c:numCache>
                <c:formatCode>General</c:formatCode>
                <c:ptCount val="5"/>
                <c:pt idx="0">
                  <c:v>213</c:v>
                </c:pt>
                <c:pt idx="1">
                  <c:v>164</c:v>
                </c:pt>
                <c:pt idx="2">
                  <c:v>137</c:v>
                </c:pt>
                <c:pt idx="3">
                  <c:v>116</c:v>
                </c:pt>
                <c:pt idx="4">
                  <c:v>85</c:v>
                </c:pt>
              </c:numCache>
            </c:numRef>
          </c:val>
        </c:ser>
        <c:ser>
          <c:idx val="2"/>
          <c:order val="1"/>
          <c:tx>
            <c:strRef>
              <c:f>alcohol!$G$36</c:f>
              <c:strCache>
                <c:ptCount val="1"/>
                <c:pt idx="0">
                  <c:v>Not Tested and Alcohol Use Unknown</c:v>
                </c:pt>
              </c:strCache>
            </c:strRef>
          </c:tx>
          <c:invertIfNegative val="0"/>
          <c:cat>
            <c:numRef>
              <c:f>alcohol!$B$39:$B$43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alcohol!$G$39:$G$43</c:f>
              <c:numCache>
                <c:formatCode>General</c:formatCode>
                <c:ptCount val="5"/>
                <c:pt idx="0">
                  <c:v>295</c:v>
                </c:pt>
                <c:pt idx="1">
                  <c:v>217</c:v>
                </c:pt>
                <c:pt idx="2">
                  <c:v>220</c:v>
                </c:pt>
                <c:pt idx="3">
                  <c:v>156</c:v>
                </c:pt>
                <c:pt idx="4">
                  <c:v>235</c:v>
                </c:pt>
              </c:numCache>
            </c:numRef>
          </c:val>
        </c:ser>
        <c:ser>
          <c:idx val="3"/>
          <c:order val="2"/>
          <c:tx>
            <c:strRef>
              <c:f>alcohol!$I$36</c:f>
              <c:strCache>
                <c:ptCount val="1"/>
                <c:pt idx="0">
                  <c:v>Unknown</c:v>
                </c:pt>
              </c:strCache>
            </c:strRef>
          </c:tx>
          <c:invertIfNegative val="0"/>
          <c:cat>
            <c:numRef>
              <c:f>alcohol!$B$39:$B$43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alcohol!$I$39:$I$43</c:f>
              <c:numCache>
                <c:formatCode>General</c:formatCode>
                <c:ptCount val="5"/>
                <c:pt idx="0">
                  <c:v>52</c:v>
                </c:pt>
                <c:pt idx="1">
                  <c:v>57</c:v>
                </c:pt>
                <c:pt idx="2">
                  <c:v>22</c:v>
                </c:pt>
                <c:pt idx="3">
                  <c:v>62</c:v>
                </c:pt>
                <c:pt idx="4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92160"/>
        <c:axId val="44893696"/>
      </c:barChart>
      <c:catAx>
        <c:axId val="4489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893696"/>
        <c:crosses val="autoZero"/>
        <c:auto val="1"/>
        <c:lblAlgn val="ctr"/>
        <c:lblOffset val="100"/>
        <c:noMultiLvlLbl val="0"/>
      </c:catAx>
      <c:valAx>
        <c:axId val="4489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892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youth!$H$2</c:f>
              <c:strCache>
                <c:ptCount val="1"/>
                <c:pt idx="0">
                  <c:v>Ages 15 - 17</c:v>
                </c:pt>
              </c:strCache>
            </c:strRef>
          </c:tx>
          <c:invertIfNegative val="0"/>
          <c:cat>
            <c:numRef>
              <c:f>youth!$A$9:$A$14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youth!$H$9:$H$14</c:f>
              <c:numCache>
                <c:formatCode>General</c:formatCode>
                <c:ptCount val="6"/>
                <c:pt idx="0">
                  <c:v>12</c:v>
                </c:pt>
                <c:pt idx="1">
                  <c:v>8</c:v>
                </c:pt>
                <c:pt idx="2">
                  <c:v>6</c:v>
                </c:pt>
                <c:pt idx="3">
                  <c:v>3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</c:ser>
        <c:ser>
          <c:idx val="2"/>
          <c:order val="1"/>
          <c:tx>
            <c:strRef>
              <c:f>youth!$J$2</c:f>
              <c:strCache>
                <c:ptCount val="1"/>
                <c:pt idx="0">
                  <c:v>Ages 18 - 20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youth!$A$9:$A$14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youth!$J$9:$J$14</c:f>
              <c:numCache>
                <c:formatCode>General</c:formatCode>
                <c:ptCount val="6"/>
                <c:pt idx="0">
                  <c:v>30</c:v>
                </c:pt>
                <c:pt idx="1">
                  <c:v>29</c:v>
                </c:pt>
                <c:pt idx="2">
                  <c:v>18</c:v>
                </c:pt>
                <c:pt idx="3">
                  <c:v>20</c:v>
                </c:pt>
                <c:pt idx="4">
                  <c:v>16</c:v>
                </c:pt>
                <c:pt idx="5">
                  <c:v>11</c:v>
                </c:pt>
              </c:numCache>
            </c:numRef>
          </c:val>
        </c:ser>
        <c:ser>
          <c:idx val="3"/>
          <c:order val="2"/>
          <c:tx>
            <c:strRef>
              <c:f>youth!$L$2</c:f>
              <c:strCache>
                <c:ptCount val="1"/>
                <c:pt idx="0">
                  <c:v>Ages 21 - 24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youth!$A$9:$A$14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youth!$L$9:$L$14</c:f>
              <c:numCache>
                <c:formatCode>General</c:formatCode>
                <c:ptCount val="6"/>
                <c:pt idx="0">
                  <c:v>28</c:v>
                </c:pt>
                <c:pt idx="1">
                  <c:v>29</c:v>
                </c:pt>
                <c:pt idx="2">
                  <c:v>35</c:v>
                </c:pt>
                <c:pt idx="3">
                  <c:v>27</c:v>
                </c:pt>
                <c:pt idx="4">
                  <c:v>20</c:v>
                </c:pt>
                <c:pt idx="5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21536"/>
        <c:axId val="43523072"/>
      </c:barChart>
      <c:catAx>
        <c:axId val="4352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523072"/>
        <c:crosses val="autoZero"/>
        <c:auto val="1"/>
        <c:lblAlgn val="ctr"/>
        <c:lblOffset val="100"/>
        <c:noMultiLvlLbl val="0"/>
      </c:catAx>
      <c:valAx>
        <c:axId val="4352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521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'DWI arrests'!$B$1</c:f>
              <c:strCache>
                <c:ptCount val="1"/>
                <c:pt idx="0">
                  <c:v>DWI Arrest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'DWI arrests'!$A$2:$A$9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'DWI arrests'!$B$2:$B$9</c:f>
              <c:numCache>
                <c:formatCode>General</c:formatCode>
                <c:ptCount val="8"/>
                <c:pt idx="0">
                  <c:v>24804</c:v>
                </c:pt>
                <c:pt idx="1">
                  <c:v>21813</c:v>
                </c:pt>
                <c:pt idx="2">
                  <c:v>25870</c:v>
                </c:pt>
                <c:pt idx="3">
                  <c:v>25570</c:v>
                </c:pt>
                <c:pt idx="4">
                  <c:v>24791</c:v>
                </c:pt>
                <c:pt idx="5">
                  <c:v>31970</c:v>
                </c:pt>
                <c:pt idx="6">
                  <c:v>31065</c:v>
                </c:pt>
                <c:pt idx="7">
                  <c:v>29922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31936"/>
        <c:axId val="44633472"/>
      </c:barChart>
      <c:catAx>
        <c:axId val="4463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633472"/>
        <c:crosses val="autoZero"/>
        <c:auto val="1"/>
        <c:lblAlgn val="ctr"/>
        <c:lblOffset val="100"/>
        <c:noMultiLvlLbl val="0"/>
      </c:catAx>
      <c:valAx>
        <c:axId val="4463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63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38801540243265"/>
          <c:y val="9.3450761324756437E-2"/>
          <c:w val="0.7117514165869453"/>
          <c:h val="0.75074561973749765"/>
        </c:manualLayout>
      </c:layout>
      <c:bubbleChart>
        <c:varyColors val="0"/>
        <c:ser>
          <c:idx val="0"/>
          <c:order val="0"/>
          <c:tx>
            <c:strRef>
              <c:f>Troop!$D$2</c:f>
              <c:strCache>
                <c:ptCount val="1"/>
                <c:pt idx="0">
                  <c:v>Number of Fatal Crashes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0757205696510158"/>
                  <c:y val="-4.01534815372632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7288597926895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096602508019829E-2"/>
                  <c:y val="-3.275196908741116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588023719257312E-2"/>
                  <c:y val="-1.71150298014408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667249927092447E-2"/>
                  <c:y val="-3.32612147721555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9911903373189461E-2"/>
                  <c:y val="-3.985486497984768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8194217130387397E-2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9105291871249317E-2"/>
                  <c:y val="-1.85185185185184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8194217130387341E-2"/>
                  <c:y val="-1.38888888888889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Troop!$C$31:$C$39</c:f>
              <c:numCache>
                <c:formatCode>General</c:formatCode>
                <c:ptCount val="9"/>
                <c:pt idx="0">
                  <c:v>4893</c:v>
                </c:pt>
                <c:pt idx="1">
                  <c:v>5237</c:v>
                </c:pt>
                <c:pt idx="2">
                  <c:v>1745</c:v>
                </c:pt>
                <c:pt idx="3">
                  <c:v>2416</c:v>
                </c:pt>
                <c:pt idx="4">
                  <c:v>2545</c:v>
                </c:pt>
                <c:pt idx="5">
                  <c:v>2366</c:v>
                </c:pt>
                <c:pt idx="6">
                  <c:v>3293</c:v>
                </c:pt>
                <c:pt idx="7">
                  <c:v>3568</c:v>
                </c:pt>
                <c:pt idx="8">
                  <c:v>3840</c:v>
                </c:pt>
              </c:numCache>
            </c:numRef>
          </c:xVal>
          <c:yVal>
            <c:numRef>
              <c:f>Troop!$E$31:$E$39</c:f>
              <c:numCache>
                <c:formatCode>0</c:formatCode>
                <c:ptCount val="9"/>
                <c:pt idx="0">
                  <c:v>963.58161691870498</c:v>
                </c:pt>
                <c:pt idx="1">
                  <c:v>921.0956764609665</c:v>
                </c:pt>
                <c:pt idx="2">
                  <c:v>1152.2487008313358</c:v>
                </c:pt>
                <c:pt idx="3">
                  <c:v>1219.1921842514282</c:v>
                </c:pt>
                <c:pt idx="4">
                  <c:v>1096.6660490289441</c:v>
                </c:pt>
                <c:pt idx="5">
                  <c:v>1056.0142825262217</c:v>
                </c:pt>
                <c:pt idx="6">
                  <c:v>1084.6329935277745</c:v>
                </c:pt>
                <c:pt idx="7">
                  <c:v>834.2744641399936</c:v>
                </c:pt>
                <c:pt idx="8">
                  <c:v>1349.1199100586728</c:v>
                </c:pt>
              </c:numCache>
            </c:numRef>
          </c:yVal>
          <c:bubbleSize>
            <c:numRef>
              <c:f>Troop!$D$31:$D$39</c:f>
              <c:numCache>
                <c:formatCode>General</c:formatCode>
                <c:ptCount val="9"/>
                <c:pt idx="0">
                  <c:v>507793</c:v>
                </c:pt>
                <c:pt idx="1">
                  <c:v>568562</c:v>
                </c:pt>
                <c:pt idx="2">
                  <c:v>151443</c:v>
                </c:pt>
                <c:pt idx="3">
                  <c:v>198164</c:v>
                </c:pt>
                <c:pt idx="4">
                  <c:v>232067</c:v>
                </c:pt>
                <c:pt idx="5">
                  <c:v>224050</c:v>
                </c:pt>
                <c:pt idx="6">
                  <c:v>303605</c:v>
                </c:pt>
                <c:pt idx="7">
                  <c:v>427677</c:v>
                </c:pt>
                <c:pt idx="8">
                  <c:v>284630</c:v>
                </c:pt>
              </c:numCache>
            </c:numRef>
          </c:bubbleSize>
          <c:bubble3D val="1"/>
        </c:ser>
        <c:ser>
          <c:idx val="1"/>
          <c:order val="1"/>
          <c:invertIfNegative val="0"/>
          <c:xVal>
            <c:numRef>
              <c:f>Troop!$C$3:$C$11</c:f>
              <c:numCache>
                <c:formatCode>General</c:formatCode>
                <c:ptCount val="9"/>
                <c:pt idx="0">
                  <c:v>397</c:v>
                </c:pt>
                <c:pt idx="1">
                  <c:v>287</c:v>
                </c:pt>
                <c:pt idx="2">
                  <c:v>174</c:v>
                </c:pt>
                <c:pt idx="3">
                  <c:v>198</c:v>
                </c:pt>
                <c:pt idx="4">
                  <c:v>222</c:v>
                </c:pt>
                <c:pt idx="5">
                  <c:v>153</c:v>
                </c:pt>
                <c:pt idx="6">
                  <c:v>184</c:v>
                </c:pt>
                <c:pt idx="7">
                  <c:v>388</c:v>
                </c:pt>
                <c:pt idx="8">
                  <c:v>237</c:v>
                </c:pt>
              </c:numCache>
            </c:numRef>
          </c:xVal>
          <c:yVal>
            <c:numRef>
              <c:f>Troop!#REF!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3686528"/>
        <c:axId val="43704704"/>
      </c:bubbleChart>
      <c:valAx>
        <c:axId val="43686528"/>
        <c:scaling>
          <c:orientation val="minMax"/>
          <c:max val="70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43704704"/>
        <c:crosses val="autoZero"/>
        <c:crossBetween val="midCat"/>
      </c:valAx>
      <c:valAx>
        <c:axId val="43704704"/>
        <c:scaling>
          <c:orientation val="minMax"/>
          <c:max val="1600"/>
          <c:min val="5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436865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21950034023525"/>
          <c:y val="9.715836931673863E-2"/>
          <c:w val="0.78009799255862289"/>
          <c:h val="0.65760189067275743"/>
        </c:manualLayout>
      </c:layout>
      <c:lineChart>
        <c:grouping val="standard"/>
        <c:varyColors val="0"/>
        <c:ser>
          <c:idx val="0"/>
          <c:order val="0"/>
          <c:tx>
            <c:v>US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'[A-Trend_11.xlsx]A2'!$A$5:$A$11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'[A-Trend_11.xlsx]A2'!$R$5:$R$11</c:f>
              <c:numCache>
                <c:formatCode>#,##0.00</c:formatCode>
                <c:ptCount val="7"/>
                <c:pt idx="0">
                  <c:v>1.5</c:v>
                </c:pt>
                <c:pt idx="1">
                  <c:v>1.42</c:v>
                </c:pt>
                <c:pt idx="2">
                  <c:v>1.36</c:v>
                </c:pt>
                <c:pt idx="3">
                  <c:v>1.26</c:v>
                </c:pt>
                <c:pt idx="4">
                  <c:v>1.1499999999999999</c:v>
                </c:pt>
                <c:pt idx="5">
                  <c:v>1.1100000000000001</c:v>
                </c:pt>
                <c:pt idx="6">
                  <c:v>1.0900000000000001</c:v>
                </c:pt>
              </c:numCache>
            </c:numRef>
          </c:val>
          <c:smooth val="0"/>
        </c:ser>
        <c:ser>
          <c:idx val="1"/>
          <c:order val="1"/>
          <c:tx>
            <c:v>LA</c:v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'[A-Trend_11.xlsx]A2'!$A$5:$A$11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'[A-Trend_11.xlsx]A2'!$N$5:$N$11</c:f>
              <c:numCache>
                <c:formatCode>#,##0.00</c:formatCode>
                <c:ptCount val="7"/>
                <c:pt idx="0">
                  <c:v>2.1</c:v>
                </c:pt>
                <c:pt idx="1">
                  <c:v>2.17</c:v>
                </c:pt>
                <c:pt idx="2">
                  <c:v>2.19</c:v>
                </c:pt>
                <c:pt idx="3">
                  <c:v>2.0299999999999998</c:v>
                </c:pt>
                <c:pt idx="4">
                  <c:v>1.84</c:v>
                </c:pt>
                <c:pt idx="5">
                  <c:v>1.58</c:v>
                </c:pt>
                <c:pt idx="6">
                  <c:v>1.45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79520"/>
        <c:axId val="44418560"/>
      </c:lineChart>
      <c:dateAx>
        <c:axId val="44379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4423824037350665"/>
              <c:y val="0.89613658685594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4418560"/>
        <c:crosses val="autoZero"/>
        <c:auto val="0"/>
        <c:lblOffset val="100"/>
        <c:baseTimeUnit val="days"/>
        <c:majorUnit val="1"/>
        <c:minorUnit val="1"/>
      </c:dateAx>
      <c:valAx>
        <c:axId val="444185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Fatalities </a:t>
                </a:r>
              </a:p>
            </c:rich>
          </c:tx>
          <c:layout>
            <c:manualLayout>
              <c:xMode val="edge"/>
              <c:yMode val="edge"/>
              <c:x val="1.7214566929133857E-2"/>
              <c:y val="0.24333862501058334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4379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785761154855641"/>
          <c:y val="0.5175772584878503"/>
          <c:w val="0.18662116040955617"/>
          <c:h val="0.146435149332889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38801540243265"/>
          <c:y val="0.20269770896755135"/>
          <c:w val="0.7117514165869453"/>
          <c:h val="0.65710533963005957"/>
        </c:manualLayout>
      </c:layout>
      <c:bubbleChart>
        <c:varyColors val="0"/>
        <c:ser>
          <c:idx val="0"/>
          <c:order val="0"/>
          <c:tx>
            <c:strRef>
              <c:f>Troop!$D$2</c:f>
              <c:strCache>
                <c:ptCount val="1"/>
                <c:pt idx="0">
                  <c:v>Number of Fatal Crashes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470723060779041E-2"/>
                  <c:y val="5.06299057200443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7288597926895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219540314470036"/>
                  <c:y val="-5.00953366619581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649754500818329E-2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4434621231322231"/>
                  <c:y val="-2.047834606819868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1546745892874502"/>
                  <c:y val="-1.33495118786717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8194217130387397E-2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9105291871249317E-2"/>
                  <c:y val="-1.85185185185184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8194217130387341E-2"/>
                  <c:y val="-1.38888888888889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Troop!$C$3:$C$11</c:f>
              <c:numCache>
                <c:formatCode>General</c:formatCode>
                <c:ptCount val="9"/>
                <c:pt idx="0">
                  <c:v>397</c:v>
                </c:pt>
                <c:pt idx="1">
                  <c:v>287</c:v>
                </c:pt>
                <c:pt idx="2">
                  <c:v>174</c:v>
                </c:pt>
                <c:pt idx="3">
                  <c:v>198</c:v>
                </c:pt>
                <c:pt idx="4">
                  <c:v>222</c:v>
                </c:pt>
                <c:pt idx="5">
                  <c:v>153</c:v>
                </c:pt>
                <c:pt idx="6">
                  <c:v>184</c:v>
                </c:pt>
                <c:pt idx="7">
                  <c:v>388</c:v>
                </c:pt>
                <c:pt idx="8">
                  <c:v>237</c:v>
                </c:pt>
              </c:numCache>
            </c:numRef>
          </c:xVal>
          <c:yVal>
            <c:numRef>
              <c:f>Troop!$E$3:$E$11</c:f>
              <c:numCache>
                <c:formatCode>0%</c:formatCode>
                <c:ptCount val="9"/>
                <c:pt idx="0">
                  <c:v>0.44506726457399104</c:v>
                </c:pt>
                <c:pt idx="1">
                  <c:v>0.47516556291390727</c:v>
                </c:pt>
                <c:pt idx="2">
                  <c:v>0.48333333333333334</c:v>
                </c:pt>
                <c:pt idx="3">
                  <c:v>0.47368421052631576</c:v>
                </c:pt>
                <c:pt idx="4">
                  <c:v>0.42366412213740456</c:v>
                </c:pt>
                <c:pt idx="5">
                  <c:v>0.36342042755344417</c:v>
                </c:pt>
                <c:pt idx="6">
                  <c:v>0.35181644359464626</c:v>
                </c:pt>
                <c:pt idx="7">
                  <c:v>0.47901234567901235</c:v>
                </c:pt>
                <c:pt idx="8">
                  <c:v>0.42095914742451157</c:v>
                </c:pt>
              </c:numCache>
            </c:numRef>
          </c:yVal>
          <c:bubbleSize>
            <c:numRef>
              <c:f>Troop!$D$3:$D$11</c:f>
              <c:numCache>
                <c:formatCode>General</c:formatCode>
                <c:ptCount val="9"/>
                <c:pt idx="0">
                  <c:v>892</c:v>
                </c:pt>
                <c:pt idx="1">
                  <c:v>604</c:v>
                </c:pt>
                <c:pt idx="2">
                  <c:v>360</c:v>
                </c:pt>
                <c:pt idx="3">
                  <c:v>418</c:v>
                </c:pt>
                <c:pt idx="4">
                  <c:v>524</c:v>
                </c:pt>
                <c:pt idx="5">
                  <c:v>421</c:v>
                </c:pt>
                <c:pt idx="6">
                  <c:v>523</c:v>
                </c:pt>
                <c:pt idx="7">
                  <c:v>810</c:v>
                </c:pt>
                <c:pt idx="8">
                  <c:v>563</c:v>
                </c:pt>
              </c:numCache>
            </c:numRef>
          </c:bubbleSize>
          <c:bubble3D val="1"/>
        </c:ser>
        <c:ser>
          <c:idx val="1"/>
          <c:order val="1"/>
          <c:invertIfNegative val="0"/>
          <c:xVal>
            <c:numRef>
              <c:f>Troop!$C$3:$C$11</c:f>
              <c:numCache>
                <c:formatCode>General</c:formatCode>
                <c:ptCount val="9"/>
                <c:pt idx="0">
                  <c:v>397</c:v>
                </c:pt>
                <c:pt idx="1">
                  <c:v>287</c:v>
                </c:pt>
                <c:pt idx="2">
                  <c:v>174</c:v>
                </c:pt>
                <c:pt idx="3">
                  <c:v>198</c:v>
                </c:pt>
                <c:pt idx="4">
                  <c:v>222</c:v>
                </c:pt>
                <c:pt idx="5">
                  <c:v>153</c:v>
                </c:pt>
                <c:pt idx="6">
                  <c:v>184</c:v>
                </c:pt>
                <c:pt idx="7">
                  <c:v>388</c:v>
                </c:pt>
                <c:pt idx="8">
                  <c:v>237</c:v>
                </c:pt>
              </c:numCache>
            </c:numRef>
          </c:xVal>
          <c:yVal>
            <c:numRef>
              <c:f>Troop!#REF!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5035904"/>
        <c:axId val="45037440"/>
      </c:bubbleChart>
      <c:valAx>
        <c:axId val="4503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037440"/>
        <c:crosses val="autoZero"/>
        <c:crossBetween val="midCat"/>
      </c:valAx>
      <c:valAx>
        <c:axId val="45037440"/>
        <c:scaling>
          <c:orientation val="minMax"/>
          <c:max val="0.60000000000000009"/>
          <c:min val="0.2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50359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'Seatbelt use'!$K$3</c:f>
              <c:strCache>
                <c:ptCount val="1"/>
                <c:pt idx="0">
                  <c:v>Safety Belt Use of all Front-Seat Occupants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'Seatbelt use'!$A$9:$A$21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'Seatbelt use'!$J$9:$J$21</c:f>
              <c:numCache>
                <c:formatCode>0%</c:formatCode>
                <c:ptCount val="13"/>
                <c:pt idx="0">
                  <c:v>0.68</c:v>
                </c:pt>
                <c:pt idx="1">
                  <c:v>0.68</c:v>
                </c:pt>
                <c:pt idx="2">
                  <c:v>0.69</c:v>
                </c:pt>
                <c:pt idx="3">
                  <c:v>0.74</c:v>
                </c:pt>
                <c:pt idx="4">
                  <c:v>0.75</c:v>
                </c:pt>
                <c:pt idx="5">
                  <c:v>0.78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0.74</c:v>
                </c:pt>
                <c:pt idx="10">
                  <c:v>0.76</c:v>
                </c:pt>
                <c:pt idx="11">
                  <c:v>0.78</c:v>
                </c:pt>
                <c:pt idx="12">
                  <c:v>0.79310000000000003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'Seatbelt use'!$R$8</c:f>
              <c:strCache>
                <c:ptCount val="1"/>
                <c:pt idx="0">
                  <c:v>Safety Belt Use for all Killed Occupants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'Seatbelt use'!$R$9:$R$21</c:f>
              <c:numCache>
                <c:formatCode>0%</c:formatCode>
                <c:ptCount val="13"/>
                <c:pt idx="0">
                  <c:v>0.39</c:v>
                </c:pt>
                <c:pt idx="1">
                  <c:v>0.33999999999999997</c:v>
                </c:pt>
                <c:pt idx="2">
                  <c:v>0.35</c:v>
                </c:pt>
                <c:pt idx="3">
                  <c:v>0.35</c:v>
                </c:pt>
                <c:pt idx="4">
                  <c:v>0.38</c:v>
                </c:pt>
                <c:pt idx="5">
                  <c:v>0.4</c:v>
                </c:pt>
                <c:pt idx="6">
                  <c:v>0.38</c:v>
                </c:pt>
                <c:pt idx="7">
                  <c:v>0.35</c:v>
                </c:pt>
                <c:pt idx="8">
                  <c:v>0.35</c:v>
                </c:pt>
                <c:pt idx="9">
                  <c:v>0.35</c:v>
                </c:pt>
                <c:pt idx="10">
                  <c:v>0.4</c:v>
                </c:pt>
                <c:pt idx="11">
                  <c:v>0.38</c:v>
                </c:pt>
                <c:pt idx="12">
                  <c:v>0.42000000000000004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6976"/>
        <c:axId val="45096960"/>
      </c:lineChart>
      <c:catAx>
        <c:axId val="4508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5096960"/>
        <c:crosses val="autoZero"/>
        <c:auto val="1"/>
        <c:lblAlgn val="ctr"/>
        <c:lblOffset val="100"/>
        <c:noMultiLvlLbl val="0"/>
      </c:catAx>
      <c:valAx>
        <c:axId val="45096960"/>
        <c:scaling>
          <c:orientation val="minMax"/>
          <c:max val="1"/>
          <c:min val="0.2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450869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'seatbelt 2'!$C$5</c:f>
              <c:strCache>
                <c:ptCount val="1"/>
                <c:pt idx="0">
                  <c:v>Percent</c:v>
                </c:pt>
              </c:strCache>
            </c:strRef>
          </c:tx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c:spPr>
          <c:explosion val="13"/>
          <c:dPt>
            <c:idx val="0"/>
            <c:bubble3D val="0"/>
            <c:spPr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</c:dPt>
          <c:dLbls>
            <c:dLbl>
              <c:idx val="0"/>
              <c:layout>
                <c:manualLayout>
                  <c:x val="-0.20490383120785469"/>
                  <c:y val="3.10314003939981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209974387330489E-2"/>
                  <c:y val="-0.179397452172557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0451078019141683"/>
                  <c:y val="4.62277110653538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Pickup, </a:t>
                    </a:r>
                    <a:r>
                      <a:rPr lang="en-US" dirty="0"/>
                      <a:t>29.83%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'seatbelt 2'!$B$6:$B$9</c:f>
              <c:strCache>
                <c:ptCount val="4"/>
                <c:pt idx="0">
                  <c:v>Car</c:v>
                </c:pt>
                <c:pt idx="1">
                  <c:v>SUV</c:v>
                </c:pt>
                <c:pt idx="2">
                  <c:v>Truck</c:v>
                </c:pt>
                <c:pt idx="3">
                  <c:v>Van</c:v>
                </c:pt>
              </c:strCache>
            </c:strRef>
          </c:cat>
          <c:val>
            <c:numRef>
              <c:f>'seatbelt 2'!$C$6:$C$9</c:f>
              <c:numCache>
                <c:formatCode>0.00%</c:formatCode>
                <c:ptCount val="4"/>
                <c:pt idx="0">
                  <c:v>0.41639999999999999</c:v>
                </c:pt>
                <c:pt idx="1">
                  <c:v>0.23080000000000001</c:v>
                </c:pt>
                <c:pt idx="2">
                  <c:v>0.29830000000000001</c:v>
                </c:pt>
                <c:pt idx="3">
                  <c:v>5.45E-2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Lbls>
            <c:dLbl>
              <c:idx val="1"/>
              <c:layout>
                <c:manualLayout>
                  <c:x val="0.21235583376115691"/>
                  <c:y val="-0.150277327291759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888248356229627"/>
                  <c:y val="0.170562864564668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'seatbelt 2'!$B$46:$B$49</c:f>
              <c:strCache>
                <c:ptCount val="4"/>
                <c:pt idx="0">
                  <c:v>PICKUP</c:v>
                </c:pt>
                <c:pt idx="1">
                  <c:v>CAR</c:v>
                </c:pt>
                <c:pt idx="2">
                  <c:v>SUV</c:v>
                </c:pt>
                <c:pt idx="3">
                  <c:v>VAN</c:v>
                </c:pt>
              </c:strCache>
            </c:strRef>
          </c:cat>
          <c:val>
            <c:numRef>
              <c:f>'seatbelt 2'!$M$46:$M$49</c:f>
              <c:numCache>
                <c:formatCode>0%</c:formatCode>
                <c:ptCount val="4"/>
                <c:pt idx="0">
                  <c:v>0.36913401064344459</c:v>
                </c:pt>
                <c:pt idx="1">
                  <c:v>0.43396226415094341</c:v>
                </c:pt>
                <c:pt idx="2">
                  <c:v>0.16739235607160136</c:v>
                </c:pt>
                <c:pt idx="3">
                  <c:v>2.9511369134010642E-2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explosion val="13"/>
          </c:dPt>
          <c:dLbls>
            <c:dLbl>
              <c:idx val="0"/>
              <c:layout>
                <c:manualLayout>
                  <c:x val="-0.21193761273667952"/>
                  <c:y val="-2.82338855652905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585733882030178"/>
                  <c:y val="4.74250319637413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'seatbelt 2'!$B$21:$B$22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'seatbelt 2'!$C$21:$C$22</c:f>
              <c:numCache>
                <c:formatCode>0.00%</c:formatCode>
                <c:ptCount val="2"/>
                <c:pt idx="0">
                  <c:v>0.48049999999999998</c:v>
                </c:pt>
                <c:pt idx="1">
                  <c:v>0.51949999999999996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7"/>
            <c:spPr>
              <a:solidFill>
                <a:schemeClr val="accent1"/>
              </a:solidFill>
            </c:spPr>
          </c:dPt>
          <c:dLbls>
            <c:dLbl>
              <c:idx val="1"/>
              <c:layout>
                <c:manualLayout>
                  <c:x val="0.22641005498821681"/>
                  <c:y val="6.53819716507629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'seatbelt 2'!$H$21:$H$22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'seatbelt 2'!$J$21:$J$22</c:f>
              <c:numCache>
                <c:formatCode>0%</c:formatCode>
                <c:ptCount val="2"/>
                <c:pt idx="0">
                  <c:v>0.58078270407982735</c:v>
                </c:pt>
                <c:pt idx="1">
                  <c:v>0.41921729592017265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tockChart>
        <c:ser>
          <c:idx val="0"/>
          <c:order val="0"/>
          <c:tx>
            <c:strRef>
              <c:f>ESTIMATES!$C$1</c:f>
              <c:strCache>
                <c:ptCount val="1"/>
                <c:pt idx="0">
                  <c:v>2011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ESTIMATES!$B$2:$B$10</c:f>
              <c:strCache>
                <c:ptCount val="9"/>
                <c:pt idx="0">
                  <c:v>1 (NO)</c:v>
                </c:pt>
                <c:pt idx="1">
                  <c:v>2 (EBR)</c:v>
                </c:pt>
                <c:pt idx="2">
                  <c:v>3 (Houma)</c:v>
                </c:pt>
                <c:pt idx="3">
                  <c:v>4 (Lafayette)</c:v>
                </c:pt>
                <c:pt idx="4">
                  <c:v>5 ( Lake Charles)</c:v>
                </c:pt>
                <c:pt idx="5">
                  <c:v>6 ( Alexandria)</c:v>
                </c:pt>
                <c:pt idx="6">
                  <c:v>7 (Shreveport)</c:v>
                </c:pt>
                <c:pt idx="7">
                  <c:v>8 (Monroe)</c:v>
                </c:pt>
                <c:pt idx="8">
                  <c:v>Louisiana</c:v>
                </c:pt>
              </c:strCache>
            </c:strRef>
          </c:cat>
          <c:val>
            <c:numRef>
              <c:f>ESTIMATES!$C$2:$C$10</c:f>
              <c:numCache>
                <c:formatCode>0%</c:formatCode>
                <c:ptCount val="9"/>
                <c:pt idx="0">
                  <c:v>0.74917225845040958</c:v>
                </c:pt>
                <c:pt idx="1">
                  <c:v>0.78536876592781468</c:v>
                </c:pt>
                <c:pt idx="2">
                  <c:v>0.79637403062488965</c:v>
                </c:pt>
                <c:pt idx="3">
                  <c:v>0.80504494166175078</c:v>
                </c:pt>
                <c:pt idx="4">
                  <c:v>0.74818861337400344</c:v>
                </c:pt>
                <c:pt idx="5">
                  <c:v>0.7477950194521511</c:v>
                </c:pt>
                <c:pt idx="6">
                  <c:v>0.7819234893218906</c:v>
                </c:pt>
                <c:pt idx="7">
                  <c:v>0.77812145908278796</c:v>
                </c:pt>
                <c:pt idx="8">
                  <c:v>0.77675020442383746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ESTIMATES!$D$1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ESTIMATES!$B$2:$B$10</c:f>
              <c:strCache>
                <c:ptCount val="9"/>
                <c:pt idx="0">
                  <c:v>1 (NO)</c:v>
                </c:pt>
                <c:pt idx="1">
                  <c:v>2 (EBR)</c:v>
                </c:pt>
                <c:pt idx="2">
                  <c:v>3 (Houma)</c:v>
                </c:pt>
                <c:pt idx="3">
                  <c:v>4 (Lafayette)</c:v>
                </c:pt>
                <c:pt idx="4">
                  <c:v>5 ( Lake Charles)</c:v>
                </c:pt>
                <c:pt idx="5">
                  <c:v>6 ( Alexandria)</c:v>
                </c:pt>
                <c:pt idx="6">
                  <c:v>7 (Shreveport)</c:v>
                </c:pt>
                <c:pt idx="7">
                  <c:v>8 (Monroe)</c:v>
                </c:pt>
                <c:pt idx="8">
                  <c:v>Louisiana</c:v>
                </c:pt>
              </c:strCache>
            </c:strRef>
          </c:cat>
          <c:val>
            <c:numRef>
              <c:f>ESTIMATES!$D$2:$D$10</c:f>
              <c:numCache>
                <c:formatCode>0%</c:formatCode>
                <c:ptCount val="9"/>
                <c:pt idx="0">
                  <c:v>0.85729999999999995</c:v>
                </c:pt>
                <c:pt idx="1">
                  <c:v>0.86580000000000001</c:v>
                </c:pt>
                <c:pt idx="2">
                  <c:v>0.85450000000000004</c:v>
                </c:pt>
                <c:pt idx="3">
                  <c:v>0.84940000000000004</c:v>
                </c:pt>
                <c:pt idx="4">
                  <c:v>0.9133</c:v>
                </c:pt>
                <c:pt idx="5">
                  <c:v>0.83360000000000001</c:v>
                </c:pt>
                <c:pt idx="6">
                  <c:v>0.87619999999999998</c:v>
                </c:pt>
                <c:pt idx="7">
                  <c:v>0.65580000000000005</c:v>
                </c:pt>
                <c:pt idx="8">
                  <c:v>0.83400000000000007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ESTIMATES!$E$1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ESTIMATES!$B$2:$B$10</c:f>
              <c:strCache>
                <c:ptCount val="9"/>
                <c:pt idx="0">
                  <c:v>1 (NO)</c:v>
                </c:pt>
                <c:pt idx="1">
                  <c:v>2 (EBR)</c:v>
                </c:pt>
                <c:pt idx="2">
                  <c:v>3 (Houma)</c:v>
                </c:pt>
                <c:pt idx="3">
                  <c:v>4 (Lafayette)</c:v>
                </c:pt>
                <c:pt idx="4">
                  <c:v>5 ( Lake Charles)</c:v>
                </c:pt>
                <c:pt idx="5">
                  <c:v>6 ( Alexandria)</c:v>
                </c:pt>
                <c:pt idx="6">
                  <c:v>7 (Shreveport)</c:v>
                </c:pt>
                <c:pt idx="7">
                  <c:v>8 (Monroe)</c:v>
                </c:pt>
                <c:pt idx="8">
                  <c:v>Louisiana</c:v>
                </c:pt>
              </c:strCache>
            </c:strRef>
          </c:cat>
          <c:val>
            <c:numRef>
              <c:f>ESTIMATES!$E$2:$E$10</c:f>
              <c:numCache>
                <c:formatCode>0%</c:formatCode>
                <c:ptCount val="9"/>
                <c:pt idx="0">
                  <c:v>0.76649999999999996</c:v>
                </c:pt>
                <c:pt idx="1">
                  <c:v>0.60340000000000005</c:v>
                </c:pt>
                <c:pt idx="2">
                  <c:v>0.75249999999999995</c:v>
                </c:pt>
                <c:pt idx="3">
                  <c:v>0.82540000000000002</c:v>
                </c:pt>
                <c:pt idx="4">
                  <c:v>0.79770000000000008</c:v>
                </c:pt>
                <c:pt idx="5">
                  <c:v>0.62160000000000004</c:v>
                </c:pt>
                <c:pt idx="6">
                  <c:v>0.71899999999999997</c:v>
                </c:pt>
                <c:pt idx="7">
                  <c:v>0.59340000000000004</c:v>
                </c:pt>
                <c:pt idx="8">
                  <c:v>0.75219999999999998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ESTIMATES!$F$1</c:f>
              <c:strCache>
                <c:ptCount val="1"/>
                <c:pt idx="0">
                  <c:v>2012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ESTIMATES!$B$2:$B$10</c:f>
              <c:strCache>
                <c:ptCount val="9"/>
                <c:pt idx="0">
                  <c:v>1 (NO)</c:v>
                </c:pt>
                <c:pt idx="1">
                  <c:v>2 (EBR)</c:v>
                </c:pt>
                <c:pt idx="2">
                  <c:v>3 (Houma)</c:v>
                </c:pt>
                <c:pt idx="3">
                  <c:v>4 (Lafayette)</c:v>
                </c:pt>
                <c:pt idx="4">
                  <c:v>5 ( Lake Charles)</c:v>
                </c:pt>
                <c:pt idx="5">
                  <c:v>6 ( Alexandria)</c:v>
                </c:pt>
                <c:pt idx="6">
                  <c:v>7 (Shreveport)</c:v>
                </c:pt>
                <c:pt idx="7">
                  <c:v>8 (Monroe)</c:v>
                </c:pt>
                <c:pt idx="8">
                  <c:v>Louisiana</c:v>
                </c:pt>
              </c:strCache>
            </c:strRef>
          </c:cat>
          <c:val>
            <c:numRef>
              <c:f>ESTIMATES!$F$2:$F$10</c:f>
              <c:numCache>
                <c:formatCode>0.0%</c:formatCode>
                <c:ptCount val="9"/>
                <c:pt idx="0">
                  <c:v>0.81189999999999996</c:v>
                </c:pt>
                <c:pt idx="1">
                  <c:v>0.73460000000000003</c:v>
                </c:pt>
                <c:pt idx="2">
                  <c:v>0.80349999999999999</c:v>
                </c:pt>
                <c:pt idx="3">
                  <c:v>0.83740000000000003</c:v>
                </c:pt>
                <c:pt idx="4">
                  <c:v>0.85550000000000004</c:v>
                </c:pt>
                <c:pt idx="5">
                  <c:v>0.72760000000000002</c:v>
                </c:pt>
                <c:pt idx="6">
                  <c:v>0.79759999999999998</c:v>
                </c:pt>
                <c:pt idx="7">
                  <c:v>0.62460000000000004</c:v>
                </c:pt>
                <c:pt idx="8">
                  <c:v>0.79310000000000003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>
            <c:spPr>
              <a:solidFill>
                <a:schemeClr val="accent1"/>
              </a:solidFill>
            </c:spPr>
          </c:upBars>
          <c:downBars>
            <c:spPr>
              <a:solidFill>
                <a:srgbClr val="FF0000"/>
              </a:solidFill>
            </c:spPr>
          </c:downBars>
        </c:upDownBars>
        <c:axId val="45892736"/>
        <c:axId val="45894272"/>
      </c:stockChart>
      <c:catAx>
        <c:axId val="45892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5894272"/>
        <c:crosses val="autoZero"/>
        <c:auto val="1"/>
        <c:lblAlgn val="ctr"/>
        <c:lblOffset val="100"/>
        <c:noMultiLvlLbl val="0"/>
      </c:catAx>
      <c:valAx>
        <c:axId val="45894272"/>
        <c:scaling>
          <c:orientation val="minMax"/>
          <c:max val="1"/>
          <c:min val="0.60000000000000009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58927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tockChart>
        <c:ser>
          <c:idx val="0"/>
          <c:order val="0"/>
          <c:tx>
            <c:strRef>
              <c:f>ESTIMATES!$C$13</c:f>
              <c:strCache>
                <c:ptCount val="1"/>
                <c:pt idx="0">
                  <c:v>2011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ESTIMATES!$B$14:$B$22</c:f>
              <c:strCache>
                <c:ptCount val="9"/>
                <c:pt idx="0">
                  <c:v>A (EBR)</c:v>
                </c:pt>
                <c:pt idx="1">
                  <c:v>B (NO)</c:v>
                </c:pt>
                <c:pt idx="2">
                  <c:v>C (Houma)</c:v>
                </c:pt>
                <c:pt idx="3">
                  <c:v>D (Lake Charles)</c:v>
                </c:pt>
                <c:pt idx="4">
                  <c:v>E (Alexandria)</c:v>
                </c:pt>
                <c:pt idx="5">
                  <c:v>F (Monroe)</c:v>
                </c:pt>
                <c:pt idx="6">
                  <c:v>G (Shreveport)</c:v>
                </c:pt>
                <c:pt idx="7">
                  <c:v>I (Lafayette)</c:v>
                </c:pt>
                <c:pt idx="8">
                  <c:v>L (Hammond)</c:v>
                </c:pt>
              </c:strCache>
            </c:strRef>
          </c:cat>
          <c:val>
            <c:numRef>
              <c:f>ESTIMATES!$C$14:$C$22</c:f>
              <c:numCache>
                <c:formatCode>0%</c:formatCode>
                <c:ptCount val="9"/>
                <c:pt idx="0">
                  <c:v>0.77968787308877097</c:v>
                </c:pt>
                <c:pt idx="1">
                  <c:v>0.75522842196341999</c:v>
                </c:pt>
                <c:pt idx="2">
                  <c:v>0.82445702235109741</c:v>
                </c:pt>
                <c:pt idx="3">
                  <c:v>0.73225267067465283</c:v>
                </c:pt>
                <c:pt idx="4">
                  <c:v>0.7477950194521511</c:v>
                </c:pt>
                <c:pt idx="5">
                  <c:v>0.77812145908278818</c:v>
                </c:pt>
                <c:pt idx="6">
                  <c:v>0.7819234893218906</c:v>
                </c:pt>
                <c:pt idx="7">
                  <c:v>0.7917396452715999</c:v>
                </c:pt>
                <c:pt idx="8">
                  <c:v>0.76767287593441902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ESTIMATES!$D$13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ESTIMATES!$B$14:$B$22</c:f>
              <c:strCache>
                <c:ptCount val="9"/>
                <c:pt idx="0">
                  <c:v>A (EBR)</c:v>
                </c:pt>
                <c:pt idx="1">
                  <c:v>B (NO)</c:v>
                </c:pt>
                <c:pt idx="2">
                  <c:v>C (Houma)</c:v>
                </c:pt>
                <c:pt idx="3">
                  <c:v>D (Lake Charles)</c:v>
                </c:pt>
                <c:pt idx="4">
                  <c:v>E (Alexandria)</c:v>
                </c:pt>
                <c:pt idx="5">
                  <c:v>F (Monroe)</c:v>
                </c:pt>
                <c:pt idx="6">
                  <c:v>G (Shreveport)</c:v>
                </c:pt>
                <c:pt idx="7">
                  <c:v>I (Lafayette)</c:v>
                </c:pt>
                <c:pt idx="8">
                  <c:v>L (Hammond)</c:v>
                </c:pt>
              </c:strCache>
            </c:strRef>
          </c:cat>
          <c:val>
            <c:numRef>
              <c:f>ESTIMATES!$D$14:$D$22</c:f>
              <c:numCache>
                <c:formatCode>0%</c:formatCode>
                <c:ptCount val="9"/>
                <c:pt idx="0">
                  <c:v>0.84819999999999995</c:v>
                </c:pt>
                <c:pt idx="1">
                  <c:v>0.88270000000000004</c:v>
                </c:pt>
                <c:pt idx="2">
                  <c:v>0.83489999999999998</c:v>
                </c:pt>
                <c:pt idx="3">
                  <c:v>0.9133</c:v>
                </c:pt>
                <c:pt idx="4">
                  <c:v>0.76670000000000005</c:v>
                </c:pt>
                <c:pt idx="5">
                  <c:v>0.90920000000000001</c:v>
                </c:pt>
                <c:pt idx="6">
                  <c:v>0.89149999999999996</c:v>
                </c:pt>
                <c:pt idx="7">
                  <c:v>0.84940000000000004</c:v>
                </c:pt>
                <c:pt idx="8">
                  <c:v>0.82300000000000006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ESTIMATES!$E$13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ESTIMATES!$B$14:$B$22</c:f>
              <c:strCache>
                <c:ptCount val="9"/>
                <c:pt idx="0">
                  <c:v>A (EBR)</c:v>
                </c:pt>
                <c:pt idx="1">
                  <c:v>B (NO)</c:v>
                </c:pt>
                <c:pt idx="2">
                  <c:v>C (Houma)</c:v>
                </c:pt>
                <c:pt idx="3">
                  <c:v>D (Lake Charles)</c:v>
                </c:pt>
                <c:pt idx="4">
                  <c:v>E (Alexandria)</c:v>
                </c:pt>
                <c:pt idx="5">
                  <c:v>F (Monroe)</c:v>
                </c:pt>
                <c:pt idx="6">
                  <c:v>G (Shreveport)</c:v>
                </c:pt>
                <c:pt idx="7">
                  <c:v>I (Lafayette)</c:v>
                </c:pt>
                <c:pt idx="8">
                  <c:v>L (Hammond)</c:v>
                </c:pt>
              </c:strCache>
            </c:strRef>
          </c:cat>
          <c:val>
            <c:numRef>
              <c:f>ESTIMATES!$E$14:$E$22</c:f>
              <c:numCache>
                <c:formatCode>0%</c:formatCode>
                <c:ptCount val="9"/>
                <c:pt idx="0">
                  <c:v>0.5978</c:v>
                </c:pt>
                <c:pt idx="1">
                  <c:v>0.78029999999999999</c:v>
                </c:pt>
                <c:pt idx="2">
                  <c:v>0.8085</c:v>
                </c:pt>
                <c:pt idx="3">
                  <c:v>0.79770000000000008</c:v>
                </c:pt>
                <c:pt idx="4">
                  <c:v>0.64190000000000003</c:v>
                </c:pt>
                <c:pt idx="5">
                  <c:v>0.64359999999999995</c:v>
                </c:pt>
                <c:pt idx="6">
                  <c:v>0.69989999999999997</c:v>
                </c:pt>
                <c:pt idx="7">
                  <c:v>0.82540000000000002</c:v>
                </c:pt>
                <c:pt idx="8">
                  <c:v>0.73099999999999998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ESTIMATES!$F$13</c:f>
              <c:strCache>
                <c:ptCount val="1"/>
                <c:pt idx="0">
                  <c:v>2012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ESTIMATES!$B$14:$B$22</c:f>
              <c:strCache>
                <c:ptCount val="9"/>
                <c:pt idx="0">
                  <c:v>A (EBR)</c:v>
                </c:pt>
                <c:pt idx="1">
                  <c:v>B (NO)</c:v>
                </c:pt>
                <c:pt idx="2">
                  <c:v>C (Houma)</c:v>
                </c:pt>
                <c:pt idx="3">
                  <c:v>D (Lake Charles)</c:v>
                </c:pt>
                <c:pt idx="4">
                  <c:v>E (Alexandria)</c:v>
                </c:pt>
                <c:pt idx="5">
                  <c:v>F (Monroe)</c:v>
                </c:pt>
                <c:pt idx="6">
                  <c:v>G (Shreveport)</c:v>
                </c:pt>
                <c:pt idx="7">
                  <c:v>I (Lafayette)</c:v>
                </c:pt>
                <c:pt idx="8">
                  <c:v>L (Hammond)</c:v>
                </c:pt>
              </c:strCache>
            </c:strRef>
          </c:cat>
          <c:val>
            <c:numRef>
              <c:f>ESTIMATES!$F$14:$F$22</c:f>
              <c:numCache>
                <c:formatCode>0.0%</c:formatCode>
                <c:ptCount val="9"/>
                <c:pt idx="0">
                  <c:v>0.72299999999999998</c:v>
                </c:pt>
                <c:pt idx="1">
                  <c:v>0.83150000000000002</c:v>
                </c:pt>
                <c:pt idx="2">
                  <c:v>0.82169999999999999</c:v>
                </c:pt>
                <c:pt idx="3">
                  <c:v>0.85550000000000004</c:v>
                </c:pt>
                <c:pt idx="4">
                  <c:v>0.70430000000000004</c:v>
                </c:pt>
                <c:pt idx="5">
                  <c:v>0.77639999999999998</c:v>
                </c:pt>
                <c:pt idx="6">
                  <c:v>0.79569999999999996</c:v>
                </c:pt>
                <c:pt idx="7">
                  <c:v>0.83740000000000003</c:v>
                </c:pt>
                <c:pt idx="8">
                  <c:v>0.77700000000000002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>
            <c:spPr>
              <a:solidFill>
                <a:schemeClr val="tx2">
                  <a:lumMod val="60000"/>
                  <a:lumOff val="40000"/>
                </a:schemeClr>
              </a:solidFill>
            </c:spPr>
          </c:upBars>
          <c:downBars>
            <c:spPr>
              <a:solidFill>
                <a:srgbClr val="FF0000"/>
              </a:solidFill>
            </c:spPr>
          </c:downBars>
        </c:upDownBars>
        <c:axId val="45830144"/>
        <c:axId val="45831680"/>
      </c:stockChart>
      <c:catAx>
        <c:axId val="45830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5831680"/>
        <c:crosses val="autoZero"/>
        <c:auto val="1"/>
        <c:lblAlgn val="ctr"/>
        <c:lblOffset val="100"/>
        <c:noMultiLvlLbl val="0"/>
      </c:catAx>
      <c:valAx>
        <c:axId val="45831680"/>
        <c:scaling>
          <c:orientation val="minMax"/>
          <c:min val="0.60000000000000009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58301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ESTIMATES!$N$1</c:f>
              <c:strCache>
                <c:ptCount val="1"/>
                <c:pt idx="0">
                  <c:v>Estimate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ESTIMATES!$M$2:$M$4</c:f>
              <c:strCache>
                <c:ptCount val="3"/>
                <c:pt idx="0">
                  <c:v>INTERSTATES</c:v>
                </c:pt>
                <c:pt idx="1">
                  <c:v>US&amp;STATE</c:v>
                </c:pt>
                <c:pt idx="2">
                  <c:v>LOCAL</c:v>
                </c:pt>
              </c:strCache>
            </c:strRef>
          </c:cat>
          <c:val>
            <c:numRef>
              <c:f>ESTIMATES!$N$2:$N$4</c:f>
              <c:numCache>
                <c:formatCode>0.0%</c:formatCode>
                <c:ptCount val="3"/>
                <c:pt idx="0">
                  <c:v>0.86399999999999999</c:v>
                </c:pt>
                <c:pt idx="1">
                  <c:v>0.85940000000000005</c:v>
                </c:pt>
                <c:pt idx="2">
                  <c:v>0.78680000000000005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54080"/>
        <c:axId val="45868160"/>
      </c:barChart>
      <c:catAx>
        <c:axId val="4585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45868160"/>
        <c:crosses val="autoZero"/>
        <c:auto val="1"/>
        <c:lblAlgn val="ctr"/>
        <c:lblOffset val="100"/>
        <c:noMultiLvlLbl val="0"/>
      </c:catAx>
      <c:valAx>
        <c:axId val="45868160"/>
        <c:scaling>
          <c:orientation val="minMax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585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'seatbelt 2'!$B$46:$B$50</c:f>
              <c:strCache>
                <c:ptCount val="5"/>
                <c:pt idx="0">
                  <c:v>PICKUP</c:v>
                </c:pt>
                <c:pt idx="1">
                  <c:v>CAR</c:v>
                </c:pt>
                <c:pt idx="2">
                  <c:v>SUV</c:v>
                </c:pt>
                <c:pt idx="3">
                  <c:v>VAN</c:v>
                </c:pt>
                <c:pt idx="4">
                  <c:v>All</c:v>
                </c:pt>
              </c:strCache>
            </c:strRef>
          </c:cat>
          <c:val>
            <c:numRef>
              <c:f>'seatbelt 2'!$J$46:$J$50</c:f>
              <c:numCache>
                <c:formatCode>0%</c:formatCode>
                <c:ptCount val="5"/>
                <c:pt idx="0">
                  <c:v>0.35517693315858456</c:v>
                </c:pt>
                <c:pt idx="1">
                  <c:v>0.73690078037904128</c:v>
                </c:pt>
                <c:pt idx="2">
                  <c:v>0.53468208092485547</c:v>
                </c:pt>
                <c:pt idx="3">
                  <c:v>1</c:v>
                </c:pt>
                <c:pt idx="4">
                  <c:v>0.56990807934204157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85824"/>
        <c:axId val="43491712"/>
      </c:barChart>
      <c:catAx>
        <c:axId val="43485824"/>
        <c:scaling>
          <c:orientation val="minMax"/>
        </c:scaling>
        <c:delete val="0"/>
        <c:axPos val="b"/>
        <c:majorTickMark val="out"/>
        <c:minorTickMark val="none"/>
        <c:tickLblPos val="nextTo"/>
        <c:crossAx val="43491712"/>
        <c:crosses val="autoZero"/>
        <c:auto val="1"/>
        <c:lblAlgn val="ctr"/>
        <c:lblOffset val="100"/>
        <c:noMultiLvlLbl val="0"/>
      </c:catAx>
      <c:valAx>
        <c:axId val="434917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48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571741032370985E-2"/>
          <c:y val="5.1400554097404488E-2"/>
          <c:w val="0.71453937007874013"/>
          <c:h val="0.6824843248760567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Quarter!$B$17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txPr>
              <a:bodyPr rot="-5400000"/>
              <a:lstStyle/>
              <a:p>
                <a:pPr>
                  <a:defRPr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Quarter!$A$18:$A$21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Quarter!$B$18:$B$21</c:f>
              <c:numCache>
                <c:formatCode>General</c:formatCode>
                <c:ptCount val="4"/>
                <c:pt idx="0">
                  <c:v>195</c:v>
                </c:pt>
                <c:pt idx="1">
                  <c:v>250</c:v>
                </c:pt>
                <c:pt idx="2">
                  <c:v>233</c:v>
                </c:pt>
                <c:pt idx="3">
                  <c:v>222</c:v>
                </c:pt>
              </c:numCache>
            </c:numRef>
          </c:val>
        </c:ser>
        <c:ser>
          <c:idx val="4"/>
          <c:order val="1"/>
          <c:tx>
            <c:strRef>
              <c:f>Quarter!$C$17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Quarter!$A$18:$A$21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Quarter!$C$18:$C$21</c:f>
              <c:numCache>
                <c:formatCode>General</c:formatCode>
                <c:ptCount val="4"/>
                <c:pt idx="0">
                  <c:v>194</c:v>
                </c:pt>
                <c:pt idx="1">
                  <c:v>225</c:v>
                </c:pt>
                <c:pt idx="2">
                  <c:v>172</c:v>
                </c:pt>
                <c:pt idx="3">
                  <c:v>229</c:v>
                </c:pt>
              </c:numCache>
            </c:numRef>
          </c:val>
        </c:ser>
        <c:ser>
          <c:idx val="0"/>
          <c:order val="2"/>
          <c:tx>
            <c:strRef>
              <c:f>Quarter!$D$17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Quarter!$A$18:$A$21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Quarter!$D$18:$D$21</c:f>
              <c:numCache>
                <c:formatCode>General</c:formatCode>
                <c:ptCount val="4"/>
                <c:pt idx="0">
                  <c:v>200</c:v>
                </c:pt>
                <c:pt idx="1">
                  <c:v>207</c:v>
                </c:pt>
                <c:pt idx="2">
                  <c:v>165</c:v>
                </c:pt>
                <c:pt idx="3">
                  <c:v>157</c:v>
                </c:pt>
              </c:numCache>
            </c:numRef>
          </c:val>
        </c:ser>
        <c:ser>
          <c:idx val="1"/>
          <c:order val="3"/>
          <c:tx>
            <c:strRef>
              <c:f>Quarter!$E$17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Quarter!$A$18:$A$21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Quarter!$E$18:$E$21</c:f>
              <c:numCache>
                <c:formatCode>General</c:formatCode>
                <c:ptCount val="4"/>
                <c:pt idx="0">
                  <c:v>150</c:v>
                </c:pt>
                <c:pt idx="1">
                  <c:v>182</c:v>
                </c:pt>
                <c:pt idx="2">
                  <c:v>136</c:v>
                </c:pt>
                <c:pt idx="3">
                  <c:v>175</c:v>
                </c:pt>
              </c:numCache>
            </c:numRef>
          </c:val>
        </c:ser>
        <c:ser>
          <c:idx val="2"/>
          <c:order val="4"/>
          <c:tx>
            <c:strRef>
              <c:f>Quarter!$F$17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Quarter!$A$18:$A$21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Quarter!$F$18:$F$21</c:f>
              <c:numCache>
                <c:formatCode>General</c:formatCode>
                <c:ptCount val="4"/>
                <c:pt idx="0">
                  <c:v>134</c:v>
                </c:pt>
                <c:pt idx="1">
                  <c:v>185</c:v>
                </c:pt>
                <c:pt idx="2">
                  <c:v>151</c:v>
                </c:pt>
                <c:pt idx="3">
                  <c:v>159</c:v>
                </c:pt>
              </c:numCache>
            </c:numRef>
          </c:val>
        </c:ser>
        <c:ser>
          <c:idx val="3"/>
          <c:order val="5"/>
          <c:tx>
            <c:strRef>
              <c:f>Quarter!$G$17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Quarter!$A$18:$A$21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Quarter!$G$18:$G$19</c:f>
              <c:numCache>
                <c:formatCode>General</c:formatCode>
                <c:ptCount val="2"/>
                <c:pt idx="0">
                  <c:v>146</c:v>
                </c:pt>
                <c:pt idx="1">
                  <c:v>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45367296"/>
        <c:axId val="45368832"/>
      </c:barChart>
      <c:catAx>
        <c:axId val="453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5368832"/>
        <c:crosses val="autoZero"/>
        <c:auto val="1"/>
        <c:lblAlgn val="ctr"/>
        <c:lblOffset val="100"/>
        <c:noMultiLvlLbl val="0"/>
      </c:catAx>
      <c:valAx>
        <c:axId val="45368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5367296"/>
        <c:crosses val="autoZero"/>
        <c:crossBetween val="between"/>
      </c:valAx>
      <c:spPr>
        <a:ln w="41275"/>
      </c:spPr>
    </c:plotArea>
    <c:legend>
      <c:legendPos val="r"/>
      <c:layout>
        <c:manualLayout>
          <c:xMode val="edge"/>
          <c:yMode val="edge"/>
          <c:x val="0.88183847431915052"/>
          <c:y val="0.27509887772649111"/>
          <c:w val="9.522574586433577E-2"/>
          <c:h val="0.4785378767309258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STATS!$B$13</c:f>
              <c:strCache>
                <c:ptCount val="1"/>
                <c:pt idx="0">
                  <c:v>Driver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STATS!$A$14:$A$17</c:f>
              <c:strCache>
                <c:ptCount val="4"/>
                <c:pt idx="0">
                  <c:v>Car</c:v>
                </c:pt>
                <c:pt idx="1">
                  <c:v>Truck</c:v>
                </c:pt>
                <c:pt idx="2">
                  <c:v>SUV</c:v>
                </c:pt>
                <c:pt idx="3">
                  <c:v>Van</c:v>
                </c:pt>
              </c:strCache>
            </c:strRef>
          </c:cat>
          <c:val>
            <c:numRef>
              <c:f>STATS!$B$14:$B$17</c:f>
              <c:numCache>
                <c:formatCode>0.0%</c:formatCode>
                <c:ptCount val="4"/>
                <c:pt idx="0">
                  <c:v>0.81999160222046685</c:v>
                </c:pt>
                <c:pt idx="1">
                  <c:v>0.7165018009998172</c:v>
                </c:pt>
                <c:pt idx="2">
                  <c:v>0.82912018307844804</c:v>
                </c:pt>
                <c:pt idx="3">
                  <c:v>0.85491396586003865</c:v>
                </c:pt>
              </c:numCache>
            </c:numRef>
          </c:val>
        </c:ser>
        <c:ser>
          <c:idx val="1"/>
          <c:order val="1"/>
          <c:tx>
            <c:strRef>
              <c:f>STATS!$C$13</c:f>
              <c:strCache>
                <c:ptCount val="1"/>
                <c:pt idx="0">
                  <c:v>Passenger</c:v>
                </c:pt>
              </c:strCache>
            </c:strRef>
          </c:tx>
          <c:invertIfNegative val="0"/>
          <c:cat>
            <c:strRef>
              <c:f>STATS!$A$14:$A$17</c:f>
              <c:strCache>
                <c:ptCount val="4"/>
                <c:pt idx="0">
                  <c:v>Car</c:v>
                </c:pt>
                <c:pt idx="1">
                  <c:v>Truck</c:v>
                </c:pt>
                <c:pt idx="2">
                  <c:v>SUV</c:v>
                </c:pt>
                <c:pt idx="3">
                  <c:v>Van</c:v>
                </c:pt>
              </c:strCache>
            </c:strRef>
          </c:cat>
          <c:val>
            <c:numRef>
              <c:f>STATS!$C$14:$C$17</c:f>
              <c:numCache>
                <c:formatCode>0.0%</c:formatCode>
                <c:ptCount val="4"/>
                <c:pt idx="0">
                  <c:v>0.84889085835278588</c:v>
                </c:pt>
                <c:pt idx="1">
                  <c:v>0.68276885868806014</c:v>
                </c:pt>
                <c:pt idx="2">
                  <c:v>0.76664359981006858</c:v>
                </c:pt>
                <c:pt idx="3">
                  <c:v>0.84978317796230263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14496"/>
        <c:axId val="45969792"/>
      </c:barChart>
      <c:catAx>
        <c:axId val="4351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45969792"/>
        <c:crosses val="autoZero"/>
        <c:auto val="1"/>
        <c:lblAlgn val="ctr"/>
        <c:lblOffset val="100"/>
        <c:noMultiLvlLbl val="0"/>
      </c:catAx>
      <c:valAx>
        <c:axId val="459697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3514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'seatbelt 2'!$B$28:$B$32</c:f>
              <c:strCache>
                <c:ptCount val="5"/>
                <c:pt idx="0">
                  <c:v>LIGHT TRUCK / PICKUP</c:v>
                </c:pt>
                <c:pt idx="1">
                  <c:v>PASSENGER CAR</c:v>
                </c:pt>
                <c:pt idx="2">
                  <c:v>SUV</c:v>
                </c:pt>
                <c:pt idx="3">
                  <c:v>VAN</c:v>
                </c:pt>
                <c:pt idx="4">
                  <c:v>All</c:v>
                </c:pt>
              </c:strCache>
            </c:strRef>
          </c:cat>
          <c:val>
            <c:numRef>
              <c:f>'seatbelt 2'!$J$28:$J$32</c:f>
              <c:numCache>
                <c:formatCode>0%</c:formatCode>
                <c:ptCount val="5"/>
                <c:pt idx="0">
                  <c:v>0.35517693315858456</c:v>
                </c:pt>
                <c:pt idx="1">
                  <c:v>0.73690078037904128</c:v>
                </c:pt>
                <c:pt idx="2">
                  <c:v>0.53468208092485547</c:v>
                </c:pt>
                <c:pt idx="3">
                  <c:v>1</c:v>
                </c:pt>
                <c:pt idx="4">
                  <c:v>0.56990807934204157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04480"/>
        <c:axId val="46010368"/>
      </c:barChart>
      <c:catAx>
        <c:axId val="46004480"/>
        <c:scaling>
          <c:orientation val="minMax"/>
        </c:scaling>
        <c:delete val="0"/>
        <c:axPos val="b"/>
        <c:majorTickMark val="out"/>
        <c:minorTickMark val="none"/>
        <c:tickLblPos val="nextTo"/>
        <c:crossAx val="46010368"/>
        <c:crosses val="autoZero"/>
        <c:auto val="1"/>
        <c:lblAlgn val="ctr"/>
        <c:lblOffset val="100"/>
        <c:noMultiLvlLbl val="0"/>
      </c:catAx>
      <c:valAx>
        <c:axId val="460103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00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STATS!$A$2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STATS!$B$1:$C$1</c:f>
              <c:strCache>
                <c:ptCount val="2"/>
                <c:pt idx="0">
                  <c:v>Driver</c:v>
                </c:pt>
                <c:pt idx="1">
                  <c:v>Passenger</c:v>
                </c:pt>
              </c:strCache>
            </c:strRef>
          </c:cat>
          <c:val>
            <c:numRef>
              <c:f>STATS!$B$2:$C$2</c:f>
              <c:numCache>
                <c:formatCode>0%</c:formatCode>
                <c:ptCount val="2"/>
                <c:pt idx="0">
                  <c:v>0.75203269711914744</c:v>
                </c:pt>
                <c:pt idx="1">
                  <c:v>0.71669957573310383</c:v>
                </c:pt>
              </c:numCache>
            </c:numRef>
          </c:val>
        </c:ser>
        <c:ser>
          <c:idx val="1"/>
          <c:order val="1"/>
          <c:tx>
            <c:strRef>
              <c:f>STATS!$A$3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STATS!$B$1:$C$1</c:f>
              <c:strCache>
                <c:ptCount val="2"/>
                <c:pt idx="0">
                  <c:v>Driver</c:v>
                </c:pt>
                <c:pt idx="1">
                  <c:v>Passenger</c:v>
                </c:pt>
              </c:strCache>
            </c:strRef>
          </c:cat>
          <c:val>
            <c:numRef>
              <c:f>STATS!$B$3:$C$3</c:f>
              <c:numCache>
                <c:formatCode>0%</c:formatCode>
                <c:ptCount val="2"/>
                <c:pt idx="0">
                  <c:v>0.85023696520759673</c:v>
                </c:pt>
                <c:pt idx="1">
                  <c:v>0.83710548750599623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52864"/>
        <c:axId val="46054400"/>
      </c:barChart>
      <c:catAx>
        <c:axId val="46052864"/>
        <c:scaling>
          <c:orientation val="minMax"/>
        </c:scaling>
        <c:delete val="0"/>
        <c:axPos val="b"/>
        <c:majorTickMark val="out"/>
        <c:minorTickMark val="none"/>
        <c:tickLblPos val="nextTo"/>
        <c:crossAx val="46054400"/>
        <c:crosses val="autoZero"/>
        <c:auto val="1"/>
        <c:lblAlgn val="ctr"/>
        <c:lblOffset val="100"/>
        <c:noMultiLvlLbl val="0"/>
      </c:catAx>
      <c:valAx>
        <c:axId val="46054400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052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STATS!$B$6</c:f>
              <c:strCache>
                <c:ptCount val="1"/>
                <c:pt idx="0">
                  <c:v>Driver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 rot="-5400000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STATS!$A$7:$A$11</c:f>
              <c:strCache>
                <c:ptCount val="5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Unsure</c:v>
                </c:pt>
                <c:pt idx="4">
                  <c:v>Other</c:v>
                </c:pt>
              </c:strCache>
            </c:strRef>
          </c:cat>
          <c:val>
            <c:numRef>
              <c:f>STATS!$B$7:$B$11</c:f>
              <c:numCache>
                <c:formatCode>0.0%</c:formatCode>
                <c:ptCount val="5"/>
                <c:pt idx="0">
                  <c:v>0.74961327714074955</c:v>
                </c:pt>
                <c:pt idx="1">
                  <c:v>0.8122221304463868</c:v>
                </c:pt>
                <c:pt idx="2">
                  <c:v>0.84118727898173751</c:v>
                </c:pt>
                <c:pt idx="3">
                  <c:v>0.89753418206747348</c:v>
                </c:pt>
                <c:pt idx="4">
                  <c:v>0.94581076635440609</c:v>
                </c:pt>
              </c:numCache>
            </c:numRef>
          </c:val>
        </c:ser>
        <c:ser>
          <c:idx val="1"/>
          <c:order val="1"/>
          <c:tx>
            <c:strRef>
              <c:f>STATS!$C$6</c:f>
              <c:strCache>
                <c:ptCount val="1"/>
                <c:pt idx="0">
                  <c:v>Passenger</c:v>
                </c:pt>
              </c:strCache>
            </c:strRef>
          </c:tx>
          <c:invertIfNegative val="0"/>
          <c:dLbls>
            <c:txPr>
              <a:bodyPr rot="-5400000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STATS!$A$7:$A$11</c:f>
              <c:strCache>
                <c:ptCount val="5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Unsure</c:v>
                </c:pt>
                <c:pt idx="4">
                  <c:v>Other</c:v>
                </c:pt>
              </c:strCache>
            </c:strRef>
          </c:cat>
          <c:val>
            <c:numRef>
              <c:f>STATS!$C$7:$C$11</c:f>
              <c:numCache>
                <c:formatCode>0.0%</c:formatCode>
                <c:ptCount val="5"/>
                <c:pt idx="0">
                  <c:v>0.73005150682733133</c:v>
                </c:pt>
                <c:pt idx="1">
                  <c:v>0.8261531966157678</c:v>
                </c:pt>
                <c:pt idx="2">
                  <c:v>0.92054428334354976</c:v>
                </c:pt>
                <c:pt idx="3">
                  <c:v>0.93266578104963249</c:v>
                </c:pt>
                <c:pt idx="4">
                  <c:v>0.93624034261252742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98688"/>
        <c:axId val="46104576"/>
      </c:barChart>
      <c:catAx>
        <c:axId val="46098688"/>
        <c:scaling>
          <c:orientation val="minMax"/>
        </c:scaling>
        <c:delete val="0"/>
        <c:axPos val="b"/>
        <c:majorTickMark val="out"/>
        <c:minorTickMark val="none"/>
        <c:tickLblPos val="nextTo"/>
        <c:crossAx val="46104576"/>
        <c:crosses val="autoZero"/>
        <c:auto val="1"/>
        <c:lblAlgn val="ctr"/>
        <c:lblOffset val="100"/>
        <c:noMultiLvlLbl val="0"/>
      </c:catAx>
      <c:valAx>
        <c:axId val="461045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6098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'Seatbelt use'!$D$115</c:f>
              <c:strCache>
                <c:ptCount val="1"/>
                <c:pt idx="0">
                  <c:v>NoRestraint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'Seatbelt use'!$B$116:$C$119</c:f>
              <c:multiLvlStrCache>
                <c:ptCount val="4"/>
                <c:lvl>
                  <c:pt idx="0">
                    <c:v>African American</c:v>
                  </c:pt>
                  <c:pt idx="1">
                    <c:v>Caucasian</c:v>
                  </c:pt>
                  <c:pt idx="2">
                    <c:v>African American</c:v>
                  </c:pt>
                  <c:pt idx="3">
                    <c:v>Caucasian</c:v>
                  </c:pt>
                </c:lvl>
                <c:lvl>
                  <c:pt idx="0">
                    <c:v>Female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Male</c:v>
                  </c:pt>
                </c:lvl>
              </c:multiLvlStrCache>
            </c:multiLvlStrRef>
          </c:cat>
          <c:val>
            <c:numRef>
              <c:f>'Seatbelt use'!$D$116:$D$119</c:f>
              <c:numCache>
                <c:formatCode>0%</c:formatCode>
                <c:ptCount val="4"/>
                <c:pt idx="0">
                  <c:v>0.49259999999999998</c:v>
                </c:pt>
                <c:pt idx="1">
                  <c:v>0.47239999999999999</c:v>
                </c:pt>
                <c:pt idx="2">
                  <c:v>0.64780000000000004</c:v>
                </c:pt>
                <c:pt idx="3">
                  <c:v>0.60550000000000004</c:v>
                </c:pt>
              </c:numCache>
            </c:numRef>
          </c:val>
        </c:ser>
        <c:ser>
          <c:idx val="1"/>
          <c:order val="1"/>
          <c:tx>
            <c:strRef>
              <c:f>'Seatbelt use'!$E$115</c:f>
              <c:strCache>
                <c:ptCount val="1"/>
                <c:pt idx="0">
                  <c:v>Restraint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'Seatbelt use'!$B$116:$C$119</c:f>
              <c:multiLvlStrCache>
                <c:ptCount val="4"/>
                <c:lvl>
                  <c:pt idx="0">
                    <c:v>African American</c:v>
                  </c:pt>
                  <c:pt idx="1">
                    <c:v>Caucasian</c:v>
                  </c:pt>
                  <c:pt idx="2">
                    <c:v>African American</c:v>
                  </c:pt>
                  <c:pt idx="3">
                    <c:v>Caucasian</c:v>
                  </c:pt>
                </c:lvl>
                <c:lvl>
                  <c:pt idx="0">
                    <c:v>Female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Male</c:v>
                  </c:pt>
                </c:lvl>
              </c:multiLvlStrCache>
            </c:multiLvlStrRef>
          </c:cat>
          <c:val>
            <c:numRef>
              <c:f>'Seatbelt use'!$E$116:$E$119</c:f>
              <c:numCache>
                <c:formatCode>0%</c:formatCode>
                <c:ptCount val="4"/>
                <c:pt idx="0">
                  <c:v>0.50739999999999996</c:v>
                </c:pt>
                <c:pt idx="1">
                  <c:v>0.52759999999999996</c:v>
                </c:pt>
                <c:pt idx="2">
                  <c:v>0.35220000000000001</c:v>
                </c:pt>
                <c:pt idx="3">
                  <c:v>0.39450000000000002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14144"/>
        <c:axId val="46244608"/>
      </c:barChart>
      <c:catAx>
        <c:axId val="46214144"/>
        <c:scaling>
          <c:orientation val="minMax"/>
        </c:scaling>
        <c:delete val="0"/>
        <c:axPos val="b"/>
        <c:majorTickMark val="out"/>
        <c:minorTickMark val="none"/>
        <c:tickLblPos val="nextTo"/>
        <c:crossAx val="46244608"/>
        <c:crosses val="autoZero"/>
        <c:auto val="1"/>
        <c:lblAlgn val="ctr"/>
        <c:lblOffset val="100"/>
        <c:noMultiLvlLbl val="0"/>
      </c:catAx>
      <c:valAx>
        <c:axId val="462446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214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'Seatbelt use'!$C$96</c:f>
              <c:strCache>
                <c:ptCount val="1"/>
                <c:pt idx="0">
                  <c:v>NoRestraint</c:v>
                </c:pt>
              </c:strCache>
            </c:strRef>
          </c:tx>
          <c:invertIfNegative val="0"/>
          <c:dLbls>
            <c:numFmt formatCode="0%" sourceLinked="0"/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'Seatbelt use'!$B$97:$B$104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'Seatbelt use'!$C$97:$C$104</c:f>
              <c:numCache>
                <c:formatCode>0.00%</c:formatCode>
                <c:ptCount val="8"/>
                <c:pt idx="0">
                  <c:v>0.50819999999999999</c:v>
                </c:pt>
                <c:pt idx="1">
                  <c:v>0.52939999999999998</c:v>
                </c:pt>
                <c:pt idx="2">
                  <c:v>0.68659999999999999</c:v>
                </c:pt>
                <c:pt idx="3">
                  <c:v>0.56140000000000001</c:v>
                </c:pt>
                <c:pt idx="4">
                  <c:v>0.70830000000000004</c:v>
                </c:pt>
                <c:pt idx="5">
                  <c:v>0.67269999999999996</c:v>
                </c:pt>
                <c:pt idx="6">
                  <c:v>0.31580000000000003</c:v>
                </c:pt>
                <c:pt idx="7">
                  <c:v>0.54549999999999998</c:v>
                </c:pt>
              </c:numCache>
            </c:numRef>
          </c:val>
        </c:ser>
        <c:ser>
          <c:idx val="2"/>
          <c:order val="1"/>
          <c:tx>
            <c:strRef>
              <c:f>'Seatbelt use'!$D$96</c:f>
              <c:strCache>
                <c:ptCount val="1"/>
                <c:pt idx="0">
                  <c:v>Restraint</c:v>
                </c:pt>
              </c:strCache>
            </c:strRef>
          </c:tx>
          <c:invertIfNegative val="0"/>
          <c:cat>
            <c:numRef>
              <c:f>'Seatbelt use'!$B$97:$B$104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'Seatbelt use'!$D$97:$D$104</c:f>
              <c:numCache>
                <c:formatCode>0.00%</c:formatCode>
                <c:ptCount val="8"/>
                <c:pt idx="0">
                  <c:v>0.49180000000000001</c:v>
                </c:pt>
                <c:pt idx="1">
                  <c:v>0.47060000000000002</c:v>
                </c:pt>
                <c:pt idx="2">
                  <c:v>0.31340000000000001</c:v>
                </c:pt>
                <c:pt idx="3">
                  <c:v>0.43859999999999999</c:v>
                </c:pt>
                <c:pt idx="4">
                  <c:v>0.29170000000000001</c:v>
                </c:pt>
                <c:pt idx="5">
                  <c:v>0.32729999999999998</c:v>
                </c:pt>
                <c:pt idx="6">
                  <c:v>0.68420000000000003</c:v>
                </c:pt>
                <c:pt idx="7">
                  <c:v>0.45450000000000002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55488"/>
        <c:axId val="46617728"/>
      </c:barChart>
      <c:catAx>
        <c:axId val="4625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617728"/>
        <c:crosses val="autoZero"/>
        <c:auto val="1"/>
        <c:lblAlgn val="ctr"/>
        <c:lblOffset val="100"/>
        <c:noMultiLvlLbl val="0"/>
      </c:catAx>
      <c:valAx>
        <c:axId val="466177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6255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38801540243265"/>
          <c:y val="7.4722710563382533E-2"/>
          <c:w val="0.78736864489161074"/>
          <c:h val="0.75074561973749765"/>
        </c:manualLayout>
      </c:layout>
      <c:bubbleChart>
        <c:varyColors val="0"/>
        <c:ser>
          <c:idx val="0"/>
          <c:order val="0"/>
          <c:tx>
            <c:strRef>
              <c:f>Troop!$D$2</c:f>
              <c:strCache>
                <c:ptCount val="1"/>
                <c:pt idx="0">
                  <c:v>Number of Fatal Crashes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9275177408379504E-2"/>
                  <c:y val="-2.42823187293041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967580441333724E-2"/>
                  <c:y val="-4.36987851098724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8306479051229703E-2"/>
                  <c:y val="-5.00953238121758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464566929133859E-2"/>
                  <c:y val="1.40983881341823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642558569067755E-2"/>
                  <c:y val="-2.047796836532323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6084742879362307E-2"/>
                  <c:y val="-1.64708536722339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8194217130387397E-2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996950034023525"/>
                  <c:y val="0.1000925834215460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8194217130387341E-2"/>
                  <c:y val="-1.38888888888889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Troop!$F$3:$F$11</c:f>
              <c:numCache>
                <c:formatCode>0.0%</c:formatCode>
                <c:ptCount val="9"/>
                <c:pt idx="0">
                  <c:v>0.72299999999999998</c:v>
                </c:pt>
                <c:pt idx="1">
                  <c:v>0.83150000000000002</c:v>
                </c:pt>
                <c:pt idx="2">
                  <c:v>0.82169999999999999</c:v>
                </c:pt>
                <c:pt idx="3">
                  <c:v>0.85550000000000004</c:v>
                </c:pt>
                <c:pt idx="4">
                  <c:v>0.70430000000000004</c:v>
                </c:pt>
                <c:pt idx="5">
                  <c:v>0.77639999999999998</c:v>
                </c:pt>
                <c:pt idx="6">
                  <c:v>0.79569999999999996</c:v>
                </c:pt>
                <c:pt idx="7">
                  <c:v>0.83740000000000003</c:v>
                </c:pt>
                <c:pt idx="8">
                  <c:v>0.77700000000000002</c:v>
                </c:pt>
              </c:numCache>
            </c:numRef>
          </c:xVal>
          <c:yVal>
            <c:numRef>
              <c:f>Troop!$E$3:$E$11</c:f>
              <c:numCache>
                <c:formatCode>0%</c:formatCode>
                <c:ptCount val="9"/>
                <c:pt idx="0">
                  <c:v>0.44506726457399104</c:v>
                </c:pt>
                <c:pt idx="1">
                  <c:v>0.47516556291390727</c:v>
                </c:pt>
                <c:pt idx="2">
                  <c:v>0.48333333333333334</c:v>
                </c:pt>
                <c:pt idx="3">
                  <c:v>0.47368421052631576</c:v>
                </c:pt>
                <c:pt idx="4">
                  <c:v>0.42366412213740456</c:v>
                </c:pt>
                <c:pt idx="5">
                  <c:v>0.36342042755344417</c:v>
                </c:pt>
                <c:pt idx="6">
                  <c:v>0.35181644359464626</c:v>
                </c:pt>
                <c:pt idx="7">
                  <c:v>0.47901234567901235</c:v>
                </c:pt>
                <c:pt idx="8">
                  <c:v>0.42095914742451157</c:v>
                </c:pt>
              </c:numCache>
            </c:numRef>
          </c:yVal>
          <c:bubbleSize>
            <c:numRef>
              <c:f>Troop!$D$3:$D$11</c:f>
              <c:numCache>
                <c:formatCode>General</c:formatCode>
                <c:ptCount val="9"/>
                <c:pt idx="0">
                  <c:v>892</c:v>
                </c:pt>
                <c:pt idx="1">
                  <c:v>604</c:v>
                </c:pt>
                <c:pt idx="2">
                  <c:v>360</c:v>
                </c:pt>
                <c:pt idx="3">
                  <c:v>418</c:v>
                </c:pt>
                <c:pt idx="4">
                  <c:v>524</c:v>
                </c:pt>
                <c:pt idx="5">
                  <c:v>421</c:v>
                </c:pt>
                <c:pt idx="6">
                  <c:v>523</c:v>
                </c:pt>
                <c:pt idx="7">
                  <c:v>810</c:v>
                </c:pt>
                <c:pt idx="8">
                  <c:v>563</c:v>
                </c:pt>
              </c:numCache>
            </c:numRef>
          </c:bubbleSize>
          <c:bubble3D val="1"/>
        </c:ser>
        <c:ser>
          <c:idx val="1"/>
          <c:order val="1"/>
          <c:invertIfNegative val="0"/>
          <c:xVal>
            <c:numRef>
              <c:f>Troop!$C$3:$C$11</c:f>
              <c:numCache>
                <c:formatCode>General</c:formatCode>
                <c:ptCount val="9"/>
                <c:pt idx="0">
                  <c:v>397</c:v>
                </c:pt>
                <c:pt idx="1">
                  <c:v>287</c:v>
                </c:pt>
                <c:pt idx="2">
                  <c:v>174</c:v>
                </c:pt>
                <c:pt idx="3">
                  <c:v>198</c:v>
                </c:pt>
                <c:pt idx="4">
                  <c:v>222</c:v>
                </c:pt>
                <c:pt idx="5">
                  <c:v>153</c:v>
                </c:pt>
                <c:pt idx="6">
                  <c:v>184</c:v>
                </c:pt>
                <c:pt idx="7">
                  <c:v>388</c:v>
                </c:pt>
                <c:pt idx="8">
                  <c:v>237</c:v>
                </c:pt>
              </c:numCache>
            </c:numRef>
          </c:xVal>
          <c:yVal>
            <c:numRef>
              <c:f>Troop!#REF!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6547328"/>
        <c:axId val="46548864"/>
      </c:bubbleChart>
      <c:valAx>
        <c:axId val="46547328"/>
        <c:scaling>
          <c:orientation val="minMax"/>
          <c:max val="0.9"/>
          <c:min val="0.60000000000000009"/>
        </c:scaling>
        <c:delete val="0"/>
        <c:axPos val="b"/>
        <c:numFmt formatCode="0.0%" sourceLinked="1"/>
        <c:majorTickMark val="out"/>
        <c:minorTickMark val="none"/>
        <c:tickLblPos val="nextTo"/>
        <c:crossAx val="46548864"/>
        <c:crosses val="autoZero"/>
        <c:crossBetween val="midCat"/>
      </c:valAx>
      <c:valAx>
        <c:axId val="46548864"/>
        <c:scaling>
          <c:orientation val="minMax"/>
          <c:max val="0.55000000000000004"/>
          <c:min val="0.30000000000000004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5473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673738919214159"/>
          <c:y val="0.10052799650043745"/>
          <c:w val="0.7029165408610869"/>
          <c:h val="0.67289391951006183"/>
        </c:manualLayout>
      </c:layout>
      <c:lineChart>
        <c:grouping val="standard"/>
        <c:varyColors val="0"/>
        <c:ser>
          <c:idx val="0"/>
          <c:order val="0"/>
          <c:spPr>
            <a:ln w="50800"/>
          </c:spPr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'A1'!$B$4:$B$10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'A1'!$U$4:$U$10</c:f>
              <c:numCache>
                <c:formatCode>0.0</c:formatCode>
                <c:ptCount val="7"/>
                <c:pt idx="0">
                  <c:v>6.0893269558413374</c:v>
                </c:pt>
                <c:pt idx="1">
                  <c:v>6.0854553301683216</c:v>
                </c:pt>
                <c:pt idx="2">
                  <c:v>6.2140175219023774</c:v>
                </c:pt>
                <c:pt idx="3">
                  <c:v>5.7904062776863681</c:v>
                </c:pt>
                <c:pt idx="4">
                  <c:v>5.2878475765101483</c:v>
                </c:pt>
                <c:pt idx="5">
                  <c:v>4.8766280826046611</c:v>
                </c:pt>
                <c:pt idx="6">
                  <c:v>4.5178407928944262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64800"/>
        <c:axId val="46767104"/>
      </c:lineChart>
      <c:catAx>
        <c:axId val="46764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>
            <c:manualLayout>
              <c:xMode val="edge"/>
              <c:yMode val="edge"/>
              <c:x val="0.51789976133651561"/>
              <c:y val="0.912412553038434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600" b="1"/>
            </a:pPr>
            <a:endParaRPr lang="en-US"/>
          </a:p>
        </c:txPr>
        <c:crossAx val="46767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7671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Fatalities per 1000 Crashes </a:t>
                </a:r>
              </a:p>
            </c:rich>
          </c:tx>
          <c:layout>
            <c:manualLayout>
              <c:xMode val="edge"/>
              <c:yMode val="edge"/>
              <c:x val="6.702500729075532E-2"/>
              <c:y val="0.161126366908075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46764800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youth!$B$2</c:f>
              <c:strCache>
                <c:ptCount val="1"/>
                <c:pt idx="0">
                  <c:v>Ages 15 - 17</c:v>
                </c:pt>
              </c:strCache>
            </c:strRef>
          </c:tx>
          <c:invertIfNegative val="0"/>
          <c:cat>
            <c:numRef>
              <c:f>youth!$A$9:$A$14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youth!$B$9:$B$14</c:f>
              <c:numCache>
                <c:formatCode>General</c:formatCode>
                <c:ptCount val="6"/>
                <c:pt idx="0">
                  <c:v>55</c:v>
                </c:pt>
                <c:pt idx="1">
                  <c:v>58</c:v>
                </c:pt>
                <c:pt idx="2">
                  <c:v>56</c:v>
                </c:pt>
                <c:pt idx="3">
                  <c:v>21</c:v>
                </c:pt>
                <c:pt idx="4">
                  <c:v>48</c:v>
                </c:pt>
                <c:pt idx="5">
                  <c:v>43</c:v>
                </c:pt>
              </c:numCache>
            </c:numRef>
          </c:val>
        </c:ser>
        <c:ser>
          <c:idx val="2"/>
          <c:order val="1"/>
          <c:tx>
            <c:strRef>
              <c:f>youth!$D$2</c:f>
              <c:strCache>
                <c:ptCount val="1"/>
                <c:pt idx="0">
                  <c:v>Ages 18 - 20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youth!$A$9:$A$14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youth!$D$9:$D$14</c:f>
              <c:numCache>
                <c:formatCode>General</c:formatCode>
                <c:ptCount val="6"/>
                <c:pt idx="0">
                  <c:v>89</c:v>
                </c:pt>
                <c:pt idx="1">
                  <c:v>91</c:v>
                </c:pt>
                <c:pt idx="2">
                  <c:v>60</c:v>
                </c:pt>
                <c:pt idx="3">
                  <c:v>61</c:v>
                </c:pt>
                <c:pt idx="4">
                  <c:v>53</c:v>
                </c:pt>
                <c:pt idx="5">
                  <c:v>47</c:v>
                </c:pt>
              </c:numCache>
            </c:numRef>
          </c:val>
        </c:ser>
        <c:ser>
          <c:idx val="3"/>
          <c:order val="2"/>
          <c:tx>
            <c:strRef>
              <c:f>youth!$F$2</c:f>
              <c:strCache>
                <c:ptCount val="1"/>
                <c:pt idx="0">
                  <c:v>Ages 21 - 24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youth!$A$9:$A$14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youth!$F$9:$F$14</c:f>
              <c:numCache>
                <c:formatCode>General</c:formatCode>
                <c:ptCount val="6"/>
                <c:pt idx="0">
                  <c:v>68</c:v>
                </c:pt>
                <c:pt idx="1">
                  <c:v>77</c:v>
                </c:pt>
                <c:pt idx="2">
                  <c:v>77</c:v>
                </c:pt>
                <c:pt idx="3">
                  <c:v>59</c:v>
                </c:pt>
                <c:pt idx="4">
                  <c:v>44</c:v>
                </c:pt>
                <c:pt idx="5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14528"/>
        <c:axId val="44224512"/>
      </c:barChart>
      <c:catAx>
        <c:axId val="4421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4224512"/>
        <c:crosses val="autoZero"/>
        <c:auto val="1"/>
        <c:lblAlgn val="ctr"/>
        <c:lblOffset val="100"/>
        <c:noMultiLvlLbl val="0"/>
      </c:catAx>
      <c:valAx>
        <c:axId val="4422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4214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Interstates!$B$1</c:f>
              <c:strCache>
                <c:ptCount val="1"/>
                <c:pt idx="0">
                  <c:v>Fatal Crashes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Interstates!$A$2:$A$13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Interstates!$B$2:$B$13</c:f>
              <c:numCache>
                <c:formatCode>General</c:formatCode>
                <c:ptCount val="12"/>
                <c:pt idx="0">
                  <c:v>118</c:v>
                </c:pt>
                <c:pt idx="1">
                  <c:v>133</c:v>
                </c:pt>
                <c:pt idx="2">
                  <c:v>107</c:v>
                </c:pt>
                <c:pt idx="3">
                  <c:v>122</c:v>
                </c:pt>
                <c:pt idx="4">
                  <c:v>137</c:v>
                </c:pt>
                <c:pt idx="5">
                  <c:v>134</c:v>
                </c:pt>
                <c:pt idx="6">
                  <c:v>153</c:v>
                </c:pt>
                <c:pt idx="7">
                  <c:v>125</c:v>
                </c:pt>
                <c:pt idx="8">
                  <c:v>108</c:v>
                </c:pt>
                <c:pt idx="9">
                  <c:v>109</c:v>
                </c:pt>
                <c:pt idx="10">
                  <c:v>116</c:v>
                </c:pt>
                <c:pt idx="11">
                  <c:v>84</c:v>
                </c:pt>
              </c:numCache>
            </c:numRef>
          </c:val>
        </c:ser>
        <c:ser>
          <c:idx val="2"/>
          <c:order val="1"/>
          <c:tx>
            <c:strRef>
              <c:f>Interstates!$C$1</c:f>
              <c:strCache>
                <c:ptCount val="1"/>
                <c:pt idx="0">
                  <c:v>Fatalities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Interstates!$A$2:$A$13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Interstates!$C$2:$C$13</c:f>
              <c:numCache>
                <c:formatCode>General</c:formatCode>
                <c:ptCount val="12"/>
                <c:pt idx="0">
                  <c:v>135</c:v>
                </c:pt>
                <c:pt idx="1">
                  <c:v>152</c:v>
                </c:pt>
                <c:pt idx="2">
                  <c:v>128</c:v>
                </c:pt>
                <c:pt idx="3">
                  <c:v>158</c:v>
                </c:pt>
                <c:pt idx="4">
                  <c:v>153</c:v>
                </c:pt>
                <c:pt idx="5">
                  <c:v>163</c:v>
                </c:pt>
                <c:pt idx="6">
                  <c:v>180</c:v>
                </c:pt>
                <c:pt idx="7">
                  <c:v>141</c:v>
                </c:pt>
                <c:pt idx="8">
                  <c:v>133</c:v>
                </c:pt>
                <c:pt idx="9">
                  <c:v>135</c:v>
                </c:pt>
                <c:pt idx="10">
                  <c:v>137</c:v>
                </c:pt>
                <c:pt idx="11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147072"/>
        <c:axId val="44148608"/>
      </c:barChart>
      <c:catAx>
        <c:axId val="4414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120000"/>
          <a:lstStyle/>
          <a:p>
            <a:pPr>
              <a:defRPr/>
            </a:pPr>
            <a:endParaRPr lang="en-US"/>
          </a:p>
        </c:txPr>
        <c:crossAx val="44148608"/>
        <c:crosses val="autoZero"/>
        <c:auto val="1"/>
        <c:lblAlgn val="ctr"/>
        <c:lblOffset val="100"/>
        <c:noMultiLvlLbl val="0"/>
      </c:catAx>
      <c:valAx>
        <c:axId val="4414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1470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Trains!$B$1</c:f>
              <c:strCache>
                <c:ptCount val="1"/>
                <c:pt idx="0">
                  <c:v>Fatal Crashes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Trains!$A$2:$A$13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Trains!$B$2:$B$13</c:f>
              <c:numCache>
                <c:formatCode>General</c:formatCode>
                <c:ptCount val="12"/>
                <c:pt idx="0">
                  <c:v>3</c:v>
                </c:pt>
                <c:pt idx="1">
                  <c:v>12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12</c:v>
                </c:pt>
                <c:pt idx="6">
                  <c:v>7</c:v>
                </c:pt>
                <c:pt idx="7">
                  <c:v>8</c:v>
                </c:pt>
                <c:pt idx="8">
                  <c:v>13</c:v>
                </c:pt>
                <c:pt idx="9">
                  <c:v>4</c:v>
                </c:pt>
                <c:pt idx="10">
                  <c:v>6</c:v>
                </c:pt>
                <c:pt idx="11">
                  <c:v>7</c:v>
                </c:pt>
              </c:numCache>
            </c:numRef>
          </c:val>
        </c:ser>
        <c:ser>
          <c:idx val="2"/>
          <c:order val="1"/>
          <c:tx>
            <c:strRef>
              <c:f>Trains!$C$1</c:f>
              <c:strCache>
                <c:ptCount val="1"/>
                <c:pt idx="0">
                  <c:v>Deaths</c:v>
                </c:pt>
              </c:strCache>
            </c:strRef>
          </c:tx>
          <c:invertIfNegative val="0"/>
          <c:cat>
            <c:numRef>
              <c:f>Trains!$A$2:$A$13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Trains!$C$2:$C$13</c:f>
              <c:numCache>
                <c:formatCode>General</c:formatCode>
                <c:ptCount val="12"/>
                <c:pt idx="0">
                  <c:v>4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  <c:pt idx="4">
                  <c:v>19</c:v>
                </c:pt>
                <c:pt idx="5">
                  <c:v>18</c:v>
                </c:pt>
                <c:pt idx="6">
                  <c:v>8</c:v>
                </c:pt>
                <c:pt idx="7">
                  <c:v>9</c:v>
                </c:pt>
                <c:pt idx="8">
                  <c:v>15</c:v>
                </c:pt>
                <c:pt idx="9">
                  <c:v>6</c:v>
                </c:pt>
                <c:pt idx="10">
                  <c:v>11</c:v>
                </c:pt>
                <c:pt idx="1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19488"/>
        <c:axId val="44321024"/>
      </c:barChart>
      <c:catAx>
        <c:axId val="4431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321024"/>
        <c:crosses val="autoZero"/>
        <c:auto val="1"/>
        <c:lblAlgn val="ctr"/>
        <c:lblOffset val="100"/>
        <c:noMultiLvlLbl val="0"/>
      </c:catAx>
      <c:valAx>
        <c:axId val="44321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3194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pedestrian!$C$2</c:f>
              <c:strCache>
                <c:ptCount val="1"/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pedestrian!$A$6:$A$15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pedestrian!$C$6:$C$15</c:f>
              <c:numCache>
                <c:formatCode>General</c:formatCode>
                <c:ptCount val="10"/>
                <c:pt idx="0">
                  <c:v>105</c:v>
                </c:pt>
                <c:pt idx="1">
                  <c:v>90</c:v>
                </c:pt>
                <c:pt idx="2">
                  <c:v>101</c:v>
                </c:pt>
                <c:pt idx="3">
                  <c:v>108</c:v>
                </c:pt>
                <c:pt idx="4">
                  <c:v>99</c:v>
                </c:pt>
                <c:pt idx="5">
                  <c:v>111</c:v>
                </c:pt>
                <c:pt idx="6">
                  <c:v>110</c:v>
                </c:pt>
                <c:pt idx="7">
                  <c:v>109</c:v>
                </c:pt>
                <c:pt idx="8">
                  <c:v>79</c:v>
                </c:pt>
                <c:pt idx="9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39296"/>
        <c:axId val="44840832"/>
      </c:barChart>
      <c:catAx>
        <c:axId val="4483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940000"/>
          <a:lstStyle/>
          <a:p>
            <a:pPr>
              <a:defRPr/>
            </a:pPr>
            <a:endParaRPr lang="en-US"/>
          </a:p>
        </c:txPr>
        <c:crossAx val="44840832"/>
        <c:crosses val="autoZero"/>
        <c:auto val="1"/>
        <c:lblAlgn val="ctr"/>
        <c:lblOffset val="100"/>
        <c:noMultiLvlLbl val="0"/>
      </c:catAx>
      <c:valAx>
        <c:axId val="4484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83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Bicycles!$B$3</c:f>
              <c:strCache>
                <c:ptCount val="1"/>
                <c:pt idx="0">
                  <c:v># killed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Bicycles!$A$4:$A$15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Bicycles!$B$4:$B$15</c:f>
              <c:numCache>
                <c:formatCode>General</c:formatCode>
                <c:ptCount val="12"/>
                <c:pt idx="0">
                  <c:v>19</c:v>
                </c:pt>
                <c:pt idx="1">
                  <c:v>22</c:v>
                </c:pt>
                <c:pt idx="2">
                  <c:v>20</c:v>
                </c:pt>
                <c:pt idx="3">
                  <c:v>15</c:v>
                </c:pt>
                <c:pt idx="4">
                  <c:v>11</c:v>
                </c:pt>
                <c:pt idx="5">
                  <c:v>22</c:v>
                </c:pt>
                <c:pt idx="6">
                  <c:v>23</c:v>
                </c:pt>
                <c:pt idx="7">
                  <c:v>23</c:v>
                </c:pt>
                <c:pt idx="8">
                  <c:v>10</c:v>
                </c:pt>
                <c:pt idx="9">
                  <c:v>12</c:v>
                </c:pt>
                <c:pt idx="10">
                  <c:v>11</c:v>
                </c:pt>
                <c:pt idx="1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71040"/>
        <c:axId val="44250240"/>
      </c:barChart>
      <c:catAx>
        <c:axId val="4487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44250240"/>
        <c:crosses val="autoZero"/>
        <c:auto val="1"/>
        <c:lblAlgn val="ctr"/>
        <c:lblOffset val="100"/>
        <c:noMultiLvlLbl val="0"/>
      </c:catAx>
      <c:valAx>
        <c:axId val="4425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87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4463B-FDA7-4ED6-95FF-F2E319E7C2E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B2685F3-1911-4184-B3EA-57871FCC6C0F}">
      <dgm:prSet/>
      <dgm:spPr>
        <a:solidFill>
          <a:srgbClr val="FF0000">
            <a:alpha val="5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Lack of Seatbelt Use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gm:t>
    </dgm:pt>
    <dgm:pt modelId="{327B61A2-B11C-49E8-8280-5A07F2A61541}" type="parTrans" cxnId="{B322D95F-E5DA-40B7-B77E-2361ED0A0EAE}">
      <dgm:prSet/>
      <dgm:spPr/>
      <dgm:t>
        <a:bodyPr/>
        <a:lstStyle/>
        <a:p>
          <a:endParaRPr lang="en-US"/>
        </a:p>
      </dgm:t>
    </dgm:pt>
    <dgm:pt modelId="{C55B99EB-0DBD-4748-B6AD-9806BF9FC708}" type="sibTrans" cxnId="{B322D95F-E5DA-40B7-B77E-2361ED0A0EAE}">
      <dgm:prSet/>
      <dgm:spPr/>
      <dgm:t>
        <a:bodyPr/>
        <a:lstStyle/>
        <a:p>
          <a:endParaRPr lang="en-US"/>
        </a:p>
      </dgm:t>
    </dgm:pt>
    <dgm:pt modelId="{B94381B9-7AD8-4B55-9A48-AD9692E07842}">
      <dgm:prSet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Aggressive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Driving</a:t>
          </a:r>
        </a:p>
      </dgm:t>
    </dgm:pt>
    <dgm:pt modelId="{7839552F-73A8-455B-9F41-832FF068F50A}" type="parTrans" cxnId="{EFD0CD6D-F90E-4D35-A64F-B41D3E9E9DA8}">
      <dgm:prSet/>
      <dgm:spPr/>
      <dgm:t>
        <a:bodyPr/>
        <a:lstStyle/>
        <a:p>
          <a:endParaRPr lang="en-US"/>
        </a:p>
      </dgm:t>
    </dgm:pt>
    <dgm:pt modelId="{A9406812-46D9-4458-8ECA-04F5B8ED160E}" type="sibTrans" cxnId="{EFD0CD6D-F90E-4D35-A64F-B41D3E9E9DA8}">
      <dgm:prSet/>
      <dgm:spPr/>
      <dgm:t>
        <a:bodyPr/>
        <a:lstStyle/>
        <a:p>
          <a:endParaRPr lang="en-US"/>
        </a:p>
      </dgm:t>
    </dgm:pt>
    <dgm:pt modelId="{F7FD7063-23D4-4F1F-8862-7577D5CCE4AC}">
      <dgm:prSet/>
      <dgm:spPr>
        <a:solidFill>
          <a:schemeClr val="accent1">
            <a:lumMod val="9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Alcohol</a:t>
          </a:r>
        </a:p>
      </dgm:t>
    </dgm:pt>
    <dgm:pt modelId="{9CE66498-34B7-4BD7-B575-E4CE0C0C754E}" type="parTrans" cxnId="{BA59BF30-6DEC-4448-B90E-B33CB8F44E02}">
      <dgm:prSet/>
      <dgm:spPr/>
      <dgm:t>
        <a:bodyPr/>
        <a:lstStyle/>
        <a:p>
          <a:endParaRPr lang="en-US"/>
        </a:p>
      </dgm:t>
    </dgm:pt>
    <dgm:pt modelId="{524AFE98-6798-41BC-9244-190891F8EC72}" type="sibTrans" cxnId="{BA59BF30-6DEC-4448-B90E-B33CB8F44E02}">
      <dgm:prSet/>
      <dgm:spPr/>
      <dgm:t>
        <a:bodyPr/>
        <a:lstStyle/>
        <a:p>
          <a:endParaRPr lang="en-US"/>
        </a:p>
      </dgm:t>
    </dgm:pt>
    <dgm:pt modelId="{8E2574B8-1CBB-499A-BC83-28CA001EDFFA}" type="pres">
      <dgm:prSet presAssocID="{6484463B-FDA7-4ED6-95FF-F2E319E7C2E3}" presName="compositeShape" presStyleCnt="0">
        <dgm:presLayoutVars>
          <dgm:chMax val="7"/>
          <dgm:dir/>
          <dgm:resizeHandles val="exact"/>
        </dgm:presLayoutVars>
      </dgm:prSet>
      <dgm:spPr/>
    </dgm:pt>
    <dgm:pt modelId="{15EE17FB-ABBD-41A4-8CB2-302499A90ADE}" type="pres">
      <dgm:prSet presAssocID="{8B2685F3-1911-4184-B3EA-57871FCC6C0F}" presName="circ1" presStyleLbl="vennNode1" presStyleIdx="0" presStyleCnt="3"/>
      <dgm:spPr/>
      <dgm:t>
        <a:bodyPr/>
        <a:lstStyle/>
        <a:p>
          <a:endParaRPr lang="en-US"/>
        </a:p>
      </dgm:t>
    </dgm:pt>
    <dgm:pt modelId="{08703F34-2A23-4181-B993-12F08DB7B628}" type="pres">
      <dgm:prSet presAssocID="{8B2685F3-1911-4184-B3EA-57871FCC6C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1C6F3-947F-4CA8-9848-9C7567627D41}" type="pres">
      <dgm:prSet presAssocID="{B94381B9-7AD8-4B55-9A48-AD9692E07842}" presName="circ2" presStyleLbl="vennNode1" presStyleIdx="1" presStyleCnt="3" custLinFactNeighborX="1013" custLinFactNeighborY="-67"/>
      <dgm:spPr/>
      <dgm:t>
        <a:bodyPr/>
        <a:lstStyle/>
        <a:p>
          <a:endParaRPr lang="en-US"/>
        </a:p>
      </dgm:t>
    </dgm:pt>
    <dgm:pt modelId="{44CD3E4B-ABBE-4B25-AF68-87C8163621B2}" type="pres">
      <dgm:prSet presAssocID="{B94381B9-7AD8-4B55-9A48-AD9692E078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4C219-F330-4329-97B9-BE5CC6B36DDF}" type="pres">
      <dgm:prSet presAssocID="{F7FD7063-23D4-4F1F-8862-7577D5CCE4AC}" presName="circ3" presStyleLbl="vennNode1" presStyleIdx="2" presStyleCnt="3" custLinFactNeighborX="922" custLinFactNeighborY="-67"/>
      <dgm:spPr/>
      <dgm:t>
        <a:bodyPr/>
        <a:lstStyle/>
        <a:p>
          <a:endParaRPr lang="en-US"/>
        </a:p>
      </dgm:t>
    </dgm:pt>
    <dgm:pt modelId="{D4EA5682-8FCD-4C2D-B801-A48BD2E69EEF}" type="pres">
      <dgm:prSet presAssocID="{F7FD7063-23D4-4F1F-8862-7577D5CCE4A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836AC-522F-44D6-925F-55BC462FC965}" type="presOf" srcId="{F7FD7063-23D4-4F1F-8862-7577D5CCE4AC}" destId="{D4EA5682-8FCD-4C2D-B801-A48BD2E69EEF}" srcOrd="1" destOrd="0" presId="urn:microsoft.com/office/officeart/2005/8/layout/venn1"/>
    <dgm:cxn modelId="{87329D5C-2C9F-4FBF-B2F8-611A759C9A06}" type="presOf" srcId="{8B2685F3-1911-4184-B3EA-57871FCC6C0F}" destId="{08703F34-2A23-4181-B993-12F08DB7B628}" srcOrd="1" destOrd="0" presId="urn:microsoft.com/office/officeart/2005/8/layout/venn1"/>
    <dgm:cxn modelId="{54F9BBCB-65FE-49CC-A59D-F0D60B34FAD3}" type="presOf" srcId="{F7FD7063-23D4-4F1F-8862-7577D5CCE4AC}" destId="{8B94C219-F330-4329-97B9-BE5CC6B36DDF}" srcOrd="0" destOrd="0" presId="urn:microsoft.com/office/officeart/2005/8/layout/venn1"/>
    <dgm:cxn modelId="{EA823D49-DF79-49B8-9DB0-6A996E867E42}" type="presOf" srcId="{8B2685F3-1911-4184-B3EA-57871FCC6C0F}" destId="{15EE17FB-ABBD-41A4-8CB2-302499A90ADE}" srcOrd="0" destOrd="0" presId="urn:microsoft.com/office/officeart/2005/8/layout/venn1"/>
    <dgm:cxn modelId="{BFD7FE97-59CE-4E11-8DF3-6484BF4AEC91}" type="presOf" srcId="{B94381B9-7AD8-4B55-9A48-AD9692E07842}" destId="{9BF1C6F3-947F-4CA8-9848-9C7567627D41}" srcOrd="0" destOrd="0" presId="urn:microsoft.com/office/officeart/2005/8/layout/venn1"/>
    <dgm:cxn modelId="{EFD0CD6D-F90E-4D35-A64F-B41D3E9E9DA8}" srcId="{6484463B-FDA7-4ED6-95FF-F2E319E7C2E3}" destId="{B94381B9-7AD8-4B55-9A48-AD9692E07842}" srcOrd="1" destOrd="0" parTransId="{7839552F-73A8-455B-9F41-832FF068F50A}" sibTransId="{A9406812-46D9-4458-8ECA-04F5B8ED160E}"/>
    <dgm:cxn modelId="{B322D95F-E5DA-40B7-B77E-2361ED0A0EAE}" srcId="{6484463B-FDA7-4ED6-95FF-F2E319E7C2E3}" destId="{8B2685F3-1911-4184-B3EA-57871FCC6C0F}" srcOrd="0" destOrd="0" parTransId="{327B61A2-B11C-49E8-8280-5A07F2A61541}" sibTransId="{C55B99EB-0DBD-4748-B6AD-9806BF9FC708}"/>
    <dgm:cxn modelId="{3E5377E5-5A4D-458A-87F5-874DF05DBAAE}" type="presOf" srcId="{B94381B9-7AD8-4B55-9A48-AD9692E07842}" destId="{44CD3E4B-ABBE-4B25-AF68-87C8163621B2}" srcOrd="1" destOrd="0" presId="urn:microsoft.com/office/officeart/2005/8/layout/venn1"/>
    <dgm:cxn modelId="{BA59BF30-6DEC-4448-B90E-B33CB8F44E02}" srcId="{6484463B-FDA7-4ED6-95FF-F2E319E7C2E3}" destId="{F7FD7063-23D4-4F1F-8862-7577D5CCE4AC}" srcOrd="2" destOrd="0" parTransId="{9CE66498-34B7-4BD7-B575-E4CE0C0C754E}" sibTransId="{524AFE98-6798-41BC-9244-190891F8EC72}"/>
    <dgm:cxn modelId="{D742FBAB-96AA-4B83-87D2-3D65415FD710}" type="presOf" srcId="{6484463B-FDA7-4ED6-95FF-F2E319E7C2E3}" destId="{8E2574B8-1CBB-499A-BC83-28CA001EDFFA}" srcOrd="0" destOrd="0" presId="urn:microsoft.com/office/officeart/2005/8/layout/venn1"/>
    <dgm:cxn modelId="{8019612F-EC80-4D49-8591-13D50486AAB3}" type="presParOf" srcId="{8E2574B8-1CBB-499A-BC83-28CA001EDFFA}" destId="{15EE17FB-ABBD-41A4-8CB2-302499A90ADE}" srcOrd="0" destOrd="0" presId="urn:microsoft.com/office/officeart/2005/8/layout/venn1"/>
    <dgm:cxn modelId="{098C45A6-6902-4EFA-907D-47BA7800983A}" type="presParOf" srcId="{8E2574B8-1CBB-499A-BC83-28CA001EDFFA}" destId="{08703F34-2A23-4181-B993-12F08DB7B628}" srcOrd="1" destOrd="0" presId="urn:microsoft.com/office/officeart/2005/8/layout/venn1"/>
    <dgm:cxn modelId="{F76120A5-4CFB-4647-B4CB-E3220AE16E55}" type="presParOf" srcId="{8E2574B8-1CBB-499A-BC83-28CA001EDFFA}" destId="{9BF1C6F3-947F-4CA8-9848-9C7567627D41}" srcOrd="2" destOrd="0" presId="urn:microsoft.com/office/officeart/2005/8/layout/venn1"/>
    <dgm:cxn modelId="{22A64F61-1E18-49CE-A0C1-349918EA9842}" type="presParOf" srcId="{8E2574B8-1CBB-499A-BC83-28CA001EDFFA}" destId="{44CD3E4B-ABBE-4B25-AF68-87C8163621B2}" srcOrd="3" destOrd="0" presId="urn:microsoft.com/office/officeart/2005/8/layout/venn1"/>
    <dgm:cxn modelId="{3503CB73-4E6C-40ED-AC7C-A48EB4DF4B9C}" type="presParOf" srcId="{8E2574B8-1CBB-499A-BC83-28CA001EDFFA}" destId="{8B94C219-F330-4329-97B9-BE5CC6B36DDF}" srcOrd="4" destOrd="0" presId="urn:microsoft.com/office/officeart/2005/8/layout/venn1"/>
    <dgm:cxn modelId="{D5B9032A-561A-4543-851D-8C9E460A5547}" type="presParOf" srcId="{8E2574B8-1CBB-499A-BC83-28CA001EDFFA}" destId="{D4EA5682-8FCD-4C2D-B801-A48BD2E69EE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E17FB-ABBD-41A4-8CB2-302499A90ADE}">
      <dsp:nvSpPr>
        <dsp:cNvPr id="0" name=""/>
        <dsp:cNvSpPr/>
      </dsp:nvSpPr>
      <dsp:spPr>
        <a:xfrm>
          <a:off x="1618461" y="61515"/>
          <a:ext cx="2952750" cy="295275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Lack of Seatbelt Use</a:t>
          </a:r>
          <a:r>
            <a:rPr kumimoji="0" lang="en-US" sz="2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sp:txBody>
      <dsp:txXfrm>
        <a:off x="2012161" y="578246"/>
        <a:ext cx="2165350" cy="1328737"/>
      </dsp:txXfrm>
    </dsp:sp>
    <dsp:sp modelId="{9BF1C6F3-947F-4CA8-9848-9C7567627D41}">
      <dsp:nvSpPr>
        <dsp:cNvPr id="0" name=""/>
        <dsp:cNvSpPr/>
      </dsp:nvSpPr>
      <dsp:spPr>
        <a:xfrm>
          <a:off x="2713823" y="1905006"/>
          <a:ext cx="2952750" cy="2952750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Aggressive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Driving</a:t>
          </a:r>
        </a:p>
      </dsp:txBody>
      <dsp:txXfrm>
        <a:off x="3616872" y="2667799"/>
        <a:ext cx="1771650" cy="1624012"/>
      </dsp:txXfrm>
    </dsp:sp>
    <dsp:sp modelId="{8B94C219-F330-4329-97B9-BE5CC6B36DDF}">
      <dsp:nvSpPr>
        <dsp:cNvPr id="0" name=""/>
        <dsp:cNvSpPr/>
      </dsp:nvSpPr>
      <dsp:spPr>
        <a:xfrm>
          <a:off x="580235" y="1905006"/>
          <a:ext cx="2952750" cy="2952750"/>
        </a:xfrm>
        <a:prstGeom prst="ellipse">
          <a:avLst/>
        </a:prstGeom>
        <a:solidFill>
          <a:schemeClr val="accent1">
            <a:lumMod val="9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Alcohol</a:t>
          </a:r>
        </a:p>
      </dsp:txBody>
      <dsp:txXfrm>
        <a:off x="858285" y="2667799"/>
        <a:ext cx="1771650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0.40625</cdr:x>
      <cdr:y>0.87153</cdr:y>
    </cdr:from>
    <cdr:to>
      <cdr:x>0.56875</cdr:x>
      <cdr:y>0.98958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57375" y="2390775"/>
          <a:ext cx="7429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Quarter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0.23832</cdr:x>
      <cdr:y>0.92895</cdr:y>
    </cdr:from>
    <cdr:to>
      <cdr:x>0.78505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1549" y="2988945"/>
          <a:ext cx="2228850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effectLst/>
            </a:rPr>
            <a:t>Number of </a:t>
          </a:r>
          <a:r>
            <a:rPr lang="en-US" sz="1600" dirty="0" smtClean="0">
              <a:effectLst/>
            </a:rPr>
            <a:t>DWI Arrests</a:t>
          </a:r>
          <a:endParaRPr lang="en-US" sz="16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0.13321</cdr:y>
    </cdr:from>
    <cdr:to>
      <cdr:x>0.09813</cdr:x>
      <cdr:y>0.89935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1032509" y="1461134"/>
          <a:ext cx="2465070" cy="40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effectLst/>
            </a:rPr>
            <a:t>DWI</a:t>
          </a:r>
          <a:r>
            <a:rPr lang="en-US" sz="1600" baseline="0" dirty="0">
              <a:effectLst/>
            </a:rPr>
            <a:t> Per </a:t>
          </a:r>
          <a:r>
            <a:rPr lang="en-US" sz="1600" baseline="0" dirty="0" err="1">
              <a:effectLst/>
            </a:rPr>
            <a:t>Lic</a:t>
          </a:r>
          <a:r>
            <a:rPr lang="en-US" sz="1600" baseline="0" dirty="0">
              <a:effectLst/>
            </a:rPr>
            <a:t> Driver</a:t>
          </a:r>
          <a:endParaRPr lang="en-US" sz="1600" dirty="0">
            <a:effectLst/>
          </a:endParaRPr>
        </a:p>
        <a:p xmlns:a="http://schemas.openxmlformats.org/drawingml/2006/main">
          <a:pPr algn="ctr"/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0.23832</cdr:x>
      <cdr:y>0.92895</cdr:y>
    </cdr:from>
    <cdr:to>
      <cdr:x>0.78505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1549" y="2988945"/>
          <a:ext cx="2228850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effectLst/>
            </a:rPr>
            <a:t>Number of Alcohol-Related  Fatal Crashes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0.13321</cdr:y>
    </cdr:from>
    <cdr:to>
      <cdr:x>0.09813</cdr:x>
      <cdr:y>0.89935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1032509" y="1461134"/>
          <a:ext cx="2465070" cy="40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effectLst/>
            </a:rPr>
            <a:t>%</a:t>
          </a:r>
          <a:r>
            <a:rPr lang="en-US" sz="1600" baseline="0" dirty="0">
              <a:effectLst/>
            </a:rPr>
            <a:t> Alcohol-Related Fatal Crashes</a:t>
          </a:r>
          <a:endParaRPr lang="en-US" sz="16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0.43519</cdr:x>
      <cdr:y>0.92895</cdr:y>
    </cdr:from>
    <cdr:to>
      <cdr:x>0.66932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1400" y="3779676"/>
          <a:ext cx="1926805" cy="289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effectLst/>
            </a:rPr>
            <a:t>% Seat-Belt </a:t>
          </a:r>
          <a:r>
            <a:rPr lang="en-US" sz="1600" b="1" dirty="0">
              <a:effectLst/>
            </a:rPr>
            <a:t>Use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0.13321</cdr:y>
    </cdr:from>
    <cdr:to>
      <cdr:x>0.09813</cdr:x>
      <cdr:y>0.89935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1032509" y="1461134"/>
          <a:ext cx="2465070" cy="40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>
              <a:effectLst/>
            </a:rPr>
            <a:t>%</a:t>
          </a:r>
          <a:r>
            <a:rPr lang="en-US" sz="1600" baseline="0" dirty="0">
              <a:effectLst/>
            </a:rPr>
            <a:t> Alcohol-Related Fatal Crashes</a:t>
          </a:r>
          <a:endParaRPr lang="en-US" sz="16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F9E6C8-F8A4-4B03-B623-8C4E1171B6B9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C9C15E-83BD-486B-B7E3-C41FEFB19D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91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352CB2-68E6-486A-90FA-546177EDA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17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3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85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3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7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78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14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2011</a:t>
            </a:r>
            <a:r>
              <a:rPr lang="en-US" dirty="0" smtClean="0"/>
              <a:t> </a:t>
            </a:r>
          </a:p>
          <a:p>
            <a:r>
              <a:rPr lang="en-US" dirty="0" smtClean="0"/>
              <a:t>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river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359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alcohol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158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44%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 seatbelt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218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61%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Aggress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dr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196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55%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alc_or_No_sb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260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73%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al_aggress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253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71%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sb_aggressive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278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78%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 three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84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23%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any of three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303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85%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52A45-0E36-4209-8B22-4A768870401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8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52A45-0E36-4209-8B22-4A768870401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65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04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75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91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4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074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91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7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058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01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617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978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74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013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601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77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767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3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4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75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09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2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2CB2-68E6-486A-90FA-546177EDAD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6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B_EJOursoCollege_PPT_Aca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00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51E697-ED27-425C-994A-27DBA107B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5658-E2B9-4B86-B66A-7F809740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D6EA-4EA5-491E-A81D-B31050AF1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11EA-F330-4595-8DE5-A6168F515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9F709-DF20-4334-9487-307053B79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8E715-C7AD-440E-9407-1A98EE71D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0270-88CA-4245-949F-DFDD307A0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E41AD-0925-446B-AAFD-0C9DC72A2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4AA20-37F2-488F-B50A-FC3874F22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0F1F-A268-49DA-A45B-B3CD46B78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00BD-DA0A-45DC-A8DF-F08CDF495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6858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F845DE6-D00B-4962-A466-D23A3E15D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DB_EJOursoCollege_PPT_Aca_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400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;/lhsc.l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lacrashdata.lsu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Alcohol%20by%20troop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hsrg.lsu.edu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124200" y="2895600"/>
            <a:ext cx="5791200" cy="16224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191000"/>
            <a:ext cx="5410200" cy="1295400"/>
          </a:xfrm>
        </p:spPr>
        <p:txBody>
          <a:bodyPr/>
          <a:lstStyle/>
          <a:p>
            <a:r>
              <a:rPr lang="en-US" dirty="0" smtClean="0">
                <a:hlinkClick r:id="rId3" action="ppaction://hlinkfile"/>
              </a:rPr>
              <a:t>hsrg.lsu.edu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Lacrashdata.lsu.edu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ltGray">
          <a:xfrm>
            <a:off x="4109696" y="1074957"/>
            <a:ext cx="381510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 Louisiana Traffic Records Data Report 2011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057400"/>
            <a:ext cx="3429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43400" y="5791200"/>
            <a:ext cx="3801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 Dr. Helmut Schneider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Bicycle Fatalities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305123"/>
              </p:ext>
            </p:extLst>
          </p:nvPr>
        </p:nvGraphicFramePr>
        <p:xfrm>
          <a:off x="533400" y="2057400"/>
          <a:ext cx="8077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91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Motorcycle Fatalities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415885"/>
              </p:ext>
            </p:extLst>
          </p:nvPr>
        </p:nvGraphicFramePr>
        <p:xfrm>
          <a:off x="381000" y="17526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588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Fatalities per 100 Drivers in Crashes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282023"/>
              </p:ext>
            </p:extLst>
          </p:nvPr>
        </p:nvGraphicFramePr>
        <p:xfrm>
          <a:off x="228600" y="17526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32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Motorcycles in Crashes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004635"/>
              </p:ext>
            </p:extLst>
          </p:nvPr>
        </p:nvGraphicFramePr>
        <p:xfrm>
          <a:off x="457200" y="20574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3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6934200" cy="457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7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248400" cy="1143000"/>
          </a:xfrm>
        </p:spPr>
        <p:txBody>
          <a:bodyPr/>
          <a:lstStyle/>
          <a:p>
            <a:r>
              <a:rPr lang="en-US" dirty="0" smtClean="0"/>
              <a:t>Distractions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596861"/>
              </p:ext>
            </p:extLst>
          </p:nvPr>
        </p:nvGraphicFramePr>
        <p:xfrm>
          <a:off x="381000" y="16764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63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in Crashes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930634"/>
              </p:ext>
            </p:extLst>
          </p:nvPr>
        </p:nvGraphicFramePr>
        <p:xfrm>
          <a:off x="304800" y="1905000"/>
          <a:ext cx="853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35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2" name="Rectangle 2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800" b="1" dirty="0"/>
              <a:t>Pareto: The 20-80 </a:t>
            </a:r>
            <a:r>
              <a:rPr lang="en-US" sz="2800" b="1" dirty="0" smtClean="0"/>
              <a:t>Rule</a:t>
            </a:r>
            <a:br>
              <a:rPr lang="en-US" sz="2800" b="1" dirty="0" smtClean="0"/>
            </a:br>
            <a:r>
              <a:rPr lang="en-US" sz="2700" b="1" i="1" dirty="0" smtClean="0">
                <a:solidFill>
                  <a:schemeClr val="tx1"/>
                </a:solidFill>
              </a:rPr>
              <a:t>Over 85% of driver fatalities involved one of these three factors of the driver killed. </a:t>
            </a: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1ADB-178D-410F-82E4-402BD84C8F25}" type="datetime1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95630" y="6271141"/>
            <a:ext cx="2133600" cy="476250"/>
          </a:xfrm>
        </p:spPr>
        <p:txBody>
          <a:bodyPr/>
          <a:lstStyle/>
          <a:p>
            <a:fld id="{369DCA79-8C2B-443E-A59B-5356588C6C2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379601278"/>
              </p:ext>
            </p:extLst>
          </p:nvPr>
        </p:nvGraphicFramePr>
        <p:xfrm>
          <a:off x="2543963" y="1451382"/>
          <a:ext cx="6189673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497" name="Text Box 17"/>
          <p:cNvSpPr txBox="1">
            <a:spLocks noChangeArrowheads="1"/>
          </p:cNvSpPr>
          <p:nvPr/>
        </p:nvSpPr>
        <p:spPr bwMode="auto">
          <a:xfrm>
            <a:off x="5257800" y="175260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61%</a:t>
            </a:r>
            <a:endParaRPr lang="en-US" sz="2800" b="1" dirty="0"/>
          </a:p>
        </p:txBody>
      </p:sp>
      <p:sp>
        <p:nvSpPr>
          <p:cNvPr id="276498" name="Text Box 18"/>
          <p:cNvSpPr txBox="1">
            <a:spLocks noChangeArrowheads="1"/>
          </p:cNvSpPr>
          <p:nvPr/>
        </p:nvSpPr>
        <p:spPr bwMode="auto">
          <a:xfrm>
            <a:off x="3865440" y="4175381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43%</a:t>
            </a:r>
            <a:endParaRPr lang="en-US" sz="2800" b="1" dirty="0"/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5089525" y="3352800"/>
            <a:ext cx="54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76500" name="Text Box 20"/>
          <p:cNvSpPr txBox="1">
            <a:spLocks noChangeArrowheads="1"/>
          </p:cNvSpPr>
          <p:nvPr/>
        </p:nvSpPr>
        <p:spPr bwMode="auto">
          <a:xfrm>
            <a:off x="6695615" y="4006554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55%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24015" y="40193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23%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39434" y="6324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71%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00030" y="20511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78%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19399" y="27574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73%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371165" y="2439988"/>
            <a:ext cx="725269" cy="18307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13965" y="3262828"/>
            <a:ext cx="457200" cy="42652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695615" y="2275820"/>
            <a:ext cx="838200" cy="10687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600030" y="2531527"/>
            <a:ext cx="321331" cy="82127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4655555" y="5928568"/>
            <a:ext cx="685800" cy="45720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881035" y="6012190"/>
            <a:ext cx="609600" cy="48787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4" descr="Vilfredo_Pare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343" y="990600"/>
            <a:ext cx="1853184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pic>
        <p:nvPicPr>
          <p:cNvPr id="1026" name="Picture 2" descr="C:\Users\hschnei\AppData\Local\Microsoft\Windows\Temporary Internet Files\Content.IE5\G5NT8JV4\MP9004101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497" y="3364468"/>
            <a:ext cx="5181600" cy="34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schnei\AppData\Local\Microsoft\Windows\Temporary Internet Files\Content.IE5\74Q5DGMD\MP90040937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990598"/>
            <a:ext cx="3604313" cy="360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019800" cy="838200"/>
          </a:xfrm>
        </p:spPr>
        <p:txBody>
          <a:bodyPr/>
          <a:lstStyle/>
          <a:p>
            <a:r>
              <a:rPr lang="en-US" sz="3200" dirty="0"/>
              <a:t>Percent Alcohol R</a:t>
            </a:r>
            <a:r>
              <a:rPr lang="en-US" sz="3200" dirty="0" smtClean="0"/>
              <a:t>elated Fatalities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963143" y="2209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166803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4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477000" cy="1143000"/>
          </a:xfrm>
        </p:spPr>
        <p:txBody>
          <a:bodyPr>
            <a:noAutofit/>
          </a:bodyPr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Fatalities and Fatal Crashes have declined in 2011 for the Fourth year in a row</a:t>
            </a:r>
            <a:endParaRPr lang="en-US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38802"/>
              </p:ext>
            </p:extLst>
          </p:nvPr>
        </p:nvGraphicFramePr>
        <p:xfrm>
          <a:off x="5334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873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and Unknown BAC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011354"/>
              </p:ext>
            </p:extLst>
          </p:nvPr>
        </p:nvGraphicFramePr>
        <p:xfrm>
          <a:off x="5334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04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Fatal Crash Rate of Youths Drivers  In Alcohol Crashes Declined </a:t>
            </a:r>
            <a:endParaRPr lang="en-US" sz="28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84F-14B2-4B40-B37F-4D1561F09C69}" type="datetime1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A79-8C2B-443E-A59B-5356588C6C20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91891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95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DWI Arrests</a:t>
            </a:r>
            <a:br>
              <a:rPr lang="en-US" dirty="0"/>
            </a:br>
            <a:r>
              <a:rPr lang="en-US" dirty="0" smtClean="0"/>
              <a:t>2004-2011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696941"/>
              </p:ext>
            </p:extLst>
          </p:nvPr>
        </p:nvGraphicFramePr>
        <p:xfrm>
          <a:off x="457200" y="2057400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0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248400" cy="1143000"/>
          </a:xfrm>
        </p:spPr>
        <p:txBody>
          <a:bodyPr/>
          <a:lstStyle/>
          <a:p>
            <a:r>
              <a:rPr lang="en-US" dirty="0" smtClean="0"/>
              <a:t>DWI Arrest by Troop</a:t>
            </a:r>
            <a:br>
              <a:rPr lang="en-US" dirty="0" smtClean="0"/>
            </a:br>
            <a:r>
              <a:rPr lang="en-US" dirty="0" smtClean="0"/>
              <a:t>2006-2011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771834"/>
              </p:ext>
            </p:extLst>
          </p:nvPr>
        </p:nvGraphicFramePr>
        <p:xfrm>
          <a:off x="457200" y="18288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6179348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Bubble Size is Number of Licensed Drivers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Alcohol-Related Fatalities by Troop Area</a:t>
            </a:r>
            <a:br>
              <a:rPr lang="en-US" sz="3600" dirty="0" smtClean="0"/>
            </a:br>
            <a:r>
              <a:rPr lang="en-US" sz="3600" dirty="0" smtClean="0"/>
              <a:t>2006-2011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582823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0" y="137160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 action="ppaction://hlinkfile"/>
              </a:rPr>
              <a:t>Alcohol by troop.htm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903" y="6352034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Bubble Size is Number of Fatal Crashes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883"/>
            <a:ext cx="6248400" cy="1143000"/>
          </a:xfrm>
        </p:spPr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pic>
        <p:nvPicPr>
          <p:cNvPr id="2050" name="Picture 2" descr="C:\Users\hschnei\AppData\Local\Microsoft\Windows\Temporary Internet Files\Content.IE5\G5NT8JV4\MP90042280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1"/>
            <a:ext cx="6981489" cy="3352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4" name="Picture 6" descr="C:\Users\hschnei\AppData\Local\Microsoft\Windows\Temporary Internet Files\Content.IE5\G5NT8JV4\MP90040676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58056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isschn\AppData\Local\Microsoft\Windows\Temporary Internet Files\Content.IE5\0Q0T57Y6\MC90033803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86" y="1371600"/>
            <a:ext cx="4846814" cy="25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248400" cy="1143000"/>
          </a:xfrm>
        </p:spPr>
        <p:txBody>
          <a:bodyPr/>
          <a:lstStyle/>
          <a:p>
            <a:r>
              <a:rPr lang="en-US" sz="3600" dirty="0" smtClean="0"/>
              <a:t>Front Seat-Belt Use in Surveys and Fatal Crashes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674845"/>
              </p:ext>
            </p:extLst>
          </p:nvPr>
        </p:nvGraphicFramePr>
        <p:xfrm>
          <a:off x="381000" y="1600200"/>
          <a:ext cx="838200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Type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Vehicles on Roads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926152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Driver Fatalities No Seat Belt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78542940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97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77000" cy="1143000"/>
          </a:xfrm>
        </p:spPr>
        <p:txBody>
          <a:bodyPr/>
          <a:lstStyle/>
          <a:p>
            <a:r>
              <a:rPr lang="en-US" sz="3200" dirty="0" smtClean="0"/>
              <a:t>Seat Belt Use of the </a:t>
            </a:r>
            <a:br>
              <a:rPr lang="en-US" sz="3200" dirty="0" smtClean="0"/>
            </a:br>
            <a:r>
              <a:rPr lang="en-US" sz="3200" dirty="0" smtClean="0"/>
              <a:t>Population of Licensed Drivers versus Drivers on Roads 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Licensed Drivers  (80.3%)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Drivers on Road (79.3%)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0804187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20674674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95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Seat-Belt Survey Results by Region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477223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48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Fatality </a:t>
            </a:r>
            <a:r>
              <a:rPr lang="en-US" dirty="0"/>
              <a:t>Rate</a:t>
            </a:r>
            <a:br>
              <a:rPr lang="en-US" dirty="0"/>
            </a:br>
            <a:r>
              <a:rPr lang="en-US" sz="2800" dirty="0"/>
              <a:t>Fatalities per 100 Million Miles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935731"/>
              </p:ext>
            </p:extLst>
          </p:nvPr>
        </p:nvGraphicFramePr>
        <p:xfrm>
          <a:off x="685800" y="18288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82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 Belt Use by Troop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464587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21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Seat-Belt Use by Highway Type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592730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2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Seat-Belt use of Fatal Drivers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881533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63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Seat-Belt Use by Vehicle Type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64914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65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Seat-Belt Use of driver Fatalities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588119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44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Seat-Belt Use by Sex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619297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2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Seat-belt Use by Race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726680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50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Seat-Belt Use for Fatalities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417031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3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Belt </a:t>
            </a:r>
            <a:r>
              <a:rPr lang="en-US" sz="3600" dirty="0"/>
              <a:t>Use </a:t>
            </a:r>
            <a:r>
              <a:rPr lang="en-US" sz="3600" dirty="0" smtClean="0"/>
              <a:t>for Fatal Occupants in Back Seats </a:t>
            </a:r>
            <a:endParaRPr lang="en-US" sz="36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825765"/>
              </p:ext>
            </p:extLst>
          </p:nvPr>
        </p:nvGraphicFramePr>
        <p:xfrm>
          <a:off x="457200" y="1981200"/>
          <a:ext cx="8077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0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248400" cy="1143000"/>
          </a:xfrm>
        </p:spPr>
        <p:txBody>
          <a:bodyPr/>
          <a:lstStyle/>
          <a:p>
            <a:r>
              <a:rPr lang="en-US" sz="3600" dirty="0" smtClean="0"/>
              <a:t>Alcohol and Seat-Belt Use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817229"/>
              </p:ext>
            </p:extLst>
          </p:nvPr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199" y="6292334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Bubble Size Number of </a:t>
            </a:r>
            <a:r>
              <a:rPr lang="en-US" dirty="0"/>
              <a:t>F</a:t>
            </a:r>
            <a:r>
              <a:rPr lang="en-US" dirty="0" smtClean="0"/>
              <a:t>atal Crashes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Fatal Crashes  by Quarter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26754924"/>
              </p:ext>
            </p:extLst>
          </p:nvPr>
        </p:nvGraphicFramePr>
        <p:xfrm>
          <a:off x="457200" y="1981200"/>
          <a:ext cx="8305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95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http://hsrg.lsu.edu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Fatal Crashes per 1000 Crashes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646375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82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Fatal Crash Rate of Youth Drivers  Declined </a:t>
            </a:r>
            <a:endParaRPr lang="en-US" sz="28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384F-14B2-4B40-B37F-4D1561F09C69}" type="datetime1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CA79-8C2B-443E-A59B-5356588C6C2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690456"/>
              </p:ext>
            </p:extLst>
          </p:nvPr>
        </p:nvGraphicFramePr>
        <p:xfrm>
          <a:off x="304800" y="1828800"/>
          <a:ext cx="8458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Fatal Interstates Crashes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048012"/>
              </p:ext>
            </p:extLst>
          </p:nvPr>
        </p:nvGraphicFramePr>
        <p:xfrm>
          <a:off x="685800" y="1828800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03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248400" cy="1143000"/>
          </a:xfrm>
        </p:spPr>
        <p:txBody>
          <a:bodyPr/>
          <a:lstStyle/>
          <a:p>
            <a:r>
              <a:rPr lang="en-US" dirty="0" smtClean="0"/>
              <a:t>Fatal Train Crashes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124685"/>
              </p:ext>
            </p:extLst>
          </p:nvPr>
        </p:nvGraphicFramePr>
        <p:xfrm>
          <a:off x="228600" y="1600200"/>
          <a:ext cx="845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914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Pedestrian Fatalities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342064"/>
              </p:ext>
            </p:extLst>
          </p:nvPr>
        </p:nvGraphicFramePr>
        <p:xfrm>
          <a:off x="381000" y="167640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59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933E1F0CC324BA1E3734D7DEDD689" ma:contentTypeVersion="0" ma:contentTypeDescription="Create a new document." ma:contentTypeScope="" ma:versionID="31ed4306f5ef65a8637c93f3a3842a6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888049-5170-4A47-950F-83A52F543C0A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03C457-DEBE-4996-B570-2CB9FE518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3FCAF24-02E6-4C24-8DBE-3607DCC91C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22923</TotalTime>
  <Words>425</Words>
  <Application>Microsoft Office PowerPoint</Application>
  <PresentationFormat>On-screen Show (4:3)</PresentationFormat>
  <Paragraphs>165</Paragraphs>
  <Slides>40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PowerPoint Presentation</vt:lpstr>
      <vt:lpstr>Fatalities and Fatal Crashes have declined in 2011 for the Fourth year in a row</vt:lpstr>
      <vt:lpstr>Fatality Rate Fatalities per 100 Million Miles </vt:lpstr>
      <vt:lpstr>Fatal Crashes  by Quarter</vt:lpstr>
      <vt:lpstr>Fatal Crashes per 1000 Crashes</vt:lpstr>
      <vt:lpstr>Fatal Crash Rate of Youth Drivers  Declined </vt:lpstr>
      <vt:lpstr>Fatal Interstates Crashes</vt:lpstr>
      <vt:lpstr>Fatal Train Crashes</vt:lpstr>
      <vt:lpstr>Pedestrian Fatalities</vt:lpstr>
      <vt:lpstr>Bicycle Fatalities</vt:lpstr>
      <vt:lpstr>Motorcycle Fatalities</vt:lpstr>
      <vt:lpstr>Driver Fatalities per 100 Drivers in Crashes </vt:lpstr>
      <vt:lpstr>Number of Motorcycles in Crashes</vt:lpstr>
      <vt:lpstr>Distractions</vt:lpstr>
      <vt:lpstr>Distractions</vt:lpstr>
      <vt:lpstr>Cell Phone in Crashes</vt:lpstr>
      <vt:lpstr>  Pareto: The 20-80 Rule Over 85% of driver fatalities involved one of these three factors of the driver killed.   </vt:lpstr>
      <vt:lpstr>Alcohol</vt:lpstr>
      <vt:lpstr>Percent Alcohol Related Fatalities</vt:lpstr>
      <vt:lpstr>Pending and Unknown BAC</vt:lpstr>
      <vt:lpstr>Fatal Crash Rate of Youths Drivers  In Alcohol Crashes Declined </vt:lpstr>
      <vt:lpstr>DWI Arrests 2004-2011</vt:lpstr>
      <vt:lpstr>DWI Arrest by Troop 2006-2011</vt:lpstr>
      <vt:lpstr>Alcohol-Related Fatalities by Troop Area 2006-2011</vt:lpstr>
      <vt:lpstr>Safety</vt:lpstr>
      <vt:lpstr>Front Seat-Belt Use in Surveys and Fatal Crashes</vt:lpstr>
      <vt:lpstr>Vehicle Type </vt:lpstr>
      <vt:lpstr>Seat Belt Use of the  Population of Licensed Drivers versus Drivers on Roads </vt:lpstr>
      <vt:lpstr>Seat-Belt Survey Results by Region</vt:lpstr>
      <vt:lpstr>Seat Belt Use by Troop</vt:lpstr>
      <vt:lpstr>Seat-Belt Use by Highway Type</vt:lpstr>
      <vt:lpstr>Seat-Belt use of Fatal Drivers</vt:lpstr>
      <vt:lpstr>Seat-Belt Use by Vehicle Type</vt:lpstr>
      <vt:lpstr>Seat-Belt Use of driver Fatalities</vt:lpstr>
      <vt:lpstr>Seat-Belt Use by Sex</vt:lpstr>
      <vt:lpstr>Seat-belt Use by Race</vt:lpstr>
      <vt:lpstr>Seat-Belt Use for Fatalities</vt:lpstr>
      <vt:lpstr>Belt Use for Fatal Occupants in Back Seats </vt:lpstr>
      <vt:lpstr>Alcohol and Seat-Belt Use</vt:lpstr>
      <vt:lpstr>Data Access</vt:lpstr>
    </vt:vector>
  </TitlesOfParts>
  <Company>Louisiana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Darrell Broussard</dc:creator>
  <cp:lastModifiedBy>Helmut Schneider</cp:lastModifiedBy>
  <cp:revision>861</cp:revision>
  <cp:lastPrinted>2011-05-04T16:38:06Z</cp:lastPrinted>
  <dcterms:created xsi:type="dcterms:W3CDTF">2008-01-15T22:15:06Z</dcterms:created>
  <dcterms:modified xsi:type="dcterms:W3CDTF">2012-11-14T19:06:19Z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0x01010077B933E1F0CC324BA1E3734D7DEDD689</vt:lpwstr>
  </property>
  <property fmtid="{D5CDD505-2E9C-101B-9397-08002B2CF9AE}" pid="3" name="_AdHocReviewCycleID">
    <vt:i4>-474493492</vt:i4>
  </property>
  <property fmtid="{D5CDD505-2E9C-101B-9397-08002B2CF9AE}" pid="4" name="_NewReviewCycle">
    <vt:lpwstr/>
  </property>
  <property fmtid="{D5CDD505-2E9C-101B-9397-08002B2CF9AE}" pid="5" name="_EmailSubject">
    <vt:lpwstr>Please send me your Power Point</vt:lpwstr>
  </property>
  <property fmtid="{D5CDD505-2E9C-101B-9397-08002B2CF9AE}" pid="6" name="_AuthorEmail">
    <vt:lpwstr>hschnei@lsu.edu</vt:lpwstr>
  </property>
  <property fmtid="{D5CDD505-2E9C-101B-9397-08002B2CF9AE}" pid="7" name="_AuthorEmailDisplayName">
    <vt:lpwstr>Helmut Schneider</vt:lpwstr>
  </property>
</Properties>
</file>