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xml" ContentType="application/vnd.openxmlformats-officedocument.drawingml.chart+xml"/>
  <Override PartName="/ppt/notesSlides/notesSlide34.xml" ContentType="application/vnd.openxmlformats-officedocument.presentationml.notesSlide+xml"/>
  <Override PartName="/ppt/charts/chart6.xml" ContentType="application/vnd.openxmlformats-officedocument.drawingml.chart+xml"/>
  <Override PartName="/ppt/notesSlides/notesSlide35.xml" ContentType="application/vnd.openxmlformats-officedocument.presentationml.notesSlide+xml"/>
  <Override PartName="/ppt/charts/chart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8.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53.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59" r:id="rId4"/>
    <p:sldId id="373" r:id="rId5"/>
    <p:sldId id="280" r:id="rId6"/>
    <p:sldId id="277" r:id="rId7"/>
    <p:sldId id="275" r:id="rId8"/>
    <p:sldId id="284" r:id="rId9"/>
    <p:sldId id="283" r:id="rId10"/>
    <p:sldId id="285" r:id="rId11"/>
    <p:sldId id="282" r:id="rId12"/>
    <p:sldId id="349" r:id="rId13"/>
    <p:sldId id="350" r:id="rId14"/>
    <p:sldId id="287" r:id="rId15"/>
    <p:sldId id="288" r:id="rId16"/>
    <p:sldId id="289" r:id="rId17"/>
    <p:sldId id="290" r:id="rId18"/>
    <p:sldId id="291" r:id="rId19"/>
    <p:sldId id="292" r:id="rId20"/>
    <p:sldId id="294" r:id="rId21"/>
    <p:sldId id="367" r:id="rId22"/>
    <p:sldId id="296" r:id="rId23"/>
    <p:sldId id="297" r:id="rId24"/>
    <p:sldId id="302" r:id="rId25"/>
    <p:sldId id="305" r:id="rId26"/>
    <p:sldId id="306" r:id="rId27"/>
    <p:sldId id="307" r:id="rId28"/>
    <p:sldId id="308" r:id="rId29"/>
    <p:sldId id="309" r:id="rId30"/>
    <p:sldId id="317" r:id="rId31"/>
    <p:sldId id="319" r:id="rId32"/>
    <p:sldId id="381" r:id="rId33"/>
    <p:sldId id="382" r:id="rId34"/>
    <p:sldId id="374" r:id="rId35"/>
    <p:sldId id="380" r:id="rId36"/>
    <p:sldId id="383" r:id="rId37"/>
    <p:sldId id="384" r:id="rId38"/>
    <p:sldId id="385" r:id="rId39"/>
    <p:sldId id="375" r:id="rId40"/>
    <p:sldId id="267" r:id="rId41"/>
    <p:sldId id="368" r:id="rId42"/>
    <p:sldId id="323" r:id="rId43"/>
    <p:sldId id="322" r:id="rId44"/>
    <p:sldId id="324" r:id="rId45"/>
    <p:sldId id="325" r:id="rId46"/>
    <p:sldId id="326" r:id="rId47"/>
    <p:sldId id="327" r:id="rId48"/>
    <p:sldId id="328" r:id="rId49"/>
    <p:sldId id="329" r:id="rId50"/>
    <p:sldId id="330" r:id="rId51"/>
    <p:sldId id="331" r:id="rId52"/>
    <p:sldId id="332" r:id="rId53"/>
    <p:sldId id="334" r:id="rId54"/>
    <p:sldId id="363" r:id="rId55"/>
    <p:sldId id="364" r:id="rId56"/>
    <p:sldId id="365" r:id="rId57"/>
    <p:sldId id="366" r:id="rId58"/>
    <p:sldId id="371" r:id="rId59"/>
    <p:sldId id="340" r:id="rId60"/>
    <p:sldId id="341" r:id="rId61"/>
    <p:sldId id="342" r:id="rId62"/>
    <p:sldId id="343" r:id="rId63"/>
    <p:sldId id="345" r:id="rId64"/>
    <p:sldId id="372" r:id="rId65"/>
    <p:sldId id="335" r:id="rId66"/>
    <p:sldId id="336" r:id="rId67"/>
    <p:sldId id="337" r:id="rId68"/>
    <p:sldId id="376" r:id="rId69"/>
    <p:sldId id="377" r:id="rId70"/>
    <p:sldId id="378" r:id="rId71"/>
    <p:sldId id="37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3783" autoAdjust="0"/>
  </p:normalViewPr>
  <p:slideViewPr>
    <p:cSldViewPr>
      <p:cViewPr>
        <p:scale>
          <a:sx n="107" d="100"/>
          <a:sy n="107" d="100"/>
        </p:scale>
        <p:origin x="-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HSRG\Projects\Training\Excel\Training%20PP%20support\randomized%20block%20design.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HSRG\Projects\Training\Excel\Distribution%20examp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cument%20Folder\HSRG\Presentations\Statistical%20Thinking\examp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Document%20Folder\HSRG\Presentations\Statistical%20Thinking\examp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ocument%20Folder\HSRG\Presentations\Statistical%20Thinking\examp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ocument%20Folder\HSRG\Presentations\Statistical%20Thinking\examp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Document%20Folder\HSRG\Presentations\Statistical%20Thinking\examp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Document%20Folder\HSRG\Presentations\Statistical%20Thinking\examp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Document%20Folder\HSRG\Presentations\Statistical%20Thinking\examples.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HSRG\Projects\Training\Excel\Distribution%20examp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88168083467178"/>
          <c:y val="4.3926883026861999E-2"/>
          <c:w val="0.56857105548373665"/>
          <c:h val="0.74052072867746133"/>
        </c:manualLayout>
      </c:layout>
      <c:scatterChart>
        <c:scatterStyle val="lineMarker"/>
        <c:varyColors val="0"/>
        <c:ser>
          <c:idx val="0"/>
          <c:order val="0"/>
          <c:tx>
            <c:strRef>
              <c:f>Sheet1!$A$3</c:f>
              <c:strCache>
                <c:ptCount val="1"/>
                <c:pt idx="0">
                  <c:v>Tire Type 1</c:v>
                </c:pt>
              </c:strCache>
            </c:strRef>
          </c:tx>
          <c:spPr>
            <a:ln w="28575">
              <a:noFill/>
            </a:ln>
          </c:spPr>
          <c:marker>
            <c:symbol val="plus"/>
            <c:size val="10"/>
            <c:spPr>
              <a:solidFill>
                <a:srgbClr val="C00000"/>
              </a:solidFill>
            </c:spPr>
          </c:marker>
          <c:xVal>
            <c:strRef>
              <c:f>Sheet1!$A$3:$A$6</c:f>
              <c:strCache>
                <c:ptCount val="4"/>
                <c:pt idx="0">
                  <c:v>Tire Type 1</c:v>
                </c:pt>
                <c:pt idx="1">
                  <c:v>Tire Type 2</c:v>
                </c:pt>
                <c:pt idx="2">
                  <c:v>Tire Type 3</c:v>
                </c:pt>
                <c:pt idx="3">
                  <c:v>Tire Type 4</c:v>
                </c:pt>
              </c:strCache>
            </c:strRef>
          </c:xVal>
          <c:yVal>
            <c:numRef>
              <c:f>Sheet1!$B$3:$B$6</c:f>
              <c:numCache>
                <c:formatCode>General</c:formatCode>
                <c:ptCount val="4"/>
                <c:pt idx="0">
                  <c:v>13</c:v>
                </c:pt>
                <c:pt idx="1">
                  <c:v>14</c:v>
                </c:pt>
                <c:pt idx="2">
                  <c:v>12</c:v>
                </c:pt>
                <c:pt idx="3">
                  <c:v>13</c:v>
                </c:pt>
              </c:numCache>
            </c:numRef>
          </c:yVal>
          <c:smooth val="0"/>
        </c:ser>
        <c:ser>
          <c:idx val="1"/>
          <c:order val="1"/>
          <c:tx>
            <c:strRef>
              <c:f>Sheet1!$A$4</c:f>
              <c:strCache>
                <c:ptCount val="1"/>
                <c:pt idx="0">
                  <c:v>Tire Type 2</c:v>
                </c:pt>
              </c:strCache>
            </c:strRef>
          </c:tx>
          <c:spPr>
            <a:ln w="28575">
              <a:noFill/>
            </a:ln>
          </c:spPr>
          <c:xVal>
            <c:strRef>
              <c:f>Sheet1!$A$3:$A$6</c:f>
              <c:strCache>
                <c:ptCount val="4"/>
                <c:pt idx="0">
                  <c:v>Tire Type 1</c:v>
                </c:pt>
                <c:pt idx="1">
                  <c:v>Tire Type 2</c:v>
                </c:pt>
                <c:pt idx="2">
                  <c:v>Tire Type 3</c:v>
                </c:pt>
                <c:pt idx="3">
                  <c:v>Tire Type 4</c:v>
                </c:pt>
              </c:strCache>
            </c:strRef>
          </c:xVal>
          <c:yVal>
            <c:numRef>
              <c:f>Sheet1!$C$3:$C$6</c:f>
              <c:numCache>
                <c:formatCode>General</c:formatCode>
                <c:ptCount val="4"/>
                <c:pt idx="0">
                  <c:v>17</c:v>
                </c:pt>
                <c:pt idx="1">
                  <c:v>14</c:v>
                </c:pt>
                <c:pt idx="2">
                  <c:v>10</c:v>
                </c:pt>
                <c:pt idx="3">
                  <c:v>11</c:v>
                </c:pt>
              </c:numCache>
            </c:numRef>
          </c:yVal>
          <c:smooth val="0"/>
        </c:ser>
        <c:ser>
          <c:idx val="2"/>
          <c:order val="2"/>
          <c:tx>
            <c:strRef>
              <c:f>Sheet1!$A$5</c:f>
              <c:strCache>
                <c:ptCount val="1"/>
                <c:pt idx="0">
                  <c:v>Tire Type 3</c:v>
                </c:pt>
              </c:strCache>
            </c:strRef>
          </c:tx>
          <c:spPr>
            <a:ln w="28575">
              <a:noFill/>
            </a:ln>
          </c:spPr>
          <c:marker>
            <c:symbol val="triangle"/>
            <c:size val="10"/>
            <c:spPr>
              <a:solidFill>
                <a:srgbClr val="92D050"/>
              </a:solidFill>
            </c:spPr>
          </c:marker>
          <c:xVal>
            <c:strRef>
              <c:f>Sheet1!$A$3:$A$6</c:f>
              <c:strCache>
                <c:ptCount val="4"/>
                <c:pt idx="0">
                  <c:v>Tire Type 1</c:v>
                </c:pt>
                <c:pt idx="1">
                  <c:v>Tire Type 2</c:v>
                </c:pt>
                <c:pt idx="2">
                  <c:v>Tire Type 3</c:v>
                </c:pt>
                <c:pt idx="3">
                  <c:v>Tire Type 4</c:v>
                </c:pt>
              </c:strCache>
            </c:strRef>
          </c:xVal>
          <c:yVal>
            <c:numRef>
              <c:f>Sheet1!$D$3:$D$6</c:f>
              <c:numCache>
                <c:formatCode>General</c:formatCode>
                <c:ptCount val="4"/>
                <c:pt idx="0">
                  <c:v>14</c:v>
                </c:pt>
                <c:pt idx="1">
                  <c:v>8</c:v>
                </c:pt>
                <c:pt idx="2">
                  <c:v>12</c:v>
                </c:pt>
                <c:pt idx="3">
                  <c:v>11</c:v>
                </c:pt>
              </c:numCache>
            </c:numRef>
          </c:yVal>
          <c:smooth val="0"/>
        </c:ser>
        <c:ser>
          <c:idx val="3"/>
          <c:order val="3"/>
          <c:tx>
            <c:strRef>
              <c:f>Sheet1!$A$6</c:f>
              <c:strCache>
                <c:ptCount val="1"/>
                <c:pt idx="0">
                  <c:v>Tire Type 4</c:v>
                </c:pt>
              </c:strCache>
            </c:strRef>
          </c:tx>
          <c:spPr>
            <a:ln w="28575">
              <a:noFill/>
            </a:ln>
          </c:spPr>
          <c:marker>
            <c:symbol val="diamond"/>
            <c:size val="10"/>
          </c:marker>
          <c:xVal>
            <c:strRef>
              <c:f>Sheet1!$A$3:$A$6</c:f>
              <c:strCache>
                <c:ptCount val="4"/>
                <c:pt idx="0">
                  <c:v>Tire Type 1</c:v>
                </c:pt>
                <c:pt idx="1">
                  <c:v>Tire Type 2</c:v>
                </c:pt>
                <c:pt idx="2">
                  <c:v>Tire Type 3</c:v>
                </c:pt>
                <c:pt idx="3">
                  <c:v>Tire Type 4</c:v>
                </c:pt>
              </c:strCache>
            </c:strRef>
          </c:xVal>
          <c:yVal>
            <c:numRef>
              <c:f>Sheet1!$E$3:$E$6</c:f>
              <c:numCache>
                <c:formatCode>General</c:formatCode>
                <c:ptCount val="4"/>
                <c:pt idx="0">
                  <c:v>13</c:v>
                </c:pt>
                <c:pt idx="1">
                  <c:v>13</c:v>
                </c:pt>
                <c:pt idx="2">
                  <c:v>9</c:v>
                </c:pt>
                <c:pt idx="3">
                  <c:v>9</c:v>
                </c:pt>
              </c:numCache>
            </c:numRef>
          </c:yVal>
          <c:smooth val="0"/>
        </c:ser>
        <c:ser>
          <c:idx val="4"/>
          <c:order val="4"/>
          <c:tx>
            <c:strRef>
              <c:f>Sheet1!$F$2</c:f>
              <c:strCache>
                <c:ptCount val="1"/>
                <c:pt idx="0">
                  <c:v>Tire Type average</c:v>
                </c:pt>
              </c:strCache>
            </c:strRef>
          </c:tx>
          <c:spPr>
            <a:ln w="28575">
              <a:noFill/>
            </a:ln>
          </c:spPr>
          <c:marker>
            <c:symbol val="dash"/>
            <c:size val="14"/>
            <c:spPr>
              <a:solidFill>
                <a:schemeClr val="accent6"/>
              </a:solidFill>
            </c:spPr>
          </c:marker>
          <c:xVal>
            <c:strRef>
              <c:f>Sheet1!$A$3:$A$6</c:f>
              <c:strCache>
                <c:ptCount val="4"/>
                <c:pt idx="0">
                  <c:v>Tire Type 1</c:v>
                </c:pt>
                <c:pt idx="1">
                  <c:v>Tire Type 2</c:v>
                </c:pt>
                <c:pt idx="2">
                  <c:v>Tire Type 3</c:v>
                </c:pt>
                <c:pt idx="3">
                  <c:v>Tire Type 4</c:v>
                </c:pt>
              </c:strCache>
            </c:strRef>
          </c:xVal>
          <c:yVal>
            <c:numRef>
              <c:f>Sheet1!$F$3:$F$6</c:f>
              <c:numCache>
                <c:formatCode>General</c:formatCode>
                <c:ptCount val="4"/>
                <c:pt idx="0">
                  <c:v>14.25</c:v>
                </c:pt>
                <c:pt idx="1">
                  <c:v>12.25</c:v>
                </c:pt>
                <c:pt idx="2">
                  <c:v>10.75</c:v>
                </c:pt>
                <c:pt idx="3">
                  <c:v>11</c:v>
                </c:pt>
              </c:numCache>
            </c:numRef>
          </c:yVal>
          <c:smooth val="0"/>
        </c:ser>
        <c:ser>
          <c:idx val="5"/>
          <c:order val="5"/>
          <c:tx>
            <c:strRef>
              <c:f>Sheet1!$G$2</c:f>
              <c:strCache>
                <c:ptCount val="1"/>
                <c:pt idx="0">
                  <c:v>Overall Average</c:v>
                </c:pt>
              </c:strCache>
            </c:strRef>
          </c:tx>
          <c:spPr>
            <a:ln w="28575">
              <a:solidFill>
                <a:srgbClr val="FFC000"/>
              </a:solidFill>
            </a:ln>
          </c:spPr>
          <c:marker>
            <c:symbol val="circle"/>
            <c:size val="7"/>
            <c:spPr>
              <a:solidFill>
                <a:srgbClr val="FFC000"/>
              </a:solidFill>
            </c:spPr>
          </c:marker>
          <c:trendline>
            <c:trendlineType val="linear"/>
            <c:dispRSqr val="0"/>
            <c:dispEq val="0"/>
          </c:trendline>
          <c:trendline>
            <c:trendlineType val="linear"/>
            <c:dispRSqr val="0"/>
            <c:dispEq val="0"/>
          </c:trendline>
          <c:xVal>
            <c:strRef>
              <c:f>Sheet1!$A$3:$A$6</c:f>
              <c:strCache>
                <c:ptCount val="4"/>
                <c:pt idx="0">
                  <c:v>Tire Type 1</c:v>
                </c:pt>
                <c:pt idx="1">
                  <c:v>Tire Type 2</c:v>
                </c:pt>
                <c:pt idx="2">
                  <c:v>Tire Type 3</c:v>
                </c:pt>
                <c:pt idx="3">
                  <c:v>Tire Type 4</c:v>
                </c:pt>
              </c:strCache>
            </c:strRef>
          </c:xVal>
          <c:yVal>
            <c:numRef>
              <c:f>Sheet1!$G$3:$G$6</c:f>
              <c:numCache>
                <c:formatCode>General</c:formatCode>
                <c:ptCount val="4"/>
                <c:pt idx="0">
                  <c:v>12.062500000000009</c:v>
                </c:pt>
                <c:pt idx="1">
                  <c:v>12.062500000000009</c:v>
                </c:pt>
                <c:pt idx="2">
                  <c:v>12.062500000000009</c:v>
                </c:pt>
                <c:pt idx="3">
                  <c:v>12.062500000000009</c:v>
                </c:pt>
              </c:numCache>
            </c:numRef>
          </c:yVal>
          <c:smooth val="0"/>
        </c:ser>
        <c:dLbls>
          <c:showLegendKey val="0"/>
          <c:showVal val="0"/>
          <c:showCatName val="0"/>
          <c:showSerName val="0"/>
          <c:showPercent val="0"/>
          <c:showBubbleSize val="0"/>
        </c:dLbls>
        <c:axId val="42023936"/>
        <c:axId val="42033920"/>
      </c:scatterChart>
      <c:valAx>
        <c:axId val="42023936"/>
        <c:scaling>
          <c:orientation val="minMax"/>
          <c:max val="5"/>
          <c:min val="0"/>
        </c:scaling>
        <c:delete val="0"/>
        <c:axPos val="b"/>
        <c:numFmt formatCode="General" sourceLinked="1"/>
        <c:majorTickMark val="out"/>
        <c:minorTickMark val="none"/>
        <c:tickLblPos val="nextTo"/>
        <c:txPr>
          <a:bodyPr/>
          <a:lstStyle/>
          <a:p>
            <a:pPr>
              <a:defRPr sz="1200" b="1"/>
            </a:pPr>
            <a:endParaRPr lang="en-US"/>
          </a:p>
        </c:txPr>
        <c:crossAx val="42033920"/>
        <c:crosses val="autoZero"/>
        <c:crossBetween val="midCat"/>
        <c:majorUnit val="1"/>
      </c:valAx>
      <c:valAx>
        <c:axId val="42033920"/>
        <c:scaling>
          <c:orientation val="minMax"/>
          <c:min val="6"/>
        </c:scaling>
        <c:delete val="0"/>
        <c:axPos val="l"/>
        <c:majorGridlines/>
        <c:numFmt formatCode="General" sourceLinked="1"/>
        <c:majorTickMark val="out"/>
        <c:minorTickMark val="none"/>
        <c:tickLblPos val="nextTo"/>
        <c:txPr>
          <a:bodyPr/>
          <a:lstStyle/>
          <a:p>
            <a:pPr>
              <a:defRPr sz="1200" b="1"/>
            </a:pPr>
            <a:endParaRPr lang="en-US"/>
          </a:p>
        </c:txPr>
        <c:crossAx val="42023936"/>
        <c:crosses val="autoZero"/>
        <c:crossBetween val="midCat"/>
      </c:valAx>
    </c:plotArea>
    <c:legend>
      <c:legendPos val="r"/>
      <c:legendEntry>
        <c:idx val="0"/>
        <c:delete val="1"/>
      </c:legendEntry>
      <c:legendEntry>
        <c:idx val="1"/>
        <c:delete val="1"/>
      </c:legendEntry>
      <c:legendEntry>
        <c:idx val="2"/>
        <c:delete val="1"/>
      </c:legendEntry>
      <c:legendEntry>
        <c:idx val="3"/>
        <c:delete val="1"/>
      </c:legendEntry>
      <c:legendEntry>
        <c:idx val="6"/>
        <c:delete val="1"/>
      </c:legendEntry>
      <c:legendEntry>
        <c:idx val="7"/>
        <c:delete val="1"/>
      </c:legendEntry>
      <c:layout>
        <c:manualLayout>
          <c:xMode val="edge"/>
          <c:yMode val="edge"/>
          <c:x val="0.6994752843394576"/>
          <c:y val="0.23891153311718388"/>
          <c:w val="0.29929002624671919"/>
          <c:h val="0.55485525706345529"/>
        </c:manualLayout>
      </c:layout>
      <c:overlay val="0"/>
      <c:txPr>
        <a:bodyPr/>
        <a:lstStyle/>
        <a:p>
          <a:pPr>
            <a:defRPr sz="1600"/>
          </a:pPr>
          <a:endParaRPr lang="en-US"/>
        </a:p>
      </c:txPr>
    </c:legend>
    <c:plotVisOnly val="1"/>
    <c:dispBlanksAs val="gap"/>
    <c:showDLblsOverMax val="0"/>
  </c:chart>
  <c:spPr>
    <a:ln>
      <a:solidFill>
        <a:schemeClr val="tx1"/>
      </a:solid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20491882959115E-2"/>
          <c:y val="4.3665086887835713E-2"/>
          <c:w val="0.89734555749975731"/>
          <c:h val="0.86284360189573461"/>
        </c:manualLayout>
      </c:layout>
      <c:scatterChart>
        <c:scatterStyle val="smoothMarker"/>
        <c:varyColors val="0"/>
        <c:ser>
          <c:idx val="1"/>
          <c:order val="0"/>
          <c:marker>
            <c:symbol val="none"/>
          </c:marker>
          <c:xVal>
            <c:numRef>
              <c:f>Sheet1!$B$1:$B$24</c:f>
              <c:numCache>
                <c:formatCode>General</c:formatCode>
                <c:ptCount val="24"/>
                <c:pt idx="0">
                  <c:v>0</c:v>
                </c:pt>
                <c:pt idx="1">
                  <c:v>0.2</c:v>
                </c:pt>
                <c:pt idx="2">
                  <c:v>0.4</c:v>
                </c:pt>
                <c:pt idx="3">
                  <c:v>0.60000000000000031</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numCache>
            </c:numRef>
          </c:xVal>
          <c:yVal>
            <c:numRef>
              <c:f>Sheet1!$C$1:$C$24</c:f>
              <c:numCache>
                <c:formatCode>General</c:formatCode>
                <c:ptCount val="24"/>
                <c:pt idx="0">
                  <c:v>0.05</c:v>
                </c:pt>
                <c:pt idx="1">
                  <c:v>0.2</c:v>
                </c:pt>
                <c:pt idx="2">
                  <c:v>0.31000000000000016</c:v>
                </c:pt>
                <c:pt idx="3">
                  <c:v>0.4</c:v>
                </c:pt>
                <c:pt idx="4">
                  <c:v>0.4</c:v>
                </c:pt>
                <c:pt idx="5">
                  <c:v>0.35000000000000014</c:v>
                </c:pt>
                <c:pt idx="6">
                  <c:v>0.28000000000000008</c:v>
                </c:pt>
                <c:pt idx="7">
                  <c:v>0.22</c:v>
                </c:pt>
                <c:pt idx="8">
                  <c:v>0.16</c:v>
                </c:pt>
                <c:pt idx="9">
                  <c:v>0.13</c:v>
                </c:pt>
                <c:pt idx="10">
                  <c:v>0.1</c:v>
                </c:pt>
                <c:pt idx="11">
                  <c:v>8.5000000000000006E-2</c:v>
                </c:pt>
                <c:pt idx="12">
                  <c:v>6.5000000000000002E-2</c:v>
                </c:pt>
                <c:pt idx="13">
                  <c:v>5.5000000000000014E-2</c:v>
                </c:pt>
                <c:pt idx="14">
                  <c:v>4.0000000000000022E-2</c:v>
                </c:pt>
                <c:pt idx="15">
                  <c:v>3.0000000000000002E-2</c:v>
                </c:pt>
                <c:pt idx="16">
                  <c:v>1.7000000000000001E-2</c:v>
                </c:pt>
                <c:pt idx="17">
                  <c:v>1.2E-2</c:v>
                </c:pt>
                <c:pt idx="18">
                  <c:v>1.0000000000000005E-2</c:v>
                </c:pt>
                <c:pt idx="19">
                  <c:v>1.0000000000000005E-2</c:v>
                </c:pt>
                <c:pt idx="20">
                  <c:v>1.0000000000000005E-2</c:v>
                </c:pt>
                <c:pt idx="21">
                  <c:v>1.0000000000000005E-2</c:v>
                </c:pt>
                <c:pt idx="22">
                  <c:v>1.0000000000000005E-2</c:v>
                </c:pt>
                <c:pt idx="23">
                  <c:v>1.0000000000000005E-2</c:v>
                </c:pt>
              </c:numCache>
            </c:numRef>
          </c:yVal>
          <c:smooth val="1"/>
        </c:ser>
        <c:dLbls>
          <c:showLegendKey val="0"/>
          <c:showVal val="0"/>
          <c:showCatName val="0"/>
          <c:showSerName val="0"/>
          <c:showPercent val="0"/>
          <c:showBubbleSize val="0"/>
        </c:dLbls>
        <c:axId val="119736192"/>
        <c:axId val="119737728"/>
      </c:scatterChart>
      <c:valAx>
        <c:axId val="119736192"/>
        <c:scaling>
          <c:orientation val="minMax"/>
          <c:max val="4.5"/>
          <c:min val="0"/>
        </c:scaling>
        <c:delete val="0"/>
        <c:axPos val="b"/>
        <c:numFmt formatCode="General" sourceLinked="1"/>
        <c:majorTickMark val="out"/>
        <c:minorTickMark val="none"/>
        <c:tickLblPos val="nextTo"/>
        <c:crossAx val="119737728"/>
        <c:crosses val="autoZero"/>
        <c:crossBetween val="midCat"/>
      </c:valAx>
      <c:valAx>
        <c:axId val="119737728"/>
        <c:scaling>
          <c:orientation val="minMax"/>
        </c:scaling>
        <c:delete val="0"/>
        <c:axPos val="l"/>
        <c:majorGridlines/>
        <c:numFmt formatCode="General" sourceLinked="1"/>
        <c:majorTickMark val="out"/>
        <c:minorTickMark val="none"/>
        <c:tickLblPos val="nextTo"/>
        <c:crossAx val="119736192"/>
        <c:crosses val="autoZero"/>
        <c:crossBetween val="midCat"/>
      </c:valAx>
    </c:plotArea>
    <c:plotVisOnly val="1"/>
    <c:dispBlanksAs val="gap"/>
    <c:showDLblsOverMax val="0"/>
  </c:chart>
  <c:txPr>
    <a:bodyPr/>
    <a:lstStyle/>
    <a:p>
      <a:pPr>
        <a:defRPr sz="1400" b="1"/>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3750000000000002E-2"/>
          <c:y val="0"/>
        </c:manualLayout>
      </c:layout>
      <c:overlay val="0"/>
    </c:title>
    <c:autoTitleDeleted val="0"/>
    <c:plotArea>
      <c:layout/>
      <c:scatterChart>
        <c:scatterStyle val="lineMarker"/>
        <c:varyColors val="0"/>
        <c:ser>
          <c:idx val="0"/>
          <c:order val="0"/>
          <c:tx>
            <c:strRef>
              <c:f>MULTFACTORS2!$B$2</c:f>
              <c:strCache>
                <c:ptCount val="1"/>
                <c:pt idx="0">
                  <c:v>X1</c:v>
                </c:pt>
              </c:strCache>
            </c:strRef>
          </c:tx>
          <c:spPr>
            <a:ln w="28575">
              <a:noFill/>
            </a:ln>
          </c:spPr>
          <c:trendline>
            <c:trendlineType val="linear"/>
            <c:dispRSqr val="1"/>
            <c:dispEq val="1"/>
            <c:trendlineLbl>
              <c:layout>
                <c:manualLayout>
                  <c:x val="0.1097104658792651"/>
                  <c:y val="-0.42557109972806145"/>
                </c:manualLayout>
              </c:layout>
              <c:numFmt formatCode="General" sourceLinked="0"/>
              <c:txPr>
                <a:bodyPr/>
                <a:lstStyle/>
                <a:p>
                  <a:pPr>
                    <a:defRPr sz="1400"/>
                  </a:pPr>
                  <a:endParaRPr lang="en-US"/>
                </a:p>
              </c:txPr>
            </c:trendlineLbl>
          </c:trendline>
          <c:xVal>
            <c:numRef>
              <c:f>MULTFACTORS2!$B$3:$B$20</c:f>
              <c:numCache>
                <c:formatCode>0.0</c:formatCode>
                <c:ptCount val="18"/>
                <c:pt idx="0">
                  <c:v>4.3696201402120503</c:v>
                </c:pt>
                <c:pt idx="1">
                  <c:v>1.9825036717196469</c:v>
                </c:pt>
                <c:pt idx="2">
                  <c:v>0.91494275689481475</c:v>
                </c:pt>
                <c:pt idx="3">
                  <c:v>2.1976229338562381</c:v>
                </c:pt>
                <c:pt idx="4">
                  <c:v>1.5033683076069688</c:v>
                </c:pt>
                <c:pt idx="5">
                  <c:v>1.9682442296048341</c:v>
                </c:pt>
                <c:pt idx="6">
                  <c:v>3.242442263829358</c:v>
                </c:pt>
                <c:pt idx="7">
                  <c:v>1.3146231813502987</c:v>
                </c:pt>
                <c:pt idx="8">
                  <c:v>0.37616970226612667</c:v>
                </c:pt>
                <c:pt idx="9">
                  <c:v>3.7787340262834141</c:v>
                </c:pt>
                <c:pt idx="10">
                  <c:v>4.5662366708251918</c:v>
                </c:pt>
                <c:pt idx="11">
                  <c:v>3.6981298518565509</c:v>
                </c:pt>
                <c:pt idx="12">
                  <c:v>0.97973259495375065</c:v>
                </c:pt>
                <c:pt idx="13">
                  <c:v>6.716455544547669</c:v>
                </c:pt>
                <c:pt idx="14">
                  <c:v>5.7054445987513986</c:v>
                </c:pt>
                <c:pt idx="15">
                  <c:v>3.6441172131240975</c:v>
                </c:pt>
                <c:pt idx="16">
                  <c:v>5.4382012049712962</c:v>
                </c:pt>
                <c:pt idx="17">
                  <c:v>5.8680441583046656</c:v>
                </c:pt>
              </c:numCache>
            </c:numRef>
          </c:xVal>
          <c:yVal>
            <c:numRef>
              <c:f>MULTFACTORS2!$A$3:$A$20</c:f>
              <c:numCache>
                <c:formatCode>0.0</c:formatCode>
                <c:ptCount val="18"/>
                <c:pt idx="0">
                  <c:v>45.985846324427477</c:v>
                </c:pt>
                <c:pt idx="1">
                  <c:v>46.955481142369273</c:v>
                </c:pt>
                <c:pt idx="2">
                  <c:v>44.112045024077105</c:v>
                </c:pt>
                <c:pt idx="3">
                  <c:v>23.74491055707346</c:v>
                </c:pt>
                <c:pt idx="4">
                  <c:v>30.849411588517711</c:v>
                </c:pt>
                <c:pt idx="5">
                  <c:v>29.827192909913734</c:v>
                </c:pt>
                <c:pt idx="6">
                  <c:v>33.933827948149393</c:v>
                </c:pt>
                <c:pt idx="7">
                  <c:v>36.773544869553412</c:v>
                </c:pt>
                <c:pt idx="8">
                  <c:v>26.84043152006587</c:v>
                </c:pt>
                <c:pt idx="9">
                  <c:v>48.201098152921546</c:v>
                </c:pt>
                <c:pt idx="10">
                  <c:v>48.575733752302277</c:v>
                </c:pt>
                <c:pt idx="11">
                  <c:v>42.765063716753367</c:v>
                </c:pt>
                <c:pt idx="12">
                  <c:v>45.928321592874987</c:v>
                </c:pt>
                <c:pt idx="13">
                  <c:v>48.175223314441425</c:v>
                </c:pt>
                <c:pt idx="14">
                  <c:v>59.960793117127906</c:v>
                </c:pt>
                <c:pt idx="15">
                  <c:v>53.152662603122309</c:v>
                </c:pt>
                <c:pt idx="16">
                  <c:v>42.399893424042467</c:v>
                </c:pt>
                <c:pt idx="17">
                  <c:v>52.722143852686138</c:v>
                </c:pt>
              </c:numCache>
            </c:numRef>
          </c:yVal>
          <c:smooth val="0"/>
        </c:ser>
        <c:dLbls>
          <c:showLegendKey val="0"/>
          <c:showVal val="0"/>
          <c:showCatName val="0"/>
          <c:showSerName val="0"/>
          <c:showPercent val="0"/>
          <c:showBubbleSize val="0"/>
        </c:dLbls>
        <c:axId val="45904640"/>
        <c:axId val="45906176"/>
      </c:scatterChart>
      <c:valAx>
        <c:axId val="45904640"/>
        <c:scaling>
          <c:orientation val="minMax"/>
        </c:scaling>
        <c:delete val="0"/>
        <c:axPos val="b"/>
        <c:numFmt formatCode="0.0" sourceLinked="1"/>
        <c:majorTickMark val="out"/>
        <c:minorTickMark val="none"/>
        <c:tickLblPos val="nextTo"/>
        <c:crossAx val="45906176"/>
        <c:crosses val="autoZero"/>
        <c:crossBetween val="midCat"/>
      </c:valAx>
      <c:valAx>
        <c:axId val="45906176"/>
        <c:scaling>
          <c:orientation val="minMax"/>
        </c:scaling>
        <c:delete val="0"/>
        <c:axPos val="l"/>
        <c:majorGridlines/>
        <c:numFmt formatCode="0.0" sourceLinked="1"/>
        <c:majorTickMark val="out"/>
        <c:minorTickMark val="none"/>
        <c:tickLblPos val="nextTo"/>
        <c:crossAx val="45904640"/>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X2	</a:t>
            </a:r>
          </a:p>
        </c:rich>
      </c:tx>
      <c:layout>
        <c:manualLayout>
          <c:xMode val="edge"/>
          <c:yMode val="edge"/>
          <c:x val="6.25E-2"/>
          <c:y val="4.1748197554443187E-2"/>
        </c:manualLayout>
      </c:layout>
      <c:overlay val="0"/>
    </c:title>
    <c:autoTitleDeleted val="0"/>
    <c:plotArea>
      <c:layout/>
      <c:scatterChart>
        <c:scatterStyle val="lineMarker"/>
        <c:varyColors val="0"/>
        <c:ser>
          <c:idx val="0"/>
          <c:order val="0"/>
          <c:tx>
            <c:strRef>
              <c:f>MULTFACTORS2!$B$2</c:f>
              <c:strCache>
                <c:ptCount val="1"/>
                <c:pt idx="0">
                  <c:v>X1</c:v>
                </c:pt>
              </c:strCache>
            </c:strRef>
          </c:tx>
          <c:spPr>
            <a:ln w="28575">
              <a:noFill/>
            </a:ln>
          </c:spPr>
          <c:trendline>
            <c:trendlineType val="linear"/>
            <c:dispRSqr val="1"/>
            <c:dispEq val="1"/>
            <c:trendlineLbl>
              <c:layout>
                <c:manualLayout>
                  <c:x val="0.13908833661417322"/>
                  <c:y val="-0.35694585636812048"/>
                </c:manualLayout>
              </c:layout>
              <c:numFmt formatCode="General" sourceLinked="0"/>
              <c:txPr>
                <a:bodyPr/>
                <a:lstStyle/>
                <a:p>
                  <a:pPr>
                    <a:defRPr sz="1400"/>
                  </a:pPr>
                  <a:endParaRPr lang="en-US"/>
                </a:p>
              </c:txPr>
            </c:trendlineLbl>
          </c:trendline>
          <c:xVal>
            <c:numRef>
              <c:f>MULTFACTORS2!$C$3:$C$20</c:f>
              <c:numCache>
                <c:formatCode>0.0</c:formatCode>
                <c:ptCount val="18"/>
                <c:pt idx="0">
                  <c:v>7.0167857370682816</c:v>
                </c:pt>
                <c:pt idx="1">
                  <c:v>7.9517224105531001</c:v>
                </c:pt>
                <c:pt idx="2">
                  <c:v>8.4349580275459584</c:v>
                </c:pt>
                <c:pt idx="3">
                  <c:v>2.5945726828446523</c:v>
                </c:pt>
                <c:pt idx="4">
                  <c:v>1.6305665911702838</c:v>
                </c:pt>
                <c:pt idx="5">
                  <c:v>2.2981671081321373</c:v>
                </c:pt>
                <c:pt idx="6">
                  <c:v>3.3075744075752089</c:v>
                </c:pt>
                <c:pt idx="7">
                  <c:v>6.5020744277185392</c:v>
                </c:pt>
                <c:pt idx="8">
                  <c:v>2.9529773397330086</c:v>
                </c:pt>
                <c:pt idx="9">
                  <c:v>4.0179977240182732</c:v>
                </c:pt>
                <c:pt idx="10">
                  <c:v>8.9638993358330037</c:v>
                </c:pt>
                <c:pt idx="11">
                  <c:v>2.56138275917308</c:v>
                </c:pt>
                <c:pt idx="12">
                  <c:v>6.482036322409515</c:v>
                </c:pt>
                <c:pt idx="13">
                  <c:v>7.2626360196352397</c:v>
                </c:pt>
                <c:pt idx="14">
                  <c:v>9.1238181899570634</c:v>
                </c:pt>
                <c:pt idx="15">
                  <c:v>6.823155159440403</c:v>
                </c:pt>
                <c:pt idx="16">
                  <c:v>7.6539655199946264</c:v>
                </c:pt>
                <c:pt idx="17">
                  <c:v>8.7427744156825398</c:v>
                </c:pt>
              </c:numCache>
            </c:numRef>
          </c:xVal>
          <c:yVal>
            <c:numRef>
              <c:f>MULTFACTORS2!$A$3:$A$20</c:f>
              <c:numCache>
                <c:formatCode>0.0</c:formatCode>
                <c:ptCount val="18"/>
                <c:pt idx="0">
                  <c:v>45.985846324427477</c:v>
                </c:pt>
                <c:pt idx="1">
                  <c:v>46.955481142369273</c:v>
                </c:pt>
                <c:pt idx="2">
                  <c:v>44.112045024077105</c:v>
                </c:pt>
                <c:pt idx="3">
                  <c:v>23.74491055707346</c:v>
                </c:pt>
                <c:pt idx="4">
                  <c:v>30.849411588517711</c:v>
                </c:pt>
                <c:pt idx="5">
                  <c:v>29.827192909913734</c:v>
                </c:pt>
                <c:pt idx="6">
                  <c:v>33.933827948149393</c:v>
                </c:pt>
                <c:pt idx="7">
                  <c:v>36.773544869553412</c:v>
                </c:pt>
                <c:pt idx="8">
                  <c:v>26.84043152006587</c:v>
                </c:pt>
                <c:pt idx="9">
                  <c:v>48.201098152921546</c:v>
                </c:pt>
                <c:pt idx="10">
                  <c:v>48.575733752302277</c:v>
                </c:pt>
                <c:pt idx="11">
                  <c:v>42.765063716753367</c:v>
                </c:pt>
                <c:pt idx="12">
                  <c:v>45.928321592874987</c:v>
                </c:pt>
                <c:pt idx="13">
                  <c:v>48.175223314441425</c:v>
                </c:pt>
                <c:pt idx="14">
                  <c:v>59.960793117127906</c:v>
                </c:pt>
                <c:pt idx="15">
                  <c:v>53.152662603122309</c:v>
                </c:pt>
                <c:pt idx="16">
                  <c:v>42.399893424042467</c:v>
                </c:pt>
                <c:pt idx="17">
                  <c:v>52.722143852686138</c:v>
                </c:pt>
              </c:numCache>
            </c:numRef>
          </c:yVal>
          <c:smooth val="0"/>
        </c:ser>
        <c:dLbls>
          <c:showLegendKey val="0"/>
          <c:showVal val="0"/>
          <c:showCatName val="0"/>
          <c:showSerName val="0"/>
          <c:showPercent val="0"/>
          <c:showBubbleSize val="0"/>
        </c:dLbls>
        <c:axId val="45820544"/>
        <c:axId val="45826432"/>
      </c:scatterChart>
      <c:valAx>
        <c:axId val="45820544"/>
        <c:scaling>
          <c:orientation val="minMax"/>
        </c:scaling>
        <c:delete val="0"/>
        <c:axPos val="b"/>
        <c:numFmt formatCode="0.0" sourceLinked="1"/>
        <c:majorTickMark val="out"/>
        <c:minorTickMark val="none"/>
        <c:tickLblPos val="nextTo"/>
        <c:crossAx val="45826432"/>
        <c:crosses val="autoZero"/>
        <c:crossBetween val="midCat"/>
      </c:valAx>
      <c:valAx>
        <c:axId val="45826432"/>
        <c:scaling>
          <c:orientation val="minMax"/>
        </c:scaling>
        <c:delete val="0"/>
        <c:axPos val="l"/>
        <c:majorGridlines/>
        <c:numFmt formatCode="0.0" sourceLinked="1"/>
        <c:majorTickMark val="out"/>
        <c:minorTickMark val="none"/>
        <c:tickLblPos val="nextTo"/>
        <c:crossAx val="4582054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X3</a:t>
            </a:r>
          </a:p>
          <a:p>
            <a:pPr>
              <a:defRPr/>
            </a:pPr>
            <a:endParaRPr lang="en-US"/>
          </a:p>
        </c:rich>
      </c:tx>
      <c:layout>
        <c:manualLayout>
          <c:xMode val="edge"/>
          <c:yMode val="edge"/>
          <c:x val="2.8541666666666684E-2"/>
          <c:y val="2.609262347152699E-2"/>
        </c:manualLayout>
      </c:layout>
      <c:overlay val="0"/>
    </c:title>
    <c:autoTitleDeleted val="0"/>
    <c:plotArea>
      <c:layout/>
      <c:scatterChart>
        <c:scatterStyle val="lineMarker"/>
        <c:varyColors val="0"/>
        <c:ser>
          <c:idx val="0"/>
          <c:order val="0"/>
          <c:tx>
            <c:strRef>
              <c:f>MULTFACTORS2!$B$2</c:f>
              <c:strCache>
                <c:ptCount val="1"/>
                <c:pt idx="0">
                  <c:v>X1</c:v>
                </c:pt>
              </c:strCache>
            </c:strRef>
          </c:tx>
          <c:spPr>
            <a:ln w="28575">
              <a:noFill/>
            </a:ln>
          </c:spPr>
          <c:trendline>
            <c:trendlineType val="linear"/>
            <c:dispRSqr val="1"/>
            <c:dispEq val="1"/>
            <c:trendlineLbl>
              <c:layout>
                <c:manualLayout>
                  <c:x val="5.0963336614173231E-2"/>
                  <c:y val="-0.29772998284872276"/>
                </c:manualLayout>
              </c:layout>
              <c:numFmt formatCode="General" sourceLinked="0"/>
              <c:txPr>
                <a:bodyPr/>
                <a:lstStyle/>
                <a:p>
                  <a:pPr>
                    <a:defRPr sz="1400"/>
                  </a:pPr>
                  <a:endParaRPr lang="en-US"/>
                </a:p>
              </c:txPr>
            </c:trendlineLbl>
          </c:trendline>
          <c:xVal>
            <c:numRef>
              <c:f>MULTFACTORS2!$D$3:$D$20</c:f>
              <c:numCache>
                <c:formatCode>0.0</c:formatCode>
                <c:ptCount val="18"/>
                <c:pt idx="0">
                  <c:v>10.542070283694956</c:v>
                </c:pt>
                <c:pt idx="1">
                  <c:v>13.238880842371152</c:v>
                </c:pt>
                <c:pt idx="2">
                  <c:v>11.205462637690102</c:v>
                </c:pt>
                <c:pt idx="3">
                  <c:v>6.3084358404651946</c:v>
                </c:pt>
                <c:pt idx="4">
                  <c:v>10.188905945328434</c:v>
                </c:pt>
                <c:pt idx="5">
                  <c:v>8.4733290621408788</c:v>
                </c:pt>
                <c:pt idx="6">
                  <c:v>8.5657184032636202</c:v>
                </c:pt>
                <c:pt idx="7">
                  <c:v>8.2989783811243214</c:v>
                </c:pt>
                <c:pt idx="8">
                  <c:v>10.033867716383506</c:v>
                </c:pt>
                <c:pt idx="9">
                  <c:v>13.971758077310428</c:v>
                </c:pt>
                <c:pt idx="10">
                  <c:v>8.9900234438206432</c:v>
                </c:pt>
                <c:pt idx="11">
                  <c:v>14.184059962705211</c:v>
                </c:pt>
                <c:pt idx="12">
                  <c:v>13.637191429761442</c:v>
                </c:pt>
                <c:pt idx="13">
                  <c:v>8.6536697364581716</c:v>
                </c:pt>
                <c:pt idx="14">
                  <c:v>13.898409072702194</c:v>
                </c:pt>
                <c:pt idx="15">
                  <c:v>13.626867711296436</c:v>
                </c:pt>
                <c:pt idx="16">
                  <c:v>6.009786273423634</c:v>
                </c:pt>
                <c:pt idx="17">
                  <c:v>11.384818897532208</c:v>
                </c:pt>
              </c:numCache>
            </c:numRef>
          </c:xVal>
          <c:yVal>
            <c:numRef>
              <c:f>MULTFACTORS2!$A$3:$A$20</c:f>
              <c:numCache>
                <c:formatCode>0.0</c:formatCode>
                <c:ptCount val="18"/>
                <c:pt idx="0">
                  <c:v>45.985846324427477</c:v>
                </c:pt>
                <c:pt idx="1">
                  <c:v>46.955481142369273</c:v>
                </c:pt>
                <c:pt idx="2">
                  <c:v>44.112045024077105</c:v>
                </c:pt>
                <c:pt idx="3">
                  <c:v>23.74491055707346</c:v>
                </c:pt>
                <c:pt idx="4">
                  <c:v>30.849411588517711</c:v>
                </c:pt>
                <c:pt idx="5">
                  <c:v>29.827192909913734</c:v>
                </c:pt>
                <c:pt idx="6">
                  <c:v>33.933827948149393</c:v>
                </c:pt>
                <c:pt idx="7">
                  <c:v>36.773544869553412</c:v>
                </c:pt>
                <c:pt idx="8">
                  <c:v>26.84043152006587</c:v>
                </c:pt>
                <c:pt idx="9">
                  <c:v>48.201098152921546</c:v>
                </c:pt>
                <c:pt idx="10">
                  <c:v>48.575733752302277</c:v>
                </c:pt>
                <c:pt idx="11">
                  <c:v>42.765063716753367</c:v>
                </c:pt>
                <c:pt idx="12">
                  <c:v>45.928321592874987</c:v>
                </c:pt>
                <c:pt idx="13">
                  <c:v>48.175223314441425</c:v>
                </c:pt>
                <c:pt idx="14">
                  <c:v>59.960793117127906</c:v>
                </c:pt>
                <c:pt idx="15">
                  <c:v>53.152662603122309</c:v>
                </c:pt>
                <c:pt idx="16">
                  <c:v>42.399893424042467</c:v>
                </c:pt>
                <c:pt idx="17">
                  <c:v>52.722143852686138</c:v>
                </c:pt>
              </c:numCache>
            </c:numRef>
          </c:yVal>
          <c:smooth val="0"/>
        </c:ser>
        <c:dLbls>
          <c:showLegendKey val="0"/>
          <c:showVal val="0"/>
          <c:showCatName val="0"/>
          <c:showSerName val="0"/>
          <c:showPercent val="0"/>
          <c:showBubbleSize val="0"/>
        </c:dLbls>
        <c:axId val="45847296"/>
        <c:axId val="45848832"/>
      </c:scatterChart>
      <c:valAx>
        <c:axId val="45847296"/>
        <c:scaling>
          <c:orientation val="minMax"/>
        </c:scaling>
        <c:delete val="0"/>
        <c:axPos val="b"/>
        <c:numFmt formatCode="0.0" sourceLinked="1"/>
        <c:majorTickMark val="out"/>
        <c:minorTickMark val="none"/>
        <c:tickLblPos val="nextTo"/>
        <c:crossAx val="45848832"/>
        <c:crosses val="autoZero"/>
        <c:crossBetween val="midCat"/>
      </c:valAx>
      <c:valAx>
        <c:axId val="45848832"/>
        <c:scaling>
          <c:orientation val="minMax"/>
        </c:scaling>
        <c:delete val="0"/>
        <c:axPos val="l"/>
        <c:majorGridlines/>
        <c:numFmt formatCode="0.0" sourceLinked="1"/>
        <c:majorTickMark val="out"/>
        <c:minorTickMark val="none"/>
        <c:tickLblPos val="nextTo"/>
        <c:crossAx val="45847296"/>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selection!$B$2</c:f>
              <c:strCache>
                <c:ptCount val="1"/>
                <c:pt idx="0">
                  <c:v>Intersection 1</c:v>
                </c:pt>
              </c:strCache>
            </c:strRef>
          </c:tx>
          <c:spPr>
            <a:ln>
              <a:solidFill>
                <a:srgbClr val="0070C0"/>
              </a:solidFill>
            </a:ln>
          </c:spPr>
          <c:marker>
            <c:spPr>
              <a:solidFill>
                <a:srgbClr val="0070C0"/>
              </a:solidFill>
              <a:ln>
                <a:solidFill>
                  <a:srgbClr val="0070C0"/>
                </a:solidFill>
              </a:ln>
            </c:spPr>
          </c:marker>
          <c:cat>
            <c:numRef>
              <c:f>selection!$C$1:$O$1</c:f>
              <c:numCache>
                <c:formatCode>General</c:formatCod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numCache>
            </c:numRef>
          </c:cat>
          <c:val>
            <c:numRef>
              <c:f>selection!$C$2:$O$2</c:f>
              <c:numCache>
                <c:formatCode>General</c:formatCode>
                <c:ptCount val="13"/>
                <c:pt idx="0">
                  <c:v>14</c:v>
                </c:pt>
                <c:pt idx="1">
                  <c:v>11</c:v>
                </c:pt>
                <c:pt idx="2">
                  <c:v>12</c:v>
                </c:pt>
                <c:pt idx="3">
                  <c:v>6</c:v>
                </c:pt>
                <c:pt idx="4">
                  <c:v>5</c:v>
                </c:pt>
                <c:pt idx="5">
                  <c:v>8</c:v>
                </c:pt>
                <c:pt idx="6">
                  <c:v>13</c:v>
                </c:pt>
                <c:pt idx="7">
                  <c:v>10</c:v>
                </c:pt>
                <c:pt idx="8">
                  <c:v>11</c:v>
                </c:pt>
                <c:pt idx="9">
                  <c:v>7</c:v>
                </c:pt>
                <c:pt idx="10">
                  <c:v>4</c:v>
                </c:pt>
                <c:pt idx="11">
                  <c:v>4</c:v>
                </c:pt>
                <c:pt idx="12">
                  <c:v>10</c:v>
                </c:pt>
              </c:numCache>
            </c:numRef>
          </c:val>
          <c:smooth val="0"/>
        </c:ser>
        <c:ser>
          <c:idx val="2"/>
          <c:order val="1"/>
          <c:tx>
            <c:strRef>
              <c:f>selection!$B$3</c:f>
              <c:strCache>
                <c:ptCount val="1"/>
                <c:pt idx="0">
                  <c:v>Intersection 2</c:v>
                </c:pt>
              </c:strCache>
            </c:strRef>
          </c:tx>
          <c:spPr>
            <a:ln>
              <a:solidFill>
                <a:srgbClr val="C00000"/>
              </a:solidFill>
            </a:ln>
          </c:spPr>
          <c:marker>
            <c:spPr>
              <a:solidFill>
                <a:srgbClr val="C00000"/>
              </a:solidFill>
              <a:ln>
                <a:solidFill>
                  <a:srgbClr val="0070C0"/>
                </a:solidFill>
              </a:ln>
            </c:spPr>
          </c:marker>
          <c:cat>
            <c:numRef>
              <c:f>selection!$C$1:$O$1</c:f>
              <c:numCache>
                <c:formatCode>General</c:formatCod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numCache>
            </c:numRef>
          </c:cat>
          <c:val>
            <c:numRef>
              <c:f>selection!$C$3:$O$3</c:f>
              <c:numCache>
                <c:formatCode>General</c:formatCode>
                <c:ptCount val="13"/>
                <c:pt idx="0">
                  <c:v>7</c:v>
                </c:pt>
                <c:pt idx="1">
                  <c:v>4</c:v>
                </c:pt>
                <c:pt idx="2">
                  <c:v>1</c:v>
                </c:pt>
                <c:pt idx="3">
                  <c:v>3</c:v>
                </c:pt>
                <c:pt idx="4">
                  <c:v>1</c:v>
                </c:pt>
                <c:pt idx="5">
                  <c:v>1</c:v>
                </c:pt>
                <c:pt idx="6">
                  <c:v>9</c:v>
                </c:pt>
                <c:pt idx="7">
                  <c:v>5</c:v>
                </c:pt>
                <c:pt idx="8">
                  <c:v>4</c:v>
                </c:pt>
                <c:pt idx="9">
                  <c:v>6</c:v>
                </c:pt>
                <c:pt idx="10">
                  <c:v>1</c:v>
                </c:pt>
                <c:pt idx="11">
                  <c:v>2</c:v>
                </c:pt>
                <c:pt idx="12">
                  <c:v>2</c:v>
                </c:pt>
              </c:numCache>
            </c:numRef>
          </c:val>
          <c:smooth val="0"/>
        </c:ser>
        <c:ser>
          <c:idx val="3"/>
          <c:order val="2"/>
          <c:tx>
            <c:strRef>
              <c:f>selection!$B$4</c:f>
              <c:strCache>
                <c:ptCount val="1"/>
                <c:pt idx="0">
                  <c:v>Intersection 3</c:v>
                </c:pt>
              </c:strCache>
            </c:strRef>
          </c:tx>
          <c:spPr>
            <a:ln>
              <a:solidFill>
                <a:srgbClr val="00B050"/>
              </a:solidFill>
            </a:ln>
          </c:spPr>
          <c:marker>
            <c:spPr>
              <a:solidFill>
                <a:srgbClr val="00B050"/>
              </a:solidFill>
              <a:ln>
                <a:solidFill>
                  <a:srgbClr val="00B050"/>
                </a:solidFill>
              </a:ln>
            </c:spPr>
          </c:marker>
          <c:cat>
            <c:numRef>
              <c:f>selection!$C$1:$O$1</c:f>
              <c:numCache>
                <c:formatCode>General</c:formatCode>
                <c:ptCount val="1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numCache>
            </c:numRef>
          </c:cat>
          <c:val>
            <c:numRef>
              <c:f>selection!$C$4:$O$4</c:f>
              <c:numCache>
                <c:formatCode>General</c:formatCode>
                <c:ptCount val="13"/>
                <c:pt idx="0">
                  <c:v>12</c:v>
                </c:pt>
                <c:pt idx="1">
                  <c:v>9</c:v>
                </c:pt>
                <c:pt idx="2">
                  <c:v>17</c:v>
                </c:pt>
                <c:pt idx="3">
                  <c:v>5</c:v>
                </c:pt>
                <c:pt idx="4">
                  <c:v>5</c:v>
                </c:pt>
                <c:pt idx="5">
                  <c:v>3</c:v>
                </c:pt>
                <c:pt idx="6">
                  <c:v>8</c:v>
                </c:pt>
                <c:pt idx="7">
                  <c:v>15</c:v>
                </c:pt>
                <c:pt idx="8">
                  <c:v>5</c:v>
                </c:pt>
                <c:pt idx="9">
                  <c:v>2</c:v>
                </c:pt>
                <c:pt idx="10">
                  <c:v>9</c:v>
                </c:pt>
                <c:pt idx="11">
                  <c:v>4</c:v>
                </c:pt>
                <c:pt idx="12">
                  <c:v>2</c:v>
                </c:pt>
              </c:numCache>
            </c:numRef>
          </c:val>
          <c:smooth val="0"/>
        </c:ser>
        <c:dLbls>
          <c:showLegendKey val="0"/>
          <c:showVal val="0"/>
          <c:showCatName val="0"/>
          <c:showSerName val="0"/>
          <c:showPercent val="0"/>
          <c:showBubbleSize val="0"/>
        </c:dLbls>
        <c:marker val="1"/>
        <c:smooth val="0"/>
        <c:axId val="46700416"/>
        <c:axId val="46714880"/>
      </c:lineChart>
      <c:catAx>
        <c:axId val="46700416"/>
        <c:scaling>
          <c:orientation val="minMax"/>
        </c:scaling>
        <c:delete val="0"/>
        <c:axPos val="b"/>
        <c:numFmt formatCode="General" sourceLinked="1"/>
        <c:majorTickMark val="out"/>
        <c:minorTickMark val="none"/>
        <c:tickLblPos val="nextTo"/>
        <c:txPr>
          <a:bodyPr/>
          <a:lstStyle/>
          <a:p>
            <a:pPr>
              <a:defRPr sz="1600"/>
            </a:pPr>
            <a:endParaRPr lang="en-US"/>
          </a:p>
        </c:txPr>
        <c:crossAx val="46714880"/>
        <c:crosses val="autoZero"/>
        <c:auto val="1"/>
        <c:lblAlgn val="ctr"/>
        <c:lblOffset val="100"/>
        <c:noMultiLvlLbl val="0"/>
      </c:catAx>
      <c:valAx>
        <c:axId val="46714880"/>
        <c:scaling>
          <c:orientation val="minMax"/>
        </c:scaling>
        <c:delete val="0"/>
        <c:axPos val="l"/>
        <c:majorGridlines/>
        <c:numFmt formatCode="General" sourceLinked="1"/>
        <c:majorTickMark val="out"/>
        <c:minorTickMark val="none"/>
        <c:tickLblPos val="nextTo"/>
        <c:crossAx val="46700416"/>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Poisson!$F$2</c:f>
              <c:strCache>
                <c:ptCount val="1"/>
                <c:pt idx="0">
                  <c:v>9</c:v>
                </c:pt>
              </c:strCache>
            </c:strRef>
          </c:tx>
          <c:invertIfNegative val="0"/>
          <c:cat>
            <c:numRef>
              <c:f>Poisson!$A$3:$A$20</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Poisson!$F$3:$F$20</c:f>
              <c:numCache>
                <c:formatCode>General</c:formatCode>
                <c:ptCount val="18"/>
                <c:pt idx="0">
                  <c:v>1.2340980408667956E-4</c:v>
                </c:pt>
                <c:pt idx="1">
                  <c:v>1.1106882367801162E-3</c:v>
                </c:pt>
                <c:pt idx="2">
                  <c:v>4.9980970655105258E-3</c:v>
                </c:pt>
                <c:pt idx="3">
                  <c:v>1.4994291196531569E-2</c:v>
                </c:pt>
                <c:pt idx="4">
                  <c:v>3.3737155192196028E-2</c:v>
                </c:pt>
                <c:pt idx="5">
                  <c:v>6.0726879345952833E-2</c:v>
                </c:pt>
                <c:pt idx="6">
                  <c:v>9.1090319018929236E-2</c:v>
                </c:pt>
                <c:pt idx="7">
                  <c:v>0.11711612445290902</c:v>
                </c:pt>
                <c:pt idx="8">
                  <c:v>0.1317556400095227</c:v>
                </c:pt>
                <c:pt idx="9">
                  <c:v>0.1317556400095227</c:v>
                </c:pt>
                <c:pt idx="10">
                  <c:v>0.11858007600857041</c:v>
                </c:pt>
                <c:pt idx="11">
                  <c:v>9.7020062188830358E-2</c:v>
                </c:pt>
                <c:pt idx="12">
                  <c:v>7.2765046641622769E-2</c:v>
                </c:pt>
                <c:pt idx="13">
                  <c:v>5.0375801521123482E-2</c:v>
                </c:pt>
                <c:pt idx="14">
                  <c:v>3.238444383500793E-2</c:v>
                </c:pt>
                <c:pt idx="15">
                  <c:v>1.9430666301004745E-2</c:v>
                </c:pt>
                <c:pt idx="16">
                  <c:v>1.0929749794315186E-2</c:v>
                </c:pt>
                <c:pt idx="17">
                  <c:v>5.7863381264021485E-3</c:v>
                </c:pt>
              </c:numCache>
            </c:numRef>
          </c:val>
        </c:ser>
        <c:ser>
          <c:idx val="1"/>
          <c:order val="1"/>
          <c:tx>
            <c:strRef>
              <c:f>Poisson!$G$2</c:f>
              <c:strCache>
                <c:ptCount val="1"/>
                <c:pt idx="0">
                  <c:v>4</c:v>
                </c:pt>
              </c:strCache>
            </c:strRef>
          </c:tx>
          <c:invertIfNegative val="0"/>
          <c:cat>
            <c:numRef>
              <c:f>Poisson!$A$3:$A$20</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Poisson!$G$3:$G$19</c:f>
              <c:numCache>
                <c:formatCode>General</c:formatCode>
                <c:ptCount val="17"/>
                <c:pt idx="0">
                  <c:v>2.9057997322928766E-2</c:v>
                </c:pt>
                <c:pt idx="1">
                  <c:v>0.10282060591190179</c:v>
                </c:pt>
                <c:pt idx="2">
                  <c:v>0.18191337969028776</c:v>
                </c:pt>
                <c:pt idx="3">
                  <c:v>0.21456449912187789</c:v>
                </c:pt>
                <c:pt idx="4">
                  <c:v>0.18980705691550737</c:v>
                </c:pt>
                <c:pt idx="5">
                  <c:v>0.13432499412482057</c:v>
                </c:pt>
                <c:pt idx="6">
                  <c:v>7.9217304227458291E-2</c:v>
                </c:pt>
                <c:pt idx="7">
                  <c:v>4.0043912027066794E-2</c:v>
                </c:pt>
                <c:pt idx="8">
                  <c:v>1.7711730319664169E-2</c:v>
                </c:pt>
                <c:pt idx="9">
                  <c:v>6.963586279526081E-3</c:v>
                </c:pt>
                <c:pt idx="10">
                  <c:v>2.4640382219861473E-3</c:v>
                </c:pt>
                <c:pt idx="11">
                  <c:v>7.9262767979974109E-4</c:v>
                </c:pt>
                <c:pt idx="12">
                  <c:v>2.3372354660761635E-4</c:v>
                </c:pt>
                <c:pt idx="13">
                  <c:v>6.3617060023374587E-5</c:v>
                </c:pt>
                <c:pt idx="14">
                  <c:v>1.6079037148764997E-5</c:v>
                </c:pt>
                <c:pt idx="15">
                  <c:v>3.7930036350932961E-6</c:v>
                </c:pt>
                <c:pt idx="16">
                  <c:v>8.3883734237640223E-7</c:v>
                </c:pt>
              </c:numCache>
            </c:numRef>
          </c:val>
        </c:ser>
        <c:ser>
          <c:idx val="2"/>
          <c:order val="2"/>
          <c:tx>
            <c:strRef>
              <c:f>Poisson!$E$2</c:f>
              <c:strCache>
                <c:ptCount val="1"/>
                <c:pt idx="0">
                  <c:v>7</c:v>
                </c:pt>
              </c:strCache>
            </c:strRef>
          </c:tx>
          <c:invertIfNegative val="0"/>
          <c:cat>
            <c:numRef>
              <c:f>Poisson!$A$3:$A$20</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Poisson!$E$3:$E$19</c:f>
              <c:numCache>
                <c:formatCode>General</c:formatCode>
                <c:ptCount val="17"/>
                <c:pt idx="0">
                  <c:v>9.1188196555451624E-4</c:v>
                </c:pt>
                <c:pt idx="1">
                  <c:v>6.3831737588816127E-3</c:v>
                </c:pt>
                <c:pt idx="2">
                  <c:v>2.2341108156085653E-2</c:v>
                </c:pt>
                <c:pt idx="3">
                  <c:v>5.2129252364199866E-2</c:v>
                </c:pt>
                <c:pt idx="4">
                  <c:v>9.1226191637349782E-2</c:v>
                </c:pt>
                <c:pt idx="5">
                  <c:v>0.12771666829228964</c:v>
                </c:pt>
                <c:pt idx="6">
                  <c:v>0.14900277967433789</c:v>
                </c:pt>
                <c:pt idx="7">
                  <c:v>0.14900277967433789</c:v>
                </c:pt>
                <c:pt idx="8">
                  <c:v>0.13037743221504566</c:v>
                </c:pt>
                <c:pt idx="9">
                  <c:v>0.10140466950059109</c:v>
                </c:pt>
                <c:pt idx="10">
                  <c:v>7.0983268650413753E-2</c:v>
                </c:pt>
                <c:pt idx="11">
                  <c:v>4.5171170959354211E-2</c:v>
                </c:pt>
                <c:pt idx="12">
                  <c:v>2.6349849726289985E-2</c:v>
                </c:pt>
                <c:pt idx="13">
                  <c:v>1.4188380621848417E-2</c:v>
                </c:pt>
                <c:pt idx="14">
                  <c:v>7.0941903109242224E-3</c:v>
                </c:pt>
                <c:pt idx="15">
                  <c:v>3.3106221450979714E-3</c:v>
                </c:pt>
                <c:pt idx="16">
                  <c:v>1.4483971884803614E-3</c:v>
                </c:pt>
              </c:numCache>
            </c:numRef>
          </c:val>
        </c:ser>
        <c:dLbls>
          <c:showLegendKey val="0"/>
          <c:showVal val="0"/>
          <c:showCatName val="0"/>
          <c:showSerName val="0"/>
          <c:showPercent val="0"/>
          <c:showBubbleSize val="0"/>
        </c:dLbls>
        <c:gapWidth val="150"/>
        <c:axId val="46234240"/>
        <c:axId val="46236032"/>
      </c:barChart>
      <c:catAx>
        <c:axId val="46234240"/>
        <c:scaling>
          <c:orientation val="minMax"/>
        </c:scaling>
        <c:delete val="0"/>
        <c:axPos val="b"/>
        <c:numFmt formatCode="General" sourceLinked="1"/>
        <c:majorTickMark val="out"/>
        <c:minorTickMark val="none"/>
        <c:tickLblPos val="nextTo"/>
        <c:crossAx val="46236032"/>
        <c:crosses val="autoZero"/>
        <c:auto val="1"/>
        <c:lblAlgn val="ctr"/>
        <c:lblOffset val="100"/>
        <c:noMultiLvlLbl val="0"/>
      </c:catAx>
      <c:valAx>
        <c:axId val="46236032"/>
        <c:scaling>
          <c:orientation val="minMax"/>
        </c:scaling>
        <c:delete val="0"/>
        <c:axPos val="l"/>
        <c:majorGridlines/>
        <c:numFmt formatCode="General" sourceLinked="1"/>
        <c:majorTickMark val="out"/>
        <c:minorTickMark val="none"/>
        <c:tickLblPos val="nextTo"/>
        <c:crossAx val="46234240"/>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Poisson!$F$2</c:f>
              <c:strCache>
                <c:ptCount val="1"/>
                <c:pt idx="0">
                  <c:v>9</c:v>
                </c:pt>
              </c:strCache>
            </c:strRef>
          </c:tx>
          <c:invertIfNegative val="0"/>
          <c:cat>
            <c:numRef>
              <c:f>Poisson!$A$3:$A$20</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Poisson!$F$3:$F$20</c:f>
              <c:numCache>
                <c:formatCode>General</c:formatCode>
                <c:ptCount val="18"/>
                <c:pt idx="0">
                  <c:v>1.2340980408667956E-4</c:v>
                </c:pt>
                <c:pt idx="1">
                  <c:v>1.1106882367801162E-3</c:v>
                </c:pt>
                <c:pt idx="2">
                  <c:v>4.9980970655105258E-3</c:v>
                </c:pt>
                <c:pt idx="3">
                  <c:v>1.4994291196531569E-2</c:v>
                </c:pt>
                <c:pt idx="4">
                  <c:v>3.3737155192196028E-2</c:v>
                </c:pt>
                <c:pt idx="5">
                  <c:v>6.0726879345952833E-2</c:v>
                </c:pt>
                <c:pt idx="6">
                  <c:v>9.1090319018929236E-2</c:v>
                </c:pt>
                <c:pt idx="7">
                  <c:v>0.11711612445290902</c:v>
                </c:pt>
                <c:pt idx="8">
                  <c:v>0.1317556400095227</c:v>
                </c:pt>
                <c:pt idx="9">
                  <c:v>0.1317556400095227</c:v>
                </c:pt>
                <c:pt idx="10">
                  <c:v>0.11858007600857041</c:v>
                </c:pt>
                <c:pt idx="11">
                  <c:v>9.7020062188830358E-2</c:v>
                </c:pt>
                <c:pt idx="12">
                  <c:v>7.2765046641622769E-2</c:v>
                </c:pt>
                <c:pt idx="13">
                  <c:v>5.0375801521123482E-2</c:v>
                </c:pt>
                <c:pt idx="14">
                  <c:v>3.238444383500793E-2</c:v>
                </c:pt>
                <c:pt idx="15">
                  <c:v>1.9430666301004745E-2</c:v>
                </c:pt>
                <c:pt idx="16">
                  <c:v>1.0929749794315186E-2</c:v>
                </c:pt>
                <c:pt idx="17">
                  <c:v>5.7863381264021485E-3</c:v>
                </c:pt>
              </c:numCache>
            </c:numRef>
          </c:val>
        </c:ser>
        <c:ser>
          <c:idx val="1"/>
          <c:order val="1"/>
          <c:tx>
            <c:strRef>
              <c:f>Poisson!$G$2</c:f>
              <c:strCache>
                <c:ptCount val="1"/>
                <c:pt idx="0">
                  <c:v>4</c:v>
                </c:pt>
              </c:strCache>
            </c:strRef>
          </c:tx>
          <c:invertIfNegative val="0"/>
          <c:cat>
            <c:numRef>
              <c:f>Poisson!$A$3:$A$20</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Poisson!$G$3:$G$19</c:f>
              <c:numCache>
                <c:formatCode>General</c:formatCode>
                <c:ptCount val="17"/>
                <c:pt idx="0">
                  <c:v>2.9057997322928766E-2</c:v>
                </c:pt>
                <c:pt idx="1">
                  <c:v>0.10282060591190179</c:v>
                </c:pt>
                <c:pt idx="2">
                  <c:v>0.18191337969028776</c:v>
                </c:pt>
                <c:pt idx="3">
                  <c:v>0.21456449912187789</c:v>
                </c:pt>
                <c:pt idx="4">
                  <c:v>0.18980705691550737</c:v>
                </c:pt>
                <c:pt idx="5">
                  <c:v>0.13432499412482057</c:v>
                </c:pt>
                <c:pt idx="6">
                  <c:v>7.9217304227458291E-2</c:v>
                </c:pt>
                <c:pt idx="7">
                  <c:v>4.0043912027066794E-2</c:v>
                </c:pt>
                <c:pt idx="8">
                  <c:v>1.7711730319664169E-2</c:v>
                </c:pt>
                <c:pt idx="9">
                  <c:v>6.963586279526081E-3</c:v>
                </c:pt>
                <c:pt idx="10">
                  <c:v>2.4640382219861473E-3</c:v>
                </c:pt>
                <c:pt idx="11">
                  <c:v>7.9262767979974109E-4</c:v>
                </c:pt>
                <c:pt idx="12">
                  <c:v>2.3372354660761635E-4</c:v>
                </c:pt>
                <c:pt idx="13">
                  <c:v>6.3617060023374587E-5</c:v>
                </c:pt>
                <c:pt idx="14">
                  <c:v>1.6079037148764997E-5</c:v>
                </c:pt>
                <c:pt idx="15">
                  <c:v>3.7930036350932961E-6</c:v>
                </c:pt>
                <c:pt idx="16">
                  <c:v>8.3883734237640223E-7</c:v>
                </c:pt>
              </c:numCache>
            </c:numRef>
          </c:val>
        </c:ser>
        <c:ser>
          <c:idx val="2"/>
          <c:order val="2"/>
          <c:tx>
            <c:strRef>
              <c:f>Poisson!$E$2</c:f>
              <c:strCache>
                <c:ptCount val="1"/>
                <c:pt idx="0">
                  <c:v>7</c:v>
                </c:pt>
              </c:strCache>
            </c:strRef>
          </c:tx>
          <c:invertIfNegative val="0"/>
          <c:cat>
            <c:numRef>
              <c:f>Poisson!$A$3:$A$20</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Poisson!$E$3:$E$19</c:f>
              <c:numCache>
                <c:formatCode>General</c:formatCode>
                <c:ptCount val="17"/>
                <c:pt idx="0">
                  <c:v>9.1188196555451624E-4</c:v>
                </c:pt>
                <c:pt idx="1">
                  <c:v>6.3831737588816127E-3</c:v>
                </c:pt>
                <c:pt idx="2">
                  <c:v>2.2341108156085653E-2</c:v>
                </c:pt>
                <c:pt idx="3">
                  <c:v>5.2129252364199866E-2</c:v>
                </c:pt>
                <c:pt idx="4">
                  <c:v>9.1226191637349782E-2</c:v>
                </c:pt>
                <c:pt idx="5">
                  <c:v>0.12771666829228964</c:v>
                </c:pt>
                <c:pt idx="6">
                  <c:v>0.14900277967433789</c:v>
                </c:pt>
                <c:pt idx="7">
                  <c:v>0.14900277967433789</c:v>
                </c:pt>
                <c:pt idx="8">
                  <c:v>0.13037743221504566</c:v>
                </c:pt>
                <c:pt idx="9">
                  <c:v>0.10140466950059109</c:v>
                </c:pt>
                <c:pt idx="10">
                  <c:v>7.0983268650413753E-2</c:v>
                </c:pt>
                <c:pt idx="11">
                  <c:v>4.5171170959354211E-2</c:v>
                </c:pt>
                <c:pt idx="12">
                  <c:v>2.6349849726289985E-2</c:v>
                </c:pt>
                <c:pt idx="13">
                  <c:v>1.4188380621848417E-2</c:v>
                </c:pt>
                <c:pt idx="14">
                  <c:v>7.0941903109242224E-3</c:v>
                </c:pt>
                <c:pt idx="15">
                  <c:v>3.3106221450979714E-3</c:v>
                </c:pt>
                <c:pt idx="16">
                  <c:v>1.4483971884803614E-3</c:v>
                </c:pt>
              </c:numCache>
            </c:numRef>
          </c:val>
        </c:ser>
        <c:ser>
          <c:idx val="3"/>
          <c:order val="3"/>
          <c:tx>
            <c:strRef>
              <c:f>Poisson!$H$1</c:f>
              <c:strCache>
                <c:ptCount val="1"/>
                <c:pt idx="0">
                  <c:v>NBIN</c:v>
                </c:pt>
              </c:strCache>
            </c:strRef>
          </c:tx>
          <c:invertIfNegative val="0"/>
          <c:val>
            <c:numRef>
              <c:f>Poisson!$H$3:$H$20</c:f>
              <c:numCache>
                <c:formatCode>General</c:formatCode>
                <c:ptCount val="18"/>
                <c:pt idx="0">
                  <c:v>1.0031096364189987E-2</c:v>
                </c:pt>
                <c:pt idx="1">
                  <c:v>3.6771489302521172E-2</c:v>
                </c:pt>
                <c:pt idx="2">
                  <c:v>6.9750861637294645E-2</c:v>
                </c:pt>
                <c:pt idx="3">
                  <c:v>9.3896014227536448E-2</c:v>
                </c:pt>
                <c:pt idx="4">
                  <c:v>0.10492346791501772</c:v>
                </c:pt>
                <c:pt idx="5">
                  <c:v>0.10758951392102101</c:v>
                </c:pt>
                <c:pt idx="6">
                  <c:v>0.10643680097357515</c:v>
                </c:pt>
                <c:pt idx="7">
                  <c:v>0.10205427205143791</c:v>
                </c:pt>
                <c:pt idx="8">
                  <c:v>9.3281600848077517E-2</c:v>
                </c:pt>
                <c:pt idx="9">
                  <c:v>8.0041298596546628E-2</c:v>
                </c:pt>
                <c:pt idx="10">
                  <c:v>6.4009127626990112E-2</c:v>
                </c:pt>
                <c:pt idx="11">
                  <c:v>4.7661286942661439E-2</c:v>
                </c:pt>
                <c:pt idx="12">
                  <c:v>3.3116206638173454E-2</c:v>
                </c:pt>
                <c:pt idx="13">
                  <c:v>2.1542599734331758E-2</c:v>
                </c:pt>
                <c:pt idx="14">
                  <c:v>1.3164904394360306E-2</c:v>
                </c:pt>
                <c:pt idx="15">
                  <c:v>7.5816938165792699E-3</c:v>
                </c:pt>
                <c:pt idx="16">
                  <c:v>4.1263286067126414E-3</c:v>
                </c:pt>
                <c:pt idx="17">
                  <c:v>2.127637189448472E-3</c:v>
                </c:pt>
              </c:numCache>
            </c:numRef>
          </c:val>
        </c:ser>
        <c:dLbls>
          <c:showLegendKey val="0"/>
          <c:showVal val="0"/>
          <c:showCatName val="0"/>
          <c:showSerName val="0"/>
          <c:showPercent val="0"/>
          <c:showBubbleSize val="0"/>
        </c:dLbls>
        <c:gapWidth val="150"/>
        <c:axId val="46299392"/>
        <c:axId val="46313472"/>
      </c:barChart>
      <c:catAx>
        <c:axId val="46299392"/>
        <c:scaling>
          <c:orientation val="minMax"/>
        </c:scaling>
        <c:delete val="0"/>
        <c:axPos val="b"/>
        <c:numFmt formatCode="General" sourceLinked="1"/>
        <c:majorTickMark val="out"/>
        <c:minorTickMark val="none"/>
        <c:tickLblPos val="nextTo"/>
        <c:crossAx val="46313472"/>
        <c:crosses val="autoZero"/>
        <c:auto val="1"/>
        <c:lblAlgn val="ctr"/>
        <c:lblOffset val="100"/>
        <c:noMultiLvlLbl val="0"/>
      </c:catAx>
      <c:valAx>
        <c:axId val="46313472"/>
        <c:scaling>
          <c:orientation val="minMax"/>
        </c:scaling>
        <c:delete val="0"/>
        <c:axPos val="l"/>
        <c:majorGridlines/>
        <c:numFmt formatCode="General" sourceLinked="1"/>
        <c:majorTickMark val="out"/>
        <c:minorTickMark val="none"/>
        <c:tickLblPos val="nextTo"/>
        <c:crossAx val="46299392"/>
        <c:crosses val="autoZero"/>
        <c:crossBetween val="between"/>
      </c:valAx>
    </c:plotArea>
    <c:legend>
      <c:legendPos val="b"/>
      <c:layout/>
      <c:overlay val="0"/>
      <c:txPr>
        <a:bodyPr/>
        <a:lstStyle/>
        <a:p>
          <a:pPr>
            <a:defRPr sz="24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Poisson!$F$2</c:f>
              <c:strCache>
                <c:ptCount val="1"/>
                <c:pt idx="0">
                  <c:v>9</c:v>
                </c:pt>
              </c:strCache>
            </c:strRef>
          </c:tx>
          <c:invertIfNegative val="0"/>
          <c:cat>
            <c:numRef>
              <c:f>Poisson!$A$3:$A$20</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Poisson!$F$3:$F$20</c:f>
              <c:numCache>
                <c:formatCode>General</c:formatCode>
                <c:ptCount val="18"/>
                <c:pt idx="0">
                  <c:v>1.2340980408667956E-4</c:v>
                </c:pt>
                <c:pt idx="1">
                  <c:v>1.1106882367801162E-3</c:v>
                </c:pt>
                <c:pt idx="2">
                  <c:v>4.9980970655105258E-3</c:v>
                </c:pt>
                <c:pt idx="3">
                  <c:v>1.4994291196531569E-2</c:v>
                </c:pt>
                <c:pt idx="4">
                  <c:v>3.3737155192196028E-2</c:v>
                </c:pt>
                <c:pt idx="5">
                  <c:v>6.0726879345952833E-2</c:v>
                </c:pt>
                <c:pt idx="6">
                  <c:v>9.1090319018929236E-2</c:v>
                </c:pt>
                <c:pt idx="7">
                  <c:v>0.11711612445290902</c:v>
                </c:pt>
                <c:pt idx="8">
                  <c:v>0.1317556400095227</c:v>
                </c:pt>
                <c:pt idx="9">
                  <c:v>0.1317556400095227</c:v>
                </c:pt>
                <c:pt idx="10">
                  <c:v>0.11858007600857041</c:v>
                </c:pt>
                <c:pt idx="11">
                  <c:v>9.7020062188830358E-2</c:v>
                </c:pt>
                <c:pt idx="12">
                  <c:v>7.2765046641622769E-2</c:v>
                </c:pt>
                <c:pt idx="13">
                  <c:v>5.0375801521123482E-2</c:v>
                </c:pt>
                <c:pt idx="14">
                  <c:v>3.238444383500793E-2</c:v>
                </c:pt>
                <c:pt idx="15">
                  <c:v>1.9430666301004745E-2</c:v>
                </c:pt>
                <c:pt idx="16">
                  <c:v>1.0929749794315186E-2</c:v>
                </c:pt>
                <c:pt idx="17">
                  <c:v>5.7863381264021485E-3</c:v>
                </c:pt>
              </c:numCache>
            </c:numRef>
          </c:val>
        </c:ser>
        <c:ser>
          <c:idx val="1"/>
          <c:order val="1"/>
          <c:tx>
            <c:strRef>
              <c:f>Poisson!$G$2</c:f>
              <c:strCache>
                <c:ptCount val="1"/>
                <c:pt idx="0">
                  <c:v>4</c:v>
                </c:pt>
              </c:strCache>
            </c:strRef>
          </c:tx>
          <c:invertIfNegative val="0"/>
          <c:cat>
            <c:numRef>
              <c:f>Poisson!$A$3:$A$20</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Poisson!$G$3:$G$19</c:f>
              <c:numCache>
                <c:formatCode>General</c:formatCode>
                <c:ptCount val="17"/>
                <c:pt idx="0">
                  <c:v>2.9057997322928766E-2</c:v>
                </c:pt>
                <c:pt idx="1">
                  <c:v>0.10282060591190179</c:v>
                </c:pt>
                <c:pt idx="2">
                  <c:v>0.18191337969028776</c:v>
                </c:pt>
                <c:pt idx="3">
                  <c:v>0.21456449912187789</c:v>
                </c:pt>
                <c:pt idx="4">
                  <c:v>0.18980705691550737</c:v>
                </c:pt>
                <c:pt idx="5">
                  <c:v>0.13432499412482057</c:v>
                </c:pt>
                <c:pt idx="6">
                  <c:v>7.9217304227458291E-2</c:v>
                </c:pt>
                <c:pt idx="7">
                  <c:v>4.0043912027066794E-2</c:v>
                </c:pt>
                <c:pt idx="8">
                  <c:v>1.7711730319664169E-2</c:v>
                </c:pt>
                <c:pt idx="9">
                  <c:v>6.963586279526081E-3</c:v>
                </c:pt>
                <c:pt idx="10">
                  <c:v>2.4640382219861473E-3</c:v>
                </c:pt>
                <c:pt idx="11">
                  <c:v>7.9262767979974109E-4</c:v>
                </c:pt>
                <c:pt idx="12">
                  <c:v>2.3372354660761635E-4</c:v>
                </c:pt>
                <c:pt idx="13">
                  <c:v>6.3617060023374587E-5</c:v>
                </c:pt>
                <c:pt idx="14">
                  <c:v>1.6079037148764997E-5</c:v>
                </c:pt>
                <c:pt idx="15">
                  <c:v>3.7930036350932961E-6</c:v>
                </c:pt>
                <c:pt idx="16">
                  <c:v>8.3883734237640223E-7</c:v>
                </c:pt>
              </c:numCache>
            </c:numRef>
          </c:val>
        </c:ser>
        <c:ser>
          <c:idx val="2"/>
          <c:order val="2"/>
          <c:tx>
            <c:strRef>
              <c:f>Poisson!$E$2</c:f>
              <c:strCache>
                <c:ptCount val="1"/>
                <c:pt idx="0">
                  <c:v>7</c:v>
                </c:pt>
              </c:strCache>
            </c:strRef>
          </c:tx>
          <c:invertIfNegative val="0"/>
          <c:cat>
            <c:numRef>
              <c:f>Poisson!$A$3:$A$20</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Poisson!$E$3:$E$19</c:f>
              <c:numCache>
                <c:formatCode>General</c:formatCode>
                <c:ptCount val="17"/>
                <c:pt idx="0">
                  <c:v>9.1188196555451624E-4</c:v>
                </c:pt>
                <c:pt idx="1">
                  <c:v>6.3831737588816127E-3</c:v>
                </c:pt>
                <c:pt idx="2">
                  <c:v>2.2341108156085653E-2</c:v>
                </c:pt>
                <c:pt idx="3">
                  <c:v>5.2129252364199866E-2</c:v>
                </c:pt>
                <c:pt idx="4">
                  <c:v>9.1226191637349782E-2</c:v>
                </c:pt>
                <c:pt idx="5">
                  <c:v>0.12771666829228964</c:v>
                </c:pt>
                <c:pt idx="6">
                  <c:v>0.14900277967433789</c:v>
                </c:pt>
                <c:pt idx="7">
                  <c:v>0.14900277967433789</c:v>
                </c:pt>
                <c:pt idx="8">
                  <c:v>0.13037743221504566</c:v>
                </c:pt>
                <c:pt idx="9">
                  <c:v>0.10140466950059109</c:v>
                </c:pt>
                <c:pt idx="10">
                  <c:v>7.0983268650413753E-2</c:v>
                </c:pt>
                <c:pt idx="11">
                  <c:v>4.5171170959354211E-2</c:v>
                </c:pt>
                <c:pt idx="12">
                  <c:v>2.6349849726289985E-2</c:v>
                </c:pt>
                <c:pt idx="13">
                  <c:v>1.4188380621848417E-2</c:v>
                </c:pt>
                <c:pt idx="14">
                  <c:v>7.0941903109242224E-3</c:v>
                </c:pt>
                <c:pt idx="15">
                  <c:v>3.3106221450979714E-3</c:v>
                </c:pt>
                <c:pt idx="16">
                  <c:v>1.4483971884803614E-3</c:v>
                </c:pt>
              </c:numCache>
            </c:numRef>
          </c:val>
        </c:ser>
        <c:ser>
          <c:idx val="3"/>
          <c:order val="3"/>
          <c:tx>
            <c:strRef>
              <c:f>Poisson!$H$1</c:f>
              <c:strCache>
                <c:ptCount val="1"/>
                <c:pt idx="0">
                  <c:v>NBIN</c:v>
                </c:pt>
              </c:strCache>
            </c:strRef>
          </c:tx>
          <c:invertIfNegative val="0"/>
          <c:val>
            <c:numRef>
              <c:f>Poisson!$H$3:$H$20</c:f>
              <c:numCache>
                <c:formatCode>General</c:formatCode>
                <c:ptCount val="18"/>
                <c:pt idx="0">
                  <c:v>1.0031096364189987E-2</c:v>
                </c:pt>
                <c:pt idx="1">
                  <c:v>3.6771489302521172E-2</c:v>
                </c:pt>
                <c:pt idx="2">
                  <c:v>6.9750861637294645E-2</c:v>
                </c:pt>
                <c:pt idx="3">
                  <c:v>9.3896014227536448E-2</c:v>
                </c:pt>
                <c:pt idx="4">
                  <c:v>0.10492346791501772</c:v>
                </c:pt>
                <c:pt idx="5">
                  <c:v>0.10758951392102101</c:v>
                </c:pt>
                <c:pt idx="6">
                  <c:v>0.10643680097357515</c:v>
                </c:pt>
                <c:pt idx="7">
                  <c:v>0.10205427205143791</c:v>
                </c:pt>
                <c:pt idx="8">
                  <c:v>9.3281600848077517E-2</c:v>
                </c:pt>
                <c:pt idx="9">
                  <c:v>8.0041298596546628E-2</c:v>
                </c:pt>
                <c:pt idx="10">
                  <c:v>6.4009127626990112E-2</c:v>
                </c:pt>
                <c:pt idx="11">
                  <c:v>4.7661286942661439E-2</c:v>
                </c:pt>
                <c:pt idx="12">
                  <c:v>3.3116206638173454E-2</c:v>
                </c:pt>
                <c:pt idx="13">
                  <c:v>2.1542599734331758E-2</c:v>
                </c:pt>
                <c:pt idx="14">
                  <c:v>1.3164904394360306E-2</c:v>
                </c:pt>
                <c:pt idx="15">
                  <c:v>7.5816938165792699E-3</c:v>
                </c:pt>
                <c:pt idx="16">
                  <c:v>4.1263286067126414E-3</c:v>
                </c:pt>
                <c:pt idx="17">
                  <c:v>2.127637189448472E-3</c:v>
                </c:pt>
              </c:numCache>
            </c:numRef>
          </c:val>
        </c:ser>
        <c:dLbls>
          <c:showLegendKey val="0"/>
          <c:showVal val="0"/>
          <c:showCatName val="0"/>
          <c:showSerName val="0"/>
          <c:showPercent val="0"/>
          <c:showBubbleSize val="0"/>
        </c:dLbls>
        <c:gapWidth val="150"/>
        <c:axId val="102254848"/>
        <c:axId val="102260736"/>
      </c:barChart>
      <c:catAx>
        <c:axId val="102254848"/>
        <c:scaling>
          <c:orientation val="minMax"/>
        </c:scaling>
        <c:delete val="0"/>
        <c:axPos val="b"/>
        <c:numFmt formatCode="General" sourceLinked="1"/>
        <c:majorTickMark val="out"/>
        <c:minorTickMark val="none"/>
        <c:tickLblPos val="nextTo"/>
        <c:crossAx val="102260736"/>
        <c:crosses val="autoZero"/>
        <c:auto val="1"/>
        <c:lblAlgn val="ctr"/>
        <c:lblOffset val="100"/>
        <c:noMultiLvlLbl val="0"/>
      </c:catAx>
      <c:valAx>
        <c:axId val="102260736"/>
        <c:scaling>
          <c:orientation val="minMax"/>
        </c:scaling>
        <c:delete val="0"/>
        <c:axPos val="l"/>
        <c:majorGridlines/>
        <c:numFmt formatCode="General" sourceLinked="1"/>
        <c:majorTickMark val="out"/>
        <c:minorTickMark val="none"/>
        <c:tickLblPos val="nextTo"/>
        <c:crossAx val="102254848"/>
        <c:crosses val="autoZero"/>
        <c:crossBetween val="between"/>
      </c:valAx>
    </c:plotArea>
    <c:legend>
      <c:legendPos val="b"/>
      <c:layout/>
      <c:overlay val="0"/>
      <c:txPr>
        <a:bodyPr/>
        <a:lstStyle/>
        <a:p>
          <a:pPr>
            <a:defRPr sz="24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379751142218373E-2"/>
          <c:y val="4.0505529225908374E-2"/>
          <c:w val="0.89734555749975731"/>
          <c:h val="0.86284360189573461"/>
        </c:manualLayout>
      </c:layout>
      <c:scatterChart>
        <c:scatterStyle val="smoothMarker"/>
        <c:varyColors val="0"/>
        <c:ser>
          <c:idx val="1"/>
          <c:order val="0"/>
          <c:marker>
            <c:symbol val="none"/>
          </c:marker>
          <c:xVal>
            <c:numRef>
              <c:f>Sheet1!$B$1:$B$24</c:f>
              <c:numCache>
                <c:formatCode>General</c:formatCode>
                <c:ptCount val="24"/>
                <c:pt idx="0">
                  <c:v>0</c:v>
                </c:pt>
                <c:pt idx="1">
                  <c:v>0.2</c:v>
                </c:pt>
                <c:pt idx="2">
                  <c:v>0.4</c:v>
                </c:pt>
                <c:pt idx="3">
                  <c:v>0.60000000000000031</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pt idx="20">
                  <c:v>4</c:v>
                </c:pt>
                <c:pt idx="21">
                  <c:v>4.2</c:v>
                </c:pt>
                <c:pt idx="22">
                  <c:v>4.4000000000000004</c:v>
                </c:pt>
                <c:pt idx="23">
                  <c:v>4.5999999999999996</c:v>
                </c:pt>
              </c:numCache>
            </c:numRef>
          </c:xVal>
          <c:yVal>
            <c:numRef>
              <c:f>Sheet1!$C$1:$C$24</c:f>
              <c:numCache>
                <c:formatCode>General</c:formatCode>
                <c:ptCount val="24"/>
                <c:pt idx="0">
                  <c:v>0.05</c:v>
                </c:pt>
                <c:pt idx="1">
                  <c:v>0.2</c:v>
                </c:pt>
                <c:pt idx="2">
                  <c:v>0.31000000000000016</c:v>
                </c:pt>
                <c:pt idx="3">
                  <c:v>0.4</c:v>
                </c:pt>
                <c:pt idx="4">
                  <c:v>0.4</c:v>
                </c:pt>
                <c:pt idx="5">
                  <c:v>0.35000000000000014</c:v>
                </c:pt>
                <c:pt idx="6">
                  <c:v>0.28000000000000008</c:v>
                </c:pt>
                <c:pt idx="7">
                  <c:v>0.22</c:v>
                </c:pt>
                <c:pt idx="8">
                  <c:v>0.16</c:v>
                </c:pt>
                <c:pt idx="9">
                  <c:v>0.13</c:v>
                </c:pt>
                <c:pt idx="10">
                  <c:v>0.1</c:v>
                </c:pt>
                <c:pt idx="11">
                  <c:v>8.5000000000000006E-2</c:v>
                </c:pt>
                <c:pt idx="12">
                  <c:v>6.5000000000000002E-2</c:v>
                </c:pt>
                <c:pt idx="13">
                  <c:v>5.5000000000000014E-2</c:v>
                </c:pt>
                <c:pt idx="14">
                  <c:v>4.0000000000000022E-2</c:v>
                </c:pt>
                <c:pt idx="15">
                  <c:v>3.0000000000000002E-2</c:v>
                </c:pt>
                <c:pt idx="16">
                  <c:v>1.7000000000000001E-2</c:v>
                </c:pt>
                <c:pt idx="17">
                  <c:v>1.2E-2</c:v>
                </c:pt>
                <c:pt idx="18">
                  <c:v>1.0000000000000005E-2</c:v>
                </c:pt>
                <c:pt idx="19">
                  <c:v>1.0000000000000005E-2</c:v>
                </c:pt>
                <c:pt idx="20">
                  <c:v>1.0000000000000005E-2</c:v>
                </c:pt>
                <c:pt idx="21">
                  <c:v>1.0000000000000005E-2</c:v>
                </c:pt>
                <c:pt idx="22">
                  <c:v>1.0000000000000005E-2</c:v>
                </c:pt>
                <c:pt idx="23">
                  <c:v>1.0000000000000005E-2</c:v>
                </c:pt>
              </c:numCache>
            </c:numRef>
          </c:yVal>
          <c:smooth val="1"/>
        </c:ser>
        <c:dLbls>
          <c:showLegendKey val="0"/>
          <c:showVal val="0"/>
          <c:showCatName val="0"/>
          <c:showSerName val="0"/>
          <c:showPercent val="0"/>
          <c:showBubbleSize val="0"/>
        </c:dLbls>
        <c:axId val="119661696"/>
        <c:axId val="119663232"/>
      </c:scatterChart>
      <c:valAx>
        <c:axId val="119661696"/>
        <c:scaling>
          <c:orientation val="minMax"/>
          <c:max val="4.5"/>
          <c:min val="0"/>
        </c:scaling>
        <c:delete val="0"/>
        <c:axPos val="b"/>
        <c:numFmt formatCode="General" sourceLinked="1"/>
        <c:majorTickMark val="out"/>
        <c:minorTickMark val="none"/>
        <c:tickLblPos val="nextTo"/>
        <c:crossAx val="119663232"/>
        <c:crosses val="autoZero"/>
        <c:crossBetween val="midCat"/>
      </c:valAx>
      <c:valAx>
        <c:axId val="119663232"/>
        <c:scaling>
          <c:orientation val="minMax"/>
        </c:scaling>
        <c:delete val="0"/>
        <c:axPos val="l"/>
        <c:majorGridlines/>
        <c:numFmt formatCode="General" sourceLinked="1"/>
        <c:majorTickMark val="out"/>
        <c:minorTickMark val="none"/>
        <c:tickLblPos val="nextTo"/>
        <c:crossAx val="119661696"/>
        <c:crosses val="autoZero"/>
        <c:crossBetween val="midCat"/>
      </c:valAx>
    </c:plotArea>
    <c:plotVisOnly val="1"/>
    <c:dispBlanksAs val="gap"/>
    <c:showDLblsOverMax val="0"/>
  </c:chart>
  <c:txPr>
    <a:bodyPr/>
    <a:lstStyle/>
    <a:p>
      <a:pPr>
        <a:defRPr sz="1400" b="1"/>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4C4DC-A638-4208-BA36-9BE98613790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381399D1-1517-4583-A7B8-83D929D317D4}">
      <dgm:prSet phldrT="[Text]"/>
      <dgm:spPr/>
      <dgm:t>
        <a:bodyPr/>
        <a:lstStyle/>
        <a:p>
          <a:r>
            <a:rPr lang="en-US" dirty="0" smtClean="0"/>
            <a:t>SPF Function + CMFs</a:t>
          </a:r>
          <a:endParaRPr lang="en-US" dirty="0"/>
        </a:p>
      </dgm:t>
    </dgm:pt>
    <dgm:pt modelId="{781342C2-248F-4006-8971-CD58E11F4D38}" type="parTrans" cxnId="{AA7C538D-CF57-4855-9B2D-3DEB4A14BC1D}">
      <dgm:prSet/>
      <dgm:spPr/>
      <dgm:t>
        <a:bodyPr/>
        <a:lstStyle/>
        <a:p>
          <a:endParaRPr lang="en-US"/>
        </a:p>
      </dgm:t>
    </dgm:pt>
    <dgm:pt modelId="{7F4E4CCF-798D-4B42-8E22-B07F0055A120}" type="sibTrans" cxnId="{AA7C538D-CF57-4855-9B2D-3DEB4A14BC1D}">
      <dgm:prSet/>
      <dgm:spPr/>
      <dgm:t>
        <a:bodyPr/>
        <a:lstStyle/>
        <a:p>
          <a:endParaRPr lang="en-US"/>
        </a:p>
      </dgm:t>
    </dgm:pt>
    <dgm:pt modelId="{1B76C2C7-3C0F-4A04-BC79-D3DE35284D09}">
      <dgm:prSet phldrT="[Text]"/>
      <dgm:spPr/>
      <dgm:t>
        <a:bodyPr/>
        <a:lstStyle/>
        <a:p>
          <a:r>
            <a:rPr lang="en-US" dirty="0" smtClean="0"/>
            <a:t>Full Model</a:t>
          </a:r>
          <a:endParaRPr lang="en-US" dirty="0"/>
        </a:p>
      </dgm:t>
    </dgm:pt>
    <dgm:pt modelId="{FDBADB34-66C4-44DA-A414-D00F0F19209E}" type="parTrans" cxnId="{D371AE05-91C0-499D-9346-D1CCFA32959D}">
      <dgm:prSet/>
      <dgm:spPr/>
      <dgm:t>
        <a:bodyPr/>
        <a:lstStyle/>
        <a:p>
          <a:endParaRPr lang="en-US"/>
        </a:p>
      </dgm:t>
    </dgm:pt>
    <dgm:pt modelId="{439DA8FA-0E51-4A24-AE22-C259042FAF7F}" type="sibTrans" cxnId="{D371AE05-91C0-499D-9346-D1CCFA32959D}">
      <dgm:prSet/>
      <dgm:spPr/>
      <dgm:t>
        <a:bodyPr/>
        <a:lstStyle/>
        <a:p>
          <a:endParaRPr lang="en-US"/>
        </a:p>
      </dgm:t>
    </dgm:pt>
    <dgm:pt modelId="{98D24856-A0F5-4549-986E-92F670C2840E}" type="pres">
      <dgm:prSet presAssocID="{8754C4DC-A638-4208-BA36-9BE986137904}" presName="diagram" presStyleCnt="0">
        <dgm:presLayoutVars>
          <dgm:dir/>
          <dgm:resizeHandles val="exact"/>
        </dgm:presLayoutVars>
      </dgm:prSet>
      <dgm:spPr/>
      <dgm:t>
        <a:bodyPr/>
        <a:lstStyle/>
        <a:p>
          <a:endParaRPr lang="en-US"/>
        </a:p>
      </dgm:t>
    </dgm:pt>
    <dgm:pt modelId="{19BDC9BD-16B1-4E66-9694-8D8D6928D655}" type="pres">
      <dgm:prSet presAssocID="{381399D1-1517-4583-A7B8-83D929D317D4}" presName="arrow" presStyleLbl="node1" presStyleIdx="0" presStyleCnt="2">
        <dgm:presLayoutVars>
          <dgm:bulletEnabled val="1"/>
        </dgm:presLayoutVars>
      </dgm:prSet>
      <dgm:spPr/>
      <dgm:t>
        <a:bodyPr/>
        <a:lstStyle/>
        <a:p>
          <a:endParaRPr lang="en-US"/>
        </a:p>
      </dgm:t>
    </dgm:pt>
    <dgm:pt modelId="{0603220E-03E4-4F0C-B942-E266A1EC4520}" type="pres">
      <dgm:prSet presAssocID="{1B76C2C7-3C0F-4A04-BC79-D3DE35284D09}" presName="arrow" presStyleLbl="node1" presStyleIdx="1" presStyleCnt="2">
        <dgm:presLayoutVars>
          <dgm:bulletEnabled val="1"/>
        </dgm:presLayoutVars>
      </dgm:prSet>
      <dgm:spPr/>
      <dgm:t>
        <a:bodyPr/>
        <a:lstStyle/>
        <a:p>
          <a:endParaRPr lang="en-US"/>
        </a:p>
      </dgm:t>
    </dgm:pt>
  </dgm:ptLst>
  <dgm:cxnLst>
    <dgm:cxn modelId="{CE7AA0BF-86D8-4962-A4BE-AC90BEBF2955}" type="presOf" srcId="{8754C4DC-A638-4208-BA36-9BE986137904}" destId="{98D24856-A0F5-4549-986E-92F670C2840E}" srcOrd="0" destOrd="0" presId="urn:microsoft.com/office/officeart/2005/8/layout/arrow5"/>
    <dgm:cxn modelId="{AA7C538D-CF57-4855-9B2D-3DEB4A14BC1D}" srcId="{8754C4DC-A638-4208-BA36-9BE986137904}" destId="{381399D1-1517-4583-A7B8-83D929D317D4}" srcOrd="0" destOrd="0" parTransId="{781342C2-248F-4006-8971-CD58E11F4D38}" sibTransId="{7F4E4CCF-798D-4B42-8E22-B07F0055A120}"/>
    <dgm:cxn modelId="{90819314-5214-4023-B4D0-8DE3E1ABBE6B}" type="presOf" srcId="{381399D1-1517-4583-A7B8-83D929D317D4}" destId="{19BDC9BD-16B1-4E66-9694-8D8D6928D655}" srcOrd="0" destOrd="0" presId="urn:microsoft.com/office/officeart/2005/8/layout/arrow5"/>
    <dgm:cxn modelId="{D371AE05-91C0-499D-9346-D1CCFA32959D}" srcId="{8754C4DC-A638-4208-BA36-9BE986137904}" destId="{1B76C2C7-3C0F-4A04-BC79-D3DE35284D09}" srcOrd="1" destOrd="0" parTransId="{FDBADB34-66C4-44DA-A414-D00F0F19209E}" sibTransId="{439DA8FA-0E51-4A24-AE22-C259042FAF7F}"/>
    <dgm:cxn modelId="{A89A7EC1-706D-4CD9-A471-811883D82751}" type="presOf" srcId="{1B76C2C7-3C0F-4A04-BC79-D3DE35284D09}" destId="{0603220E-03E4-4F0C-B942-E266A1EC4520}" srcOrd="0" destOrd="0" presId="urn:microsoft.com/office/officeart/2005/8/layout/arrow5"/>
    <dgm:cxn modelId="{EA4C93AC-A25F-4AB2-AB71-3F666216A1D5}" type="presParOf" srcId="{98D24856-A0F5-4549-986E-92F670C2840E}" destId="{19BDC9BD-16B1-4E66-9694-8D8D6928D655}" srcOrd="0" destOrd="0" presId="urn:microsoft.com/office/officeart/2005/8/layout/arrow5"/>
    <dgm:cxn modelId="{367315F2-315C-4FF5-A99D-51D1F8D3A7B1}" type="presParOf" srcId="{98D24856-A0F5-4549-986E-92F670C2840E}" destId="{0603220E-03E4-4F0C-B942-E266A1EC452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DC9BD-16B1-4E66-9694-8D8D6928D655}">
      <dsp:nvSpPr>
        <dsp:cNvPr id="0" name=""/>
        <dsp:cNvSpPr/>
      </dsp:nvSpPr>
      <dsp:spPr>
        <a:xfrm rot="16200000">
          <a:off x="1322" y="558601"/>
          <a:ext cx="2946796" cy="2946796"/>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SPF Function + CMFs</a:t>
          </a:r>
          <a:endParaRPr lang="en-US" sz="3000" kern="1200" dirty="0"/>
        </a:p>
      </dsp:txBody>
      <dsp:txXfrm rot="5400000">
        <a:off x="1323" y="1295299"/>
        <a:ext cx="2431107" cy="1473398"/>
      </dsp:txXfrm>
    </dsp:sp>
    <dsp:sp modelId="{0603220E-03E4-4F0C-B942-E266A1EC4520}">
      <dsp:nvSpPr>
        <dsp:cNvPr id="0" name=""/>
        <dsp:cNvSpPr/>
      </dsp:nvSpPr>
      <dsp:spPr>
        <a:xfrm rot="5400000">
          <a:off x="3147880" y="558601"/>
          <a:ext cx="2946796" cy="2946796"/>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Full Model</a:t>
          </a:r>
          <a:endParaRPr lang="en-US" sz="3000" kern="1200" dirty="0"/>
        </a:p>
      </dsp:txBody>
      <dsp:txXfrm rot="-5400000">
        <a:off x="3663570" y="1295300"/>
        <a:ext cx="2431107" cy="1473398"/>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2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28.wmf"/></Relationships>
</file>

<file path=ppt/drawings/drawing1.xml><?xml version="1.0" encoding="utf-8"?>
<c:userShapes xmlns:c="http://schemas.openxmlformats.org/drawingml/2006/chart">
  <cdr:relSizeAnchor xmlns:cdr="http://schemas.openxmlformats.org/drawingml/2006/chartDrawing">
    <cdr:from>
      <cdr:x>0.3</cdr:x>
      <cdr:y>0.89318</cdr:y>
    </cdr:from>
    <cdr:to>
      <cdr:x>0.60099</cdr:x>
      <cdr:y>1</cdr:y>
    </cdr:to>
    <cdr:sp macro="" textlink="">
      <cdr:nvSpPr>
        <cdr:cNvPr id="2" name="TextBox 1"/>
        <cdr:cNvSpPr txBox="1"/>
      </cdr:nvSpPr>
      <cdr:spPr>
        <a:xfrm xmlns:a="http://schemas.openxmlformats.org/drawingml/2006/main">
          <a:off x="1371600" y="2362200"/>
          <a:ext cx="1376126" cy="2767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400" b="1" dirty="0"/>
            <a:t>Tire Type</a:t>
          </a:r>
        </a:p>
      </cdr:txBody>
    </cdr:sp>
  </cdr:relSizeAnchor>
</c:userShapes>
</file>

<file path=ppt/drawings/drawing2.xml><?xml version="1.0" encoding="utf-8"?>
<c:userShapes xmlns:c="http://schemas.openxmlformats.org/drawingml/2006/chart">
  <cdr:relSizeAnchor xmlns:cdr="http://schemas.openxmlformats.org/drawingml/2006/chartDrawing">
    <cdr:from>
      <cdr:x>0.17593</cdr:x>
      <cdr:y>0.80912</cdr:y>
    </cdr:from>
    <cdr:to>
      <cdr:x>0.35185</cdr:x>
      <cdr:y>0.91535</cdr:y>
    </cdr:to>
    <cdr:sp macro="" textlink="">
      <cdr:nvSpPr>
        <cdr:cNvPr id="2" name="TextBox 1"/>
        <cdr:cNvSpPr txBox="1"/>
      </cdr:nvSpPr>
      <cdr:spPr>
        <a:xfrm xmlns:a="http://schemas.openxmlformats.org/drawingml/2006/main">
          <a:off x="1447800" y="3252287"/>
          <a:ext cx="1447766" cy="42699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N Predicted</a:t>
          </a:r>
          <a:endParaRPr lang="en-US" sz="1800" b="1" dirty="0"/>
        </a:p>
      </cdr:txBody>
    </cdr:sp>
  </cdr:relSizeAnchor>
  <cdr:relSizeAnchor xmlns:cdr="http://schemas.openxmlformats.org/drawingml/2006/chartDrawing">
    <cdr:from>
      <cdr:x>0.61111</cdr:x>
      <cdr:y>0.81517</cdr:y>
    </cdr:from>
    <cdr:to>
      <cdr:x>0.61111</cdr:x>
      <cdr:y>0.90995</cdr:y>
    </cdr:to>
    <cdr:cxnSp macro="">
      <cdr:nvCxnSpPr>
        <cdr:cNvPr id="9" name="Straight Connector 8"/>
        <cdr:cNvCxnSpPr/>
      </cdr:nvCxnSpPr>
      <cdr:spPr>
        <a:xfrm xmlns:a="http://schemas.openxmlformats.org/drawingml/2006/main">
          <a:off x="5029200" y="3276600"/>
          <a:ext cx="0" cy="381000"/>
        </a:xfrm>
        <a:prstGeom xmlns:a="http://schemas.openxmlformats.org/drawingml/2006/main" prst="line">
          <a:avLst/>
        </a:prstGeom>
        <a:ln xmlns:a="http://schemas.openxmlformats.org/drawingml/2006/mai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0.56888</cdr:x>
      <cdr:y>0.34123</cdr:y>
    </cdr:from>
    <cdr:to>
      <cdr:x>0.75616</cdr:x>
      <cdr:y>0.43602</cdr:y>
    </cdr:to>
    <cdr:sp macro="" textlink="">
      <cdr:nvSpPr>
        <cdr:cNvPr id="3" name="TextBox 2"/>
        <cdr:cNvSpPr txBox="1"/>
      </cdr:nvSpPr>
      <cdr:spPr>
        <a:xfrm xmlns:a="http://schemas.openxmlformats.org/drawingml/2006/main">
          <a:off x="4681630" y="1371587"/>
          <a:ext cx="1541270" cy="3810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t>EB Estimate</a:t>
          </a:r>
          <a:endParaRPr lang="en-US" sz="1800" b="1" dirty="0"/>
        </a:p>
      </cdr:txBody>
    </cdr:sp>
  </cdr:relSizeAnchor>
  <cdr:relSizeAnchor xmlns:cdr="http://schemas.openxmlformats.org/drawingml/2006/chartDrawing">
    <cdr:from>
      <cdr:x>0.63855</cdr:x>
      <cdr:y>0.43602</cdr:y>
    </cdr:from>
    <cdr:to>
      <cdr:x>0.64015</cdr:x>
      <cdr:y>0.91126</cdr:y>
    </cdr:to>
    <cdr:cxnSp macro="">
      <cdr:nvCxnSpPr>
        <cdr:cNvPr id="5" name="Straight Arrow Connector 4"/>
        <cdr:cNvCxnSpPr/>
      </cdr:nvCxnSpPr>
      <cdr:spPr>
        <a:xfrm xmlns:a="http://schemas.openxmlformats.org/drawingml/2006/main" flipH="1">
          <a:off x="5255028" y="1752600"/>
          <a:ext cx="13139" cy="1910256"/>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0.61111</cdr:x>
      <cdr:y>0.81517</cdr:y>
    </cdr:from>
    <cdr:to>
      <cdr:x>0.61111</cdr:x>
      <cdr:y>0.90995</cdr:y>
    </cdr:to>
    <cdr:cxnSp macro="">
      <cdr:nvCxnSpPr>
        <cdr:cNvPr id="9" name="Straight Connector 8"/>
        <cdr:cNvCxnSpPr/>
      </cdr:nvCxnSpPr>
      <cdr:spPr>
        <a:xfrm xmlns:a="http://schemas.openxmlformats.org/drawingml/2006/main">
          <a:off x="5029200" y="3276600"/>
          <a:ext cx="0" cy="381000"/>
        </a:xfrm>
        <a:prstGeom xmlns:a="http://schemas.openxmlformats.org/drawingml/2006/main" prst="line">
          <a:avLst/>
        </a:prstGeom>
        <a:ln xmlns:a="http://schemas.openxmlformats.org/drawingml/2006/mai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0.65517</cdr:x>
      <cdr:y>0.44292</cdr:y>
    </cdr:from>
    <cdr:to>
      <cdr:x>0.8935</cdr:x>
      <cdr:y>0.56059</cdr:y>
    </cdr:to>
    <cdr:sp macro="" textlink="">
      <cdr:nvSpPr>
        <cdr:cNvPr id="3" name="TextBox 2"/>
        <cdr:cNvSpPr txBox="1"/>
      </cdr:nvSpPr>
      <cdr:spPr>
        <a:xfrm xmlns:a="http://schemas.openxmlformats.org/drawingml/2006/main">
          <a:off x="5391807" y="1780345"/>
          <a:ext cx="1961314" cy="4729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High Crash Count</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325A00-A598-4501-A37F-C073BC73E175}" type="datetimeFigureOut">
              <a:rPr lang="en-US" smtClean="0"/>
              <a:t>12/10/2012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2479A-CF3D-4C0B-98B4-89EC8D0D9C74}" type="slidenum">
              <a:rPr lang="en-US" smtClean="0"/>
              <a:t>‹#›</a:t>
            </a:fld>
            <a:endParaRPr lang="en-US"/>
          </a:p>
        </p:txBody>
      </p:sp>
    </p:spTree>
    <p:extLst>
      <p:ext uri="{BB962C8B-B14F-4D97-AF65-F5344CB8AC3E}">
        <p14:creationId xmlns:p14="http://schemas.microsoft.com/office/powerpoint/2010/main" val="278691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Extraneous_variable" TargetMode="External"/><Relationship Id="rId7" Type="http://schemas.openxmlformats.org/officeDocument/2006/relationships/hyperlink" Target="http://en.wikipedia.org/wiki/Independent_variabl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Dependent_variable" TargetMode="External"/><Relationship Id="rId5" Type="http://schemas.openxmlformats.org/officeDocument/2006/relationships/hyperlink" Target="http://en.wikipedia.org/wiki/Correlate" TargetMode="External"/><Relationship Id="rId4" Type="http://schemas.openxmlformats.org/officeDocument/2006/relationships/hyperlink" Target="http://en.wikipedia.org/wiki/Statistical_mode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1</a:t>
            </a:fld>
            <a:endParaRPr lang="en-US" dirty="0"/>
          </a:p>
        </p:txBody>
      </p:sp>
    </p:spTree>
    <p:extLst>
      <p:ext uri="{BB962C8B-B14F-4D97-AF65-F5344CB8AC3E}">
        <p14:creationId xmlns:p14="http://schemas.microsoft.com/office/powerpoint/2010/main" val="192100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sz="1200" dirty="0" smtClean="0"/>
              <a:t>Another basic precaution was the use of a </a:t>
            </a:r>
            <a:r>
              <a:rPr lang="en-US" sz="1200" i="1" dirty="0" smtClean="0"/>
              <a:t>placebo: </a:t>
            </a:r>
            <a:r>
              <a:rPr lang="en-US" sz="1200" dirty="0" smtClean="0"/>
              <a:t>children in the control group were given an injection of salt dissolved in water. During the experiment the subjects did not know whether they were in treatment group or in control group, so their response was to the vaccine, not the idea of treatment. It may seem unlikely that subjects could be protected from polio just by the strength of an idea. However, hospital patients suffering from severe post-operative pain have been given a "pain killer" which was made of a completely neutral substance: about one-third of the patients experienced prompt relief.</a:t>
            </a:r>
          </a:p>
          <a:p>
            <a:pPr>
              <a:defRPr/>
            </a:pPr>
            <a:endParaRPr lang="en-US" sz="1200" dirty="0" smtClean="0"/>
          </a:p>
          <a:p>
            <a:pPr>
              <a:defRPr/>
            </a:pPr>
            <a:r>
              <a:rPr lang="en-US" sz="1200" dirty="0" smtClean="0"/>
              <a:t>Yet another precaution is to make sure the doctors don’t know who is receiving the actual treatment.  Diagnosticians had to decide whether the children contracted polio during the experiment. Many forms of polio are hard to diagnose, and in borderline cases the diagnosticians could have been affected by knowing whether the child was vaccinated. So the doctors were not told which group the child belonged to. This is called </a:t>
            </a:r>
            <a:r>
              <a:rPr lang="en-US" sz="1200" i="1" dirty="0" smtClean="0"/>
              <a:t>double blinding: </a:t>
            </a:r>
            <a:r>
              <a:rPr lang="en-US" sz="1200" dirty="0" smtClean="0"/>
              <a:t>the subjects did not know whether they got the treatment or the placebo, and neither did those who evaluated the responses. </a:t>
            </a:r>
          </a:p>
          <a:p>
            <a:pPr>
              <a:defRPr/>
            </a:pPr>
            <a:endParaRPr lang="en-US" sz="1200" dirty="0" smtClean="0"/>
          </a:p>
          <a:p>
            <a:pPr>
              <a:defRPr/>
            </a:pPr>
            <a:r>
              <a:rPr lang="en-US" sz="1200" dirty="0" smtClean="0"/>
              <a:t>The combination of these different design elements results in a randomized controlled double-blind experiment.  This is about the best design there is and it was used in many school districts.</a:t>
            </a:r>
          </a:p>
          <a:p>
            <a:pPr>
              <a:defRPr/>
            </a:pPr>
            <a:endParaRPr lang="en-US" sz="1200" dirty="0" smtClean="0"/>
          </a:p>
          <a:p>
            <a:pPr>
              <a:defRPr/>
            </a:pPr>
            <a:r>
              <a:rPr lang="en-US" sz="1200" dirty="0" smtClean="0"/>
              <a:t>Source: Statistics, Freedman et al. </a:t>
            </a:r>
          </a:p>
          <a:p>
            <a:pPr>
              <a:defRPr/>
            </a:pPr>
            <a:endParaRPr lang="en-US" sz="3100" dirty="0" smtClean="0"/>
          </a:p>
          <a:p>
            <a:pPr>
              <a:defRPr/>
            </a:pPr>
            <a:endParaRPr lang="en-US" sz="4800" dirty="0" smtClean="0"/>
          </a:p>
        </p:txBody>
      </p:sp>
      <p:sp>
        <p:nvSpPr>
          <p:cNvPr id="29700" name="Slide Number Placeholder 3"/>
          <p:cNvSpPr>
            <a:spLocks noGrp="1"/>
          </p:cNvSpPr>
          <p:nvPr>
            <p:ph type="sldNum" sz="quarter" idx="5"/>
          </p:nvPr>
        </p:nvSpPr>
        <p:spPr/>
        <p:txBody>
          <a:bodyPr/>
          <a:lstStyle/>
          <a:p>
            <a:pPr>
              <a:defRPr/>
            </a:pPr>
            <a:fld id="{A2E4A83A-A4A3-4487-8D03-65684303A8CA}" type="slidenum">
              <a:rPr lang="en-US" smtClean="0"/>
              <a:pPr>
                <a:defRPr/>
              </a:pPr>
              <a:t>11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To review briefly, a </a:t>
            </a:r>
            <a:r>
              <a:rPr lang="en-US" b="1" dirty="0" smtClean="0"/>
              <a:t>confounding variable</a:t>
            </a:r>
            <a:r>
              <a:rPr lang="en-US" dirty="0" smtClean="0"/>
              <a:t> is an </a:t>
            </a:r>
            <a:r>
              <a:rPr lang="en-US" dirty="0" smtClean="0">
                <a:hlinkClick r:id="rId3" action="ppaction://hlinkfile" tooltip="Extraneous variable"/>
              </a:rPr>
              <a:t>extraneous variable</a:t>
            </a:r>
            <a:r>
              <a:rPr lang="en-US" dirty="0" smtClean="0"/>
              <a:t> in a </a:t>
            </a:r>
            <a:r>
              <a:rPr lang="en-US" dirty="0" smtClean="0">
                <a:hlinkClick r:id="rId4" action="ppaction://hlinkfile" tooltip="Statistical model"/>
              </a:rPr>
              <a:t>statistical model</a:t>
            </a:r>
            <a:r>
              <a:rPr lang="en-US" dirty="0" smtClean="0"/>
              <a:t> that </a:t>
            </a:r>
            <a:r>
              <a:rPr lang="en-US" dirty="0" smtClean="0">
                <a:hlinkClick r:id="rId5" action="ppaction://hlinkfile" tooltip="Correlate"/>
              </a:rPr>
              <a:t>correlates</a:t>
            </a:r>
            <a:r>
              <a:rPr lang="en-US" dirty="0" smtClean="0"/>
              <a:t> (positively or negatively) with both the </a:t>
            </a:r>
            <a:r>
              <a:rPr lang="en-US" dirty="0" smtClean="0">
                <a:hlinkClick r:id="rId6" action="ppaction://hlinkfile" tooltip="Dependent variable"/>
              </a:rPr>
              <a:t>dependent variable</a:t>
            </a:r>
            <a:r>
              <a:rPr lang="en-US" dirty="0" smtClean="0"/>
              <a:t> and the </a:t>
            </a:r>
            <a:r>
              <a:rPr lang="en-US" dirty="0" smtClean="0">
                <a:hlinkClick r:id="rId7" action="ppaction://hlinkfile" tooltip="Independent variable"/>
              </a:rPr>
              <a:t>independent variable</a:t>
            </a:r>
            <a:r>
              <a:rPr lang="en-US" dirty="0" smtClean="0"/>
              <a:t>.  One source of trouble in observational studies is that subjects differ among themselves in crucial ways besides the treatment. So we try to adjust for these differences, by comparing smaller and more homogeneous subgroups, as discussed in the smoking experiment. Let’s look at an example of a confounded observational study.  </a:t>
            </a:r>
          </a:p>
          <a:p>
            <a:pPr>
              <a:defRPr/>
            </a:pPr>
            <a:endParaRPr lang="en-US" dirty="0" smtClean="0"/>
          </a:p>
          <a:p>
            <a:pPr>
              <a:defRPr/>
            </a:pPr>
            <a:r>
              <a:rPr lang="en-US" dirty="0" smtClean="0"/>
              <a:t>This observational study on sex bias in admissions was done by the Graduate Division at the University of California, Berkeley. During the study period, there were 8,442 men who applied for admission to graduate school and 4,321 women. About 44% of the men and 35% of the women were admitted. Taking percents adjusts for the difference in numbers of male and female applicants: 44 out of every 100 men were admitted, and 35 out of every 100 women were admitted. Assuming that the men and women were on the whole equally well qualified, the difference in admission rates looks like a strong piece of evidence to show that men and women are treated differently in the admissions procedure. </a:t>
            </a:r>
          </a:p>
          <a:p>
            <a:pPr>
              <a:defRPr/>
            </a:pPr>
            <a:endParaRPr lang="en-US" dirty="0" smtClean="0"/>
          </a:p>
          <a:p>
            <a:pPr>
              <a:defRPr/>
            </a:pPr>
            <a:r>
              <a:rPr lang="en-US" dirty="0" smtClean="0"/>
              <a:t>Each major was responsible for their own graduate admissions. By looking at them separately, the university should have been able to identify the ones which discriminated against women. At that point, a puzzle appeared. Major by major, there did not seem to be any bias against women: Some majors favored men, but others favored women. On the whole, if there was any bias, it ran against the men. What was going on?</a:t>
            </a:r>
          </a:p>
          <a:p>
            <a:pPr>
              <a:defRPr/>
            </a:pPr>
            <a:r>
              <a:rPr lang="en-US" dirty="0" smtClean="0"/>
              <a:t>Over a hundred majors were involved. However, the six largest majors together accounted for over one-third of the total number of applicants to the campus. And the pattern for these majors was typical of the whole campus. </a:t>
            </a:r>
          </a:p>
          <a:p>
            <a:pPr>
              <a:defRPr/>
            </a:pPr>
            <a:endParaRPr lang="en-US" dirty="0" smtClean="0"/>
          </a:p>
          <a:p>
            <a:pPr>
              <a:defRPr/>
            </a:pPr>
            <a:r>
              <a:rPr lang="en-US" dirty="0" smtClean="0"/>
              <a:t>Source: Statistics, Freedman et al. </a:t>
            </a:r>
          </a:p>
          <a:p>
            <a:pPr>
              <a:defRPr/>
            </a:pPr>
            <a:endParaRPr lang="en-US" dirty="0"/>
          </a:p>
        </p:txBody>
      </p:sp>
      <p:sp>
        <p:nvSpPr>
          <p:cNvPr id="35844" name="Slide Number Placeholder 3"/>
          <p:cNvSpPr>
            <a:spLocks noGrp="1"/>
          </p:cNvSpPr>
          <p:nvPr>
            <p:ph type="sldNum" sz="quarter" idx="5"/>
          </p:nvPr>
        </p:nvSpPr>
        <p:spPr/>
        <p:txBody>
          <a:bodyPr/>
          <a:lstStyle/>
          <a:p>
            <a:pPr>
              <a:defRPr/>
            </a:pPr>
            <a:fld id="{165AB3BB-F525-4F62-A504-25C87D9C1748}" type="slidenum">
              <a:rPr lang="en-US" smtClean="0"/>
              <a:pPr>
                <a:defRPr/>
              </a:pPr>
              <a:t>12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The Table shows the number of male and female applicants, and the percentage admitted, for each of these majors.</a:t>
            </a:r>
          </a:p>
          <a:p>
            <a:pPr>
              <a:defRPr/>
            </a:pPr>
            <a:r>
              <a:rPr lang="en-US" dirty="0" smtClean="0"/>
              <a:t>Source: The Graduate Division, University of California, Berkeley.</a:t>
            </a:r>
          </a:p>
          <a:p>
            <a:pPr>
              <a:defRPr/>
            </a:pPr>
            <a:endParaRPr lang="en-US" dirty="0" smtClean="0"/>
          </a:p>
          <a:p>
            <a:pPr>
              <a:defRPr/>
            </a:pPr>
            <a:r>
              <a:rPr lang="en-US" dirty="0" smtClean="0"/>
              <a:t>In each major, the percentage of female applicants who were admitted is roughly equal to the percentage for male applicants. The only exception is major A, which appears to discriminate against men; it admitted 82% of the women but only 62% of the men. The department that looks most biased against women is department E. It admitted 28% of the men and 24% of the women. This difference only amounts to 4 percentage points. However, when all six majors are taken together, they admitted 45% of the male applicants, and only 30% of the females—the difference is 14 percentage points.  This seems paradoxical, but here is the explanation: The first two majors were easy to get into. Over 50% of the men applied to these two majors. The other four majors were much harder to get into. Over 90% of the women applied to these four majors.</a:t>
            </a:r>
          </a:p>
          <a:p>
            <a:pPr>
              <a:defRPr/>
            </a:pPr>
            <a:endParaRPr lang="en-US" dirty="0" smtClean="0"/>
          </a:p>
          <a:p>
            <a:pPr>
              <a:defRPr/>
            </a:pPr>
            <a:r>
              <a:rPr lang="en-US" dirty="0" smtClean="0"/>
              <a:t>The men were applying to the easy majors, the women to the harder ones. There was an effect due to the choice of major</a:t>
            </a:r>
            <a:r>
              <a:rPr lang="en-US" baseline="-25000" dirty="0" smtClean="0"/>
              <a:t>;</a:t>
            </a:r>
            <a:r>
              <a:rPr lang="en-US" dirty="0" smtClean="0"/>
              <a:t> confounded with the effect due to sex. When the choice of major is controlled for, as in table 2, there is little difference in the admissions rates for men or women. The statistical lesson: relationships between percentages in subgroups (for instance, admissions rates for men and women in each department separately) can be reversed when the subgroups are combined. This is called </a:t>
            </a:r>
            <a:r>
              <a:rPr lang="en-US" i="1" dirty="0" smtClean="0"/>
              <a:t>Simpson's paradox.</a:t>
            </a:r>
            <a:endParaRPr lang="en-US" dirty="0" smtClean="0"/>
          </a:p>
          <a:p>
            <a:pPr>
              <a:defRPr/>
            </a:pPr>
            <a:endParaRPr lang="en-US" dirty="0" smtClean="0"/>
          </a:p>
          <a:p>
            <a:pPr>
              <a:defRPr/>
            </a:pPr>
            <a:r>
              <a:rPr lang="en-US" dirty="0" smtClean="0"/>
              <a:t>The calculations for the weighted average for admission rates of men and women are displayed on screen.  </a:t>
            </a:r>
          </a:p>
          <a:p>
            <a:pPr>
              <a:defRPr/>
            </a:pPr>
            <a:endParaRPr lang="en-US" dirty="0" smtClean="0"/>
          </a:p>
          <a:p>
            <a:pPr>
              <a:defRPr/>
            </a:pPr>
            <a:r>
              <a:rPr lang="en-US" dirty="0" smtClean="0"/>
              <a:t>MEN:  (.62X933</a:t>
            </a:r>
            <a:r>
              <a:rPr lang="en-US" u="sng" dirty="0" smtClean="0"/>
              <a:t> +.63X585 + .37X918 +</a:t>
            </a:r>
            <a:r>
              <a:rPr lang="en-US" dirty="0" smtClean="0"/>
              <a:t> .33 X792 + .28X584 + .06X714)/4,526 = 39%</a:t>
            </a:r>
          </a:p>
          <a:p>
            <a:pPr>
              <a:defRPr/>
            </a:pPr>
            <a:r>
              <a:rPr lang="en-US" dirty="0" smtClean="0"/>
              <a:t>WOMEN:  (.82x933 + .68x585 + .34x918 + .35x792 + .24x584 + .07x714 )/4,526 = 43%</a:t>
            </a:r>
          </a:p>
          <a:p>
            <a:pPr>
              <a:defRPr/>
            </a:pPr>
            <a:endParaRPr lang="en-US" dirty="0" smtClean="0"/>
          </a:p>
          <a:p>
            <a:pPr>
              <a:defRPr/>
            </a:pPr>
            <a:r>
              <a:rPr lang="en-US" dirty="0" smtClean="0"/>
              <a:t>For men, the weighted average works out to 39%. The weighted average for the women works out to 43%. These weighted averages control for the confounding factor – the choice of major.  These averages suggest that if anything, the admissions process is biased against the men.</a:t>
            </a:r>
          </a:p>
          <a:p>
            <a:pPr>
              <a:defRPr/>
            </a:pPr>
            <a:endParaRPr lang="en-US" dirty="0"/>
          </a:p>
        </p:txBody>
      </p:sp>
      <p:sp>
        <p:nvSpPr>
          <p:cNvPr id="36868" name="Slide Number Placeholder 3"/>
          <p:cNvSpPr>
            <a:spLocks noGrp="1"/>
          </p:cNvSpPr>
          <p:nvPr>
            <p:ph type="sldNum" sz="quarter" idx="5"/>
          </p:nvPr>
        </p:nvSpPr>
        <p:spPr/>
        <p:txBody>
          <a:bodyPr/>
          <a:lstStyle/>
          <a:p>
            <a:pPr>
              <a:defRPr/>
            </a:pPr>
            <a:fld id="{91436CD7-9B51-425D-9B62-42952BA6860E}" type="slidenum">
              <a:rPr lang="en-US" smtClean="0"/>
              <a:pPr>
                <a:defRPr/>
              </a:pPr>
              <a:t>13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dirty="0" smtClean="0">
                <a:latin typeface="Arial" pitchFamily="34" charset="0"/>
              </a:rPr>
              <a:t>A completely randomized design has the form shown in the table of this slide. Each row represents a treatment and the columns represent the observations. In this case there are 4 treatments and n observations for each treatment. </a:t>
            </a:r>
          </a:p>
        </p:txBody>
      </p:sp>
      <p:sp>
        <p:nvSpPr>
          <p:cNvPr id="31748" name="Slide Number Placeholder 3"/>
          <p:cNvSpPr>
            <a:spLocks noGrp="1"/>
          </p:cNvSpPr>
          <p:nvPr>
            <p:ph type="sldNum" sz="quarter" idx="5"/>
          </p:nvPr>
        </p:nvSpPr>
        <p:spPr/>
        <p:txBody>
          <a:bodyPr/>
          <a:lstStyle/>
          <a:p>
            <a:pPr>
              <a:defRPr/>
            </a:pPr>
            <a:fld id="{A04A7BC3-D032-4097-AF5B-269BF5AC3EF2}" type="slidenum">
              <a:rPr lang="en-US" smtClean="0">
                <a:latin typeface="Arial" pitchFamily="34" charset="0"/>
              </a:rPr>
              <a:pPr>
                <a:defRPr/>
              </a:pPr>
              <a:t>14</a:t>
            </a:fld>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latin typeface="Arial" pitchFamily="34" charset="0"/>
              </a:rPr>
              <a:t>We will consider a simple designed experiment of analyzing the effect of a treatment on a response. </a:t>
            </a:r>
          </a:p>
          <a:p>
            <a:r>
              <a:rPr lang="en-US" dirty="0" smtClean="0">
                <a:latin typeface="Arial" pitchFamily="34" charset="0"/>
              </a:rPr>
              <a:t>We want to know if four different tire types have different wear when driven for 20,000 miles. </a:t>
            </a:r>
          </a:p>
          <a:p>
            <a:endParaRPr lang="en-US" dirty="0" smtClean="0">
              <a:latin typeface="Arial" pitchFamily="34" charset="0"/>
            </a:endParaRPr>
          </a:p>
          <a:p>
            <a:r>
              <a:rPr lang="en-US" dirty="0" smtClean="0">
                <a:latin typeface="Arial" pitchFamily="34" charset="0"/>
              </a:rPr>
              <a:t>How can we best answer this question? We could select a random sample of tires on cars and measure the wear on the tires after 20,000  miles. Regression could then be used to estimate if there is a difference between the tire types. However, using such a random sample without a design and linear regression to estimate differences is an observational study.  It has the advantage of using available data, but lacks all the advantages of designed experimentation as discussed in lecture 1.  Performing a regression to obtain treatment effects, in this case, has many drawbacks and may lead to questionable conclusions because of the many confounding factors.  </a:t>
            </a:r>
          </a:p>
          <a:p>
            <a:endParaRPr lang="en-US" dirty="0" smtClean="0">
              <a:latin typeface="Arial" pitchFamily="34" charset="0"/>
            </a:endParaRPr>
          </a:p>
          <a:p>
            <a:r>
              <a:rPr lang="en-US" dirty="0" smtClean="0">
                <a:latin typeface="Arial" pitchFamily="34" charset="0"/>
              </a:rPr>
              <a:t>To best</a:t>
            </a:r>
            <a:r>
              <a:rPr lang="en-US" baseline="0" dirty="0" smtClean="0">
                <a:latin typeface="Arial" pitchFamily="34" charset="0"/>
              </a:rPr>
              <a:t> answer the question, we will discuss the use of a designed experiment to evaluate the differences.  This will show its advantages over regression type analysis using the existing data.  </a:t>
            </a:r>
            <a:endParaRPr lang="en-US" dirty="0" smtClean="0">
              <a:latin typeface="Arial" pitchFamily="34" charset="0"/>
            </a:endParaRPr>
          </a:p>
        </p:txBody>
      </p:sp>
      <p:sp>
        <p:nvSpPr>
          <p:cNvPr id="30724" name="Slide Number Placeholder 3"/>
          <p:cNvSpPr>
            <a:spLocks noGrp="1"/>
          </p:cNvSpPr>
          <p:nvPr>
            <p:ph type="sldNum" sz="quarter" idx="5"/>
          </p:nvPr>
        </p:nvSpPr>
        <p:spPr/>
        <p:txBody>
          <a:bodyPr/>
          <a:lstStyle/>
          <a:p>
            <a:pPr>
              <a:defRPr/>
            </a:pPr>
            <a:fld id="{C5D0661A-7954-45A2-8285-745159506164}" type="slidenum">
              <a:rPr lang="en-US" smtClean="0">
                <a:latin typeface="Arial" pitchFamily="34" charset="0"/>
              </a:rPr>
              <a:pPr>
                <a:defRPr/>
              </a:pPr>
              <a:t>15</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latin typeface="Arial" pitchFamily="34" charset="0"/>
              </a:rPr>
              <a:t>In our example, the</a:t>
            </a:r>
            <a:r>
              <a:rPr lang="en-US" baseline="0" dirty="0" smtClean="0">
                <a:latin typeface="Arial" pitchFamily="34" charset="0"/>
              </a:rPr>
              <a:t> treatment is the tire type.  There</a:t>
            </a:r>
            <a:r>
              <a:rPr lang="en-US" dirty="0" smtClean="0">
                <a:latin typeface="Arial" pitchFamily="34" charset="0"/>
              </a:rPr>
              <a:t> will be four tire types and four tires in each treatment.  The sample could be larger or smaller, but for practical reasons four tires allow a nice design. The 16 tires will be put on 4 cars randomly and the response will be the wear on the tires after 20,000 miles are driven.  </a:t>
            </a:r>
          </a:p>
          <a:p>
            <a:endParaRPr lang="en-US" dirty="0" smtClean="0">
              <a:latin typeface="Arial" pitchFamily="34" charset="0"/>
            </a:endParaRPr>
          </a:p>
          <a:p>
            <a:r>
              <a:rPr lang="en-US" dirty="0" smtClean="0">
                <a:latin typeface="Arial" pitchFamily="34" charset="0"/>
              </a:rPr>
              <a:t>At this stage of the design we should consider possible confounding factors such as tire position, driver, tire pressure, road condition, urban-rural driving, breaking, and the like. In this design all these factors will show up in the error, and provided the design is randomized, we assume that on the average the error is zero. </a:t>
            </a:r>
          </a:p>
          <a:p>
            <a:endParaRPr lang="en-US" dirty="0" smtClean="0">
              <a:latin typeface="Arial" pitchFamily="34" charset="0"/>
            </a:endParaRPr>
          </a:p>
        </p:txBody>
      </p:sp>
      <p:sp>
        <p:nvSpPr>
          <p:cNvPr id="33796" name="Slide Number Placeholder 3"/>
          <p:cNvSpPr>
            <a:spLocks noGrp="1"/>
          </p:cNvSpPr>
          <p:nvPr>
            <p:ph type="sldNum" sz="quarter" idx="5"/>
          </p:nvPr>
        </p:nvSpPr>
        <p:spPr/>
        <p:txBody>
          <a:bodyPr/>
          <a:lstStyle/>
          <a:p>
            <a:pPr>
              <a:defRPr/>
            </a:pPr>
            <a:fld id="{6B3D89E4-7397-462A-AAE8-33AACA7BCFAE}" type="slidenum">
              <a:rPr lang="en-US" smtClean="0">
                <a:latin typeface="Arial" pitchFamily="34" charset="0"/>
              </a:rPr>
              <a:pPr>
                <a:defRPr/>
              </a:pPr>
              <a:t>16</a:t>
            </a:fld>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Arial" pitchFamily="34" charset="0"/>
              </a:rPr>
              <a:t>This slide shows the results of the experiments. The numbers represent the wear on each tire.  For instance, the sample of four tires of tire type 1 had the following wear measured in millimeters: 13, 17, 14 and 13.  </a:t>
            </a:r>
            <a:r>
              <a:rPr lang="en-US" baseline="0" dirty="0" smtClean="0">
                <a:latin typeface="Arial" pitchFamily="34" charset="0"/>
              </a:rPr>
              <a:t> In the next slides we will compute the individual means for each tire type and the overall mean. After that we will ask the question if the tire type had an effect on the wear. This question will be answered using the Analysis of Variance table and the Fisher F test.  </a:t>
            </a:r>
            <a:endParaRPr lang="en-US" dirty="0" smtClean="0">
              <a:latin typeface="Arial" pitchFamily="34" charset="0"/>
            </a:endParaRPr>
          </a:p>
        </p:txBody>
      </p:sp>
      <p:sp>
        <p:nvSpPr>
          <p:cNvPr id="34820" name="Slide Number Placeholder 3"/>
          <p:cNvSpPr>
            <a:spLocks noGrp="1"/>
          </p:cNvSpPr>
          <p:nvPr>
            <p:ph type="sldNum" sz="quarter" idx="5"/>
          </p:nvPr>
        </p:nvSpPr>
        <p:spPr/>
        <p:txBody>
          <a:bodyPr/>
          <a:lstStyle/>
          <a:p>
            <a:pPr>
              <a:defRPr/>
            </a:pPr>
            <a:fld id="{E9A71A61-9365-4AE8-A678-88D6B5BF647F}" type="slidenum">
              <a:rPr lang="en-US" smtClean="0">
                <a:latin typeface="Arial" pitchFamily="34" charset="0"/>
              </a:rPr>
              <a:pPr>
                <a:defRPr/>
              </a:pPr>
              <a:t>17</a:t>
            </a:fld>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the data are collected, the first step is to calculate the sample means for each observation group.  The sample means are denoted by y bar and are calculated using a simple average formula. The calculation for Tire Type 1 is shown on screen.  This process is repeated for all four of the tire types.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24700C9-778C-4AD6-B98F-AF15B526DDFD}"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Since we are attempting to determine if these observations have a common mean, we need to form an estimate of this common mean so we can test if they are statistically equivalent. We will need the overall mean to do this.  The overall mean is denoted here by y double bar, but is also denoted by mu.  </a:t>
            </a:r>
          </a:p>
          <a:p>
            <a:endParaRPr lang="en-US" baseline="0" dirty="0" smtClean="0"/>
          </a:p>
          <a:p>
            <a:r>
              <a:rPr lang="en-US" baseline="0" dirty="0" smtClean="0"/>
              <a:t>The overall mean is simply the sum of the sample values divided by the total number of sample observations.  The formula and calculations are shown on the slide.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24700C9-778C-4AD6-B98F-AF15B526DDFD}"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To better understand the relationship between the response</a:t>
            </a:r>
            <a:r>
              <a:rPr lang="en-US" baseline="0" dirty="0" smtClean="0">
                <a:latin typeface="Arial" pitchFamily="34" charset="0"/>
              </a:rPr>
              <a:t> </a:t>
            </a:r>
            <a:r>
              <a:rPr lang="en-US" dirty="0" smtClean="0">
                <a:latin typeface="Arial" pitchFamily="34" charset="0"/>
              </a:rPr>
              <a:t>and the treatment, one expresses the relationship in mathematical terms. The tau representing the change from the overall mean the treatment has on the wear of the tires.  There are p different treatments thus p different </a:t>
            </a:r>
            <a:r>
              <a:rPr lang="en-US" dirty="0" err="1" smtClean="0">
                <a:latin typeface="Arial" pitchFamily="34" charset="0"/>
              </a:rPr>
              <a:t>taus</a:t>
            </a:r>
            <a:r>
              <a:rPr lang="en-US" dirty="0" smtClean="0">
                <a:latin typeface="Arial" pitchFamily="34" charset="0"/>
              </a:rPr>
              <a:t>,</a:t>
            </a:r>
            <a:r>
              <a:rPr lang="en-US" baseline="0" dirty="0" smtClean="0">
                <a:latin typeface="Arial" pitchFamily="34" charset="0"/>
              </a:rPr>
              <a:t> which is the difference between the individual means and the overall mean (blue lines versus yellow line). </a:t>
            </a:r>
            <a:r>
              <a:rPr lang="en-US" dirty="0" smtClean="0">
                <a:latin typeface="Arial" pitchFamily="34" charset="0"/>
              </a:rPr>
              <a:t>There is also an error term which accounts for all unexplained variation which is the difference between the individual values in the graph</a:t>
            </a:r>
            <a:r>
              <a:rPr lang="en-US" baseline="0" dirty="0" smtClean="0">
                <a:latin typeface="Arial" pitchFamily="34" charset="0"/>
              </a:rPr>
              <a:t> and the tire type means (blue lines). </a:t>
            </a:r>
            <a:r>
              <a:rPr lang="en-US" dirty="0" smtClean="0">
                <a:latin typeface="Arial" pitchFamily="34" charset="0"/>
              </a:rPr>
              <a:t>This error is assumed to be normally distributed with mean zero and standard deviation sigma.  The sample size is denoted as “n”. </a:t>
            </a:r>
          </a:p>
          <a:p>
            <a:endParaRPr lang="en-US" dirty="0"/>
          </a:p>
        </p:txBody>
      </p:sp>
      <p:sp>
        <p:nvSpPr>
          <p:cNvPr id="4" name="Slide Number Placeholder 3"/>
          <p:cNvSpPr>
            <a:spLocks noGrp="1"/>
          </p:cNvSpPr>
          <p:nvPr>
            <p:ph type="sldNum" sz="quarter" idx="10"/>
          </p:nvPr>
        </p:nvSpPr>
        <p:spPr/>
        <p:txBody>
          <a:bodyPr/>
          <a:lstStyle/>
          <a:p>
            <a:pPr>
              <a:defRPr/>
            </a:pPr>
            <a:fld id="{A24700C9-778C-4AD6-B98F-AF15B526DDFD}"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2</a:t>
            </a:fld>
            <a:endParaRPr lang="en-US" dirty="0"/>
          </a:p>
        </p:txBody>
      </p:sp>
    </p:spTree>
    <p:extLst>
      <p:ext uri="{BB962C8B-B14F-4D97-AF65-F5344CB8AC3E}">
        <p14:creationId xmlns:p14="http://schemas.microsoft.com/office/powerpoint/2010/main" val="2766888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a:latin typeface="Arial" charset="0"/>
              </a:rPr>
              <a:t>The Analysis of Variance table, abbreviated as ANOVA table, is a tool that partitions the variation into two parts:  the variation due to treatment and the variation due to error.  An ANOVA table for randomized designs always has the same columns and each row provides the source of the contribution  to the overall variance. We will see that we can add additional rows to this ANOVA table if we find additional </a:t>
            </a:r>
            <a:r>
              <a:rPr lang="en-US" dirty="0" err="1">
                <a:latin typeface="Arial" charset="0"/>
              </a:rPr>
              <a:t>soruces</a:t>
            </a:r>
            <a:r>
              <a:rPr lang="en-US" dirty="0">
                <a:latin typeface="Arial" charset="0"/>
              </a:rPr>
              <a:t> of variation and include them into the design.  Also, note that the sum of squares Total (called </a:t>
            </a:r>
            <a:r>
              <a:rPr lang="en-US" dirty="0" err="1">
                <a:latin typeface="Arial" charset="0"/>
              </a:rPr>
              <a:t>SSTotal</a:t>
            </a:r>
            <a:r>
              <a:rPr lang="en-US" dirty="0">
                <a:latin typeface="Arial" charset="0"/>
              </a:rPr>
              <a:t>) measures the total variation in the data regardless of any effects. The objective of an ANOVA table is to partition the total variation  into parts so that they can be clearly identified and their statistical significance evaluated.  In the next few slides, we will explore each of these values and calculate them for our example.  </a:t>
            </a:r>
          </a:p>
          <a:p>
            <a:endParaRPr lang="en-US" dirty="0">
              <a:latin typeface="Arial" charset="0"/>
            </a:endParaRPr>
          </a:p>
        </p:txBody>
      </p:sp>
      <p:sp>
        <p:nvSpPr>
          <p:cNvPr id="37892" name="Slide Number Placeholder 3"/>
          <p:cNvSpPr>
            <a:spLocks noGrp="1"/>
          </p:cNvSpPr>
          <p:nvPr>
            <p:ph type="sldNum" sz="quarter" idx="5"/>
          </p:nvPr>
        </p:nvSpPr>
        <p:spPr/>
        <p:txBody>
          <a:bodyPr/>
          <a:lstStyle/>
          <a:p>
            <a:pPr>
              <a:defRPr/>
            </a:pPr>
            <a:fld id="{7D07014A-92BE-4B4D-A5E2-7BA255CA47DA}" type="slidenum">
              <a:rPr lang="en-US" smtClean="0">
                <a:latin typeface="Arial" pitchFamily="34" charset="0"/>
              </a:rPr>
              <a:pPr>
                <a:defRPr/>
              </a:pPr>
              <a:t>22</a:t>
            </a:fld>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we want to test the equality of the population means.  We do this by comparing two types of variability.  The within groups variability called sum of square error  (in short SS Error from the ANOVA table) and the between groups variability  called sum of square treatment (or SS Treatment from the ANOVA table).  In the following we will use the short form SS for sum of square.</a:t>
            </a:r>
          </a:p>
          <a:p>
            <a:endParaRPr lang="en-US" baseline="0" dirty="0" smtClean="0"/>
          </a:p>
          <a:p>
            <a:r>
              <a:rPr lang="en-US" baseline="0" dirty="0" smtClean="0"/>
              <a:t>Within groups variability is the variability about the individual sample means within the k groups of observations.  We denote this value as SS_Error.</a:t>
            </a:r>
          </a:p>
          <a:p>
            <a:endParaRPr lang="en-US" baseline="0" dirty="0" smtClean="0"/>
          </a:p>
          <a:p>
            <a:r>
              <a:rPr lang="en-US" baseline="0" dirty="0" smtClean="0"/>
              <a:t>Between groups variability is the variability among the k group means.  We denote this as </a:t>
            </a:r>
            <a:r>
              <a:rPr lang="en-US" baseline="0" dirty="0" err="1" smtClean="0"/>
              <a:t>SS_Treatment</a:t>
            </a:r>
            <a:r>
              <a:rPr lang="en-US" baseline="0" dirty="0" smtClean="0"/>
              <a:t>.</a:t>
            </a:r>
          </a:p>
          <a:p>
            <a:endParaRPr lang="en-US" baseline="0" dirty="0" smtClean="0"/>
          </a:p>
          <a:p>
            <a:r>
              <a:rPr lang="en-US" baseline="0" dirty="0" smtClean="0"/>
              <a:t>The SS total   is simply equal to </a:t>
            </a:r>
            <a:r>
              <a:rPr lang="en-US" baseline="0" dirty="0" err="1" smtClean="0"/>
              <a:t>SS_Error</a:t>
            </a:r>
            <a:r>
              <a:rPr lang="en-US" baseline="0" dirty="0" smtClean="0"/>
              <a:t>  plus </a:t>
            </a:r>
            <a:r>
              <a:rPr lang="en-US" baseline="0" dirty="0" err="1" smtClean="0"/>
              <a:t>SS_Treatment</a:t>
            </a:r>
            <a:endParaRPr lang="en-US" baseline="0" dirty="0" smtClean="0"/>
          </a:p>
          <a:p>
            <a:endParaRPr lang="en-US" baseline="0" dirty="0" smtClean="0"/>
          </a:p>
          <a:p>
            <a:r>
              <a:rPr lang="en-US" baseline="0" dirty="0" smtClean="0"/>
              <a:t>The next step is to calculate the between groups variability, </a:t>
            </a:r>
            <a:r>
              <a:rPr lang="en-US" baseline="0" dirty="0" err="1" smtClean="0"/>
              <a:t>SS_Treatment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A24700C9-778C-4AD6-B98F-AF15B526DDFD}"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smtClean="0">
                <a:latin typeface="Arial" pitchFamily="34" charset="0"/>
              </a:rPr>
              <a:t>The ANOVA table is now filled in with the relevant data calculated</a:t>
            </a:r>
            <a:r>
              <a:rPr lang="en-US" baseline="0" dirty="0" smtClean="0">
                <a:latin typeface="Arial" pitchFamily="34" charset="0"/>
              </a:rPr>
              <a:t> in the previous slides.  Note that the values have been rounded for convenience.  </a:t>
            </a:r>
          </a:p>
          <a:p>
            <a:endParaRPr lang="en-US" baseline="0" dirty="0" smtClean="0">
              <a:latin typeface="Arial" pitchFamily="34" charset="0"/>
            </a:endParaRPr>
          </a:p>
          <a:p>
            <a:r>
              <a:rPr lang="en-US" baseline="0" dirty="0" smtClean="0">
                <a:latin typeface="Arial" pitchFamily="34" charset="0"/>
              </a:rPr>
              <a:t>T</a:t>
            </a:r>
            <a:r>
              <a:rPr lang="en-US" dirty="0" smtClean="0">
                <a:latin typeface="Arial" pitchFamily="34" charset="0"/>
              </a:rPr>
              <a:t>he computed F value is 2.43, which is smaller than the respective F value from the F distribution with 3 and 12 degrees of</a:t>
            </a:r>
            <a:r>
              <a:rPr lang="en-US" baseline="0" dirty="0" smtClean="0">
                <a:latin typeface="Arial" pitchFamily="34" charset="0"/>
              </a:rPr>
              <a:t> freedom at </a:t>
            </a:r>
            <a:r>
              <a:rPr lang="en-US" dirty="0" smtClean="0">
                <a:latin typeface="Arial" pitchFamily="34" charset="0"/>
              </a:rPr>
              <a:t>a 95% confidence level.  Because the computed F statistic  is smaller than the critical F value we say that at a 95% confidence level, the treatment is not statistically significant.  There</a:t>
            </a:r>
            <a:r>
              <a:rPr lang="en-US" baseline="0" dirty="0" smtClean="0">
                <a:latin typeface="Arial" pitchFamily="34" charset="0"/>
              </a:rPr>
              <a:t> is less than 95% certainty that there is a treatment effect and therefore we are not confident enough to say that the difference did not occur just by chance</a:t>
            </a:r>
            <a:r>
              <a:rPr lang="en-US" dirty="0" smtClean="0">
                <a:latin typeface="Arial" pitchFamily="34" charset="0"/>
              </a:rPr>
              <a:t>.   Therefore there is not enough evidence to support that there was a treatment effect of tire type on wear. </a:t>
            </a:r>
          </a:p>
        </p:txBody>
      </p:sp>
      <p:sp>
        <p:nvSpPr>
          <p:cNvPr id="39940" name="Slide Number Placeholder 3"/>
          <p:cNvSpPr>
            <a:spLocks noGrp="1"/>
          </p:cNvSpPr>
          <p:nvPr>
            <p:ph type="sldNum" sz="quarter" idx="5"/>
          </p:nvPr>
        </p:nvSpPr>
        <p:spPr/>
        <p:txBody>
          <a:bodyPr/>
          <a:lstStyle/>
          <a:p>
            <a:pPr>
              <a:defRPr/>
            </a:pPr>
            <a:fld id="{24F88D2B-9613-4777-B06C-76BBAE4565A4}" type="slidenum">
              <a:rPr lang="en-US" smtClean="0">
                <a:latin typeface="Arial" pitchFamily="34" charset="0"/>
              </a:rPr>
              <a:pPr>
                <a:defRPr/>
              </a:pPr>
              <a:t>24</a:t>
            </a:fld>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dirty="0" smtClean="0">
                <a:latin typeface="Arial" pitchFamily="34" charset="0"/>
              </a:rPr>
              <a:t>The restrictions for this design are: </a:t>
            </a:r>
          </a:p>
          <a:p>
            <a:pPr marL="228587" indent="-228587">
              <a:buAutoNum type="arabicParenBoth"/>
            </a:pPr>
            <a:r>
              <a:rPr lang="en-US" dirty="0" smtClean="0">
                <a:latin typeface="Arial" pitchFamily="34" charset="0"/>
              </a:rPr>
              <a:t>the number of units, in this case tires, in each block must be the same, </a:t>
            </a:r>
          </a:p>
          <a:p>
            <a:pPr marL="228587" indent="-228587">
              <a:buAutoNum type="arabicParenBoth"/>
            </a:pPr>
            <a:r>
              <a:rPr lang="en-US" dirty="0" smtClean="0">
                <a:latin typeface="Arial" pitchFamily="34" charset="0"/>
              </a:rPr>
              <a:t>each block must contain each treatment at least once</a:t>
            </a:r>
          </a:p>
          <a:p>
            <a:pPr marL="228587" indent="-228587">
              <a:buAutoNum type="arabicParenBoth"/>
            </a:pPr>
            <a:r>
              <a:rPr lang="en-US" dirty="0" smtClean="0">
                <a:latin typeface="Arial" pitchFamily="34" charset="0"/>
              </a:rPr>
              <a:t>within each block the treatments must be randomized.</a:t>
            </a:r>
          </a:p>
        </p:txBody>
      </p:sp>
      <p:sp>
        <p:nvSpPr>
          <p:cNvPr id="43012" name="Slide Number Placeholder 3"/>
          <p:cNvSpPr>
            <a:spLocks noGrp="1"/>
          </p:cNvSpPr>
          <p:nvPr>
            <p:ph type="sldNum" sz="quarter" idx="5"/>
          </p:nvPr>
        </p:nvSpPr>
        <p:spPr/>
        <p:txBody>
          <a:bodyPr/>
          <a:lstStyle/>
          <a:p>
            <a:pPr>
              <a:defRPr/>
            </a:pPr>
            <a:fld id="{165B77E8-D158-48C6-87B0-ECF5940076E5}" type="slidenum">
              <a:rPr lang="en-US" smtClean="0">
                <a:latin typeface="Arial" pitchFamily="34" charset="0"/>
              </a:rPr>
              <a:pPr>
                <a:defRPr/>
              </a:pPr>
              <a:t>25</a:t>
            </a:fld>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smtClean="0">
                <a:latin typeface="Arial" pitchFamily="34" charset="0"/>
              </a:rPr>
              <a:t>The mathematical model now includes a second parameter accounting for the block effect of</a:t>
            </a:r>
            <a:r>
              <a:rPr lang="en-US" baseline="0" dirty="0" smtClean="0">
                <a:latin typeface="Arial" pitchFamily="34" charset="0"/>
              </a:rPr>
              <a:t> the car</a:t>
            </a:r>
            <a:r>
              <a:rPr lang="en-US" dirty="0" smtClean="0">
                <a:latin typeface="Arial" pitchFamily="34" charset="0"/>
              </a:rPr>
              <a:t>. Again on average the block effect cancels out,  because some cars will have an above average effect on the wear while others have a below average effect on the wear. </a:t>
            </a:r>
          </a:p>
        </p:txBody>
      </p:sp>
      <p:sp>
        <p:nvSpPr>
          <p:cNvPr id="44036" name="Slide Number Placeholder 3"/>
          <p:cNvSpPr>
            <a:spLocks noGrp="1"/>
          </p:cNvSpPr>
          <p:nvPr>
            <p:ph type="sldNum" sz="quarter" idx="5"/>
          </p:nvPr>
        </p:nvSpPr>
        <p:spPr/>
        <p:txBody>
          <a:bodyPr/>
          <a:lstStyle/>
          <a:p>
            <a:pPr>
              <a:defRPr/>
            </a:pPr>
            <a:fld id="{548528FE-BBF0-427C-A535-B7D69BB786C9}" type="slidenum">
              <a:rPr lang="en-US" smtClean="0">
                <a:latin typeface="Arial" pitchFamily="34" charset="0"/>
              </a:rPr>
              <a:pPr>
                <a:defRPr/>
              </a:pPr>
              <a:t>26</a:t>
            </a:fld>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defTabSz="914350">
              <a:defRPr/>
            </a:pPr>
            <a:r>
              <a:rPr lang="en-US" dirty="0" smtClean="0">
                <a:latin typeface="Arial" pitchFamily="34" charset="0"/>
              </a:rPr>
              <a:t>This is the ANOVA table which now has an additional row.  The block effect and the sum</a:t>
            </a:r>
            <a:r>
              <a:rPr lang="en-US" baseline="0" dirty="0" smtClean="0">
                <a:latin typeface="Arial" pitchFamily="34" charset="0"/>
              </a:rPr>
              <a:t> of square block </a:t>
            </a:r>
            <a:r>
              <a:rPr lang="en-US" dirty="0" smtClean="0">
                <a:latin typeface="Arial" pitchFamily="34" charset="0"/>
              </a:rPr>
              <a:t>is computed the same way as the treatment effect and SS Treatment was computed. The treatment effect is still computed as the ratio of </a:t>
            </a:r>
            <a:r>
              <a:rPr lang="en-US" dirty="0" err="1" smtClean="0">
                <a:latin typeface="Arial" pitchFamily="34" charset="0"/>
              </a:rPr>
              <a:t>MS_Treat</a:t>
            </a:r>
            <a:r>
              <a:rPr lang="en-US" dirty="0" smtClean="0">
                <a:latin typeface="Arial" pitchFamily="34" charset="0"/>
              </a:rPr>
              <a:t> and </a:t>
            </a:r>
            <a:r>
              <a:rPr lang="en-US" dirty="0" err="1" smtClean="0">
                <a:latin typeface="Arial" pitchFamily="34" charset="0"/>
              </a:rPr>
              <a:t>MS_Error</a:t>
            </a:r>
            <a:r>
              <a:rPr lang="en-US" dirty="0" smtClean="0">
                <a:latin typeface="Arial" pitchFamily="34" charset="0"/>
              </a:rPr>
              <a:t>.  You will notice</a:t>
            </a:r>
            <a:r>
              <a:rPr lang="en-US" baseline="0" dirty="0" smtClean="0">
                <a:latin typeface="Arial" pitchFamily="34" charset="0"/>
              </a:rPr>
              <a:t> a new variable, q.  This is simply the number of blocks in the experiment.  The F Ratio for the Block is </a:t>
            </a:r>
            <a:r>
              <a:rPr lang="en-US" baseline="0" dirty="0" err="1" smtClean="0">
                <a:latin typeface="Arial" pitchFamily="34" charset="0"/>
              </a:rPr>
              <a:t>MS_Block</a:t>
            </a:r>
            <a:r>
              <a:rPr lang="en-US" baseline="0" dirty="0" smtClean="0">
                <a:latin typeface="Arial" pitchFamily="34" charset="0"/>
              </a:rPr>
              <a:t> divided by </a:t>
            </a:r>
            <a:r>
              <a:rPr lang="en-US" baseline="0" dirty="0" err="1" smtClean="0">
                <a:latin typeface="Arial" pitchFamily="34" charset="0"/>
              </a:rPr>
              <a:t>MS_Error</a:t>
            </a:r>
            <a:r>
              <a:rPr lang="en-US" baseline="0" dirty="0" smtClean="0">
                <a:latin typeface="Arial" pitchFamily="34" charset="0"/>
              </a:rPr>
              <a:t>.  </a:t>
            </a:r>
          </a:p>
          <a:p>
            <a:pPr defTabSz="914350">
              <a:defRPr/>
            </a:pPr>
            <a:endParaRPr lang="en-US" baseline="0" dirty="0" smtClean="0">
              <a:latin typeface="Arial" pitchFamily="34" charset="0"/>
            </a:endParaRPr>
          </a:p>
          <a:p>
            <a:pPr defTabSz="914350">
              <a:defRPr/>
            </a:pPr>
            <a:r>
              <a:rPr lang="en-US" dirty="0" smtClean="0">
                <a:latin typeface="Arial" pitchFamily="34" charset="0"/>
              </a:rPr>
              <a:t>The SS treatment is unchanged</a:t>
            </a:r>
            <a:r>
              <a:rPr lang="en-US" baseline="0" dirty="0" smtClean="0">
                <a:latin typeface="Arial" pitchFamily="34" charset="0"/>
              </a:rPr>
              <a:t> </a:t>
            </a:r>
            <a:r>
              <a:rPr lang="en-US" dirty="0" smtClean="0">
                <a:latin typeface="Arial" pitchFamily="34" charset="0"/>
              </a:rPr>
              <a:t>by the addition of the block.</a:t>
            </a:r>
            <a:r>
              <a:rPr lang="en-US" baseline="0" dirty="0" smtClean="0">
                <a:latin typeface="Arial" pitchFamily="34" charset="0"/>
              </a:rPr>
              <a:t>  Similar to the previous example, we begin by calculating the sample means for each group.  </a:t>
            </a:r>
          </a:p>
        </p:txBody>
      </p:sp>
      <p:sp>
        <p:nvSpPr>
          <p:cNvPr id="37892" name="Slide Number Placeholder 3"/>
          <p:cNvSpPr>
            <a:spLocks noGrp="1"/>
          </p:cNvSpPr>
          <p:nvPr>
            <p:ph type="sldNum" sz="quarter" idx="5"/>
          </p:nvPr>
        </p:nvSpPr>
        <p:spPr/>
        <p:txBody>
          <a:bodyPr/>
          <a:lstStyle/>
          <a:p>
            <a:pPr>
              <a:defRPr/>
            </a:pPr>
            <a:fld id="{7D07014A-92BE-4B4D-A5E2-7BA255CA47DA}" type="slidenum">
              <a:rPr lang="en-US" smtClean="0">
                <a:latin typeface="Arial" pitchFamily="34" charset="0"/>
              </a:rPr>
              <a:pPr>
                <a:defRPr/>
              </a:pPr>
              <a:t>27</a:t>
            </a:fld>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latin typeface="Arial" pitchFamily="34" charset="0"/>
              </a:rPr>
              <a:t>The</a:t>
            </a:r>
            <a:r>
              <a:rPr lang="en-US" baseline="0" dirty="0" smtClean="0">
                <a:latin typeface="Arial" pitchFamily="34" charset="0"/>
              </a:rPr>
              <a:t> first step is to calculate the sample means for each tire type, but of course th</a:t>
            </a:r>
            <a:r>
              <a:rPr lang="en-US" dirty="0" smtClean="0">
                <a:latin typeface="Arial" pitchFamily="34" charset="0"/>
              </a:rPr>
              <a:t>e responses are exactly the same as in the randomized design. </a:t>
            </a:r>
          </a:p>
        </p:txBody>
      </p:sp>
      <p:sp>
        <p:nvSpPr>
          <p:cNvPr id="47108" name="Slide Number Placeholder 3"/>
          <p:cNvSpPr>
            <a:spLocks noGrp="1"/>
          </p:cNvSpPr>
          <p:nvPr>
            <p:ph type="sldNum" sz="quarter" idx="5"/>
          </p:nvPr>
        </p:nvSpPr>
        <p:spPr/>
        <p:txBody>
          <a:bodyPr/>
          <a:lstStyle/>
          <a:p>
            <a:pPr>
              <a:defRPr/>
            </a:pPr>
            <a:fld id="{890C9480-353C-474E-8874-668C69B5D881}" type="slidenum">
              <a:rPr lang="en-US" smtClean="0">
                <a:latin typeface="Arial" pitchFamily="34" charset="0"/>
              </a:rPr>
              <a:pPr>
                <a:defRPr/>
              </a:pPr>
              <a:t>28</a:t>
            </a:fld>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latin typeface="Arial" pitchFamily="34" charset="0"/>
              </a:rPr>
              <a:t>The</a:t>
            </a:r>
            <a:r>
              <a:rPr lang="en-US" baseline="0" dirty="0" smtClean="0">
                <a:latin typeface="Arial" pitchFamily="34" charset="0"/>
              </a:rPr>
              <a:t> next step is to calculate the sample means for each block using a simple average formula.  The formula and calculation for the first block are shown on screen.  The same process applies to blocks 2-4.  </a:t>
            </a:r>
            <a:endParaRPr lang="en-US" dirty="0" smtClean="0">
              <a:latin typeface="Arial" pitchFamily="34" charset="0"/>
            </a:endParaRPr>
          </a:p>
        </p:txBody>
      </p:sp>
      <p:sp>
        <p:nvSpPr>
          <p:cNvPr id="47108" name="Slide Number Placeholder 3"/>
          <p:cNvSpPr>
            <a:spLocks noGrp="1"/>
          </p:cNvSpPr>
          <p:nvPr>
            <p:ph type="sldNum" sz="quarter" idx="5"/>
          </p:nvPr>
        </p:nvSpPr>
        <p:spPr/>
        <p:txBody>
          <a:bodyPr/>
          <a:lstStyle/>
          <a:p>
            <a:pPr>
              <a:defRPr/>
            </a:pPr>
            <a:fld id="{890C9480-353C-474E-8874-668C69B5D881}" type="slidenum">
              <a:rPr lang="en-US" smtClean="0">
                <a:latin typeface="Arial" pitchFamily="34" charset="0"/>
              </a:rPr>
              <a:pPr>
                <a:defRPr/>
              </a:pPr>
              <a:t>29</a:t>
            </a:fld>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smtClean="0">
                <a:latin typeface="Arial" pitchFamily="34" charset="0"/>
              </a:rPr>
              <a:t>In comparison with the first evaluation, the F distribution now shows that the tire type has a significant effect on wear. This example clearly demonstrates how the reduction of the error leads to a test with more power to distinguish between the null  and alternative hypothesis</a:t>
            </a:r>
            <a:r>
              <a:rPr lang="en-US" baseline="0" dirty="0" smtClean="0">
                <a:latin typeface="Arial" pitchFamily="34" charset="0"/>
              </a:rPr>
              <a:t> and thus </a:t>
            </a:r>
            <a:r>
              <a:rPr lang="en-US" dirty="0" smtClean="0">
                <a:latin typeface="Arial" pitchFamily="34" charset="0"/>
              </a:rPr>
              <a:t>enables us to see that there was a treatment effect. The SS error was reduced from 50.3 to 11.5, where 38.7 was accounted for by the variation created by the cars used.  Please note that the values in the ANOVA</a:t>
            </a:r>
            <a:r>
              <a:rPr lang="en-US" baseline="0" dirty="0" smtClean="0">
                <a:latin typeface="Arial" pitchFamily="34" charset="0"/>
              </a:rPr>
              <a:t> table have been rounded for convenience.  </a:t>
            </a:r>
            <a:endParaRPr lang="en-US" dirty="0" smtClean="0">
              <a:latin typeface="Arial" pitchFamily="34" charset="0"/>
            </a:endParaRPr>
          </a:p>
        </p:txBody>
      </p:sp>
      <p:sp>
        <p:nvSpPr>
          <p:cNvPr id="39940" name="Slide Number Placeholder 3"/>
          <p:cNvSpPr>
            <a:spLocks noGrp="1"/>
          </p:cNvSpPr>
          <p:nvPr>
            <p:ph type="sldNum" sz="quarter" idx="5"/>
          </p:nvPr>
        </p:nvSpPr>
        <p:spPr/>
        <p:txBody>
          <a:bodyPr/>
          <a:lstStyle/>
          <a:p>
            <a:pPr>
              <a:defRPr/>
            </a:pPr>
            <a:fld id="{24F88D2B-9613-4777-B06C-76BBAE4565A4}" type="slidenum">
              <a:rPr lang="en-US" smtClean="0">
                <a:latin typeface="Arial" pitchFamily="34" charset="0"/>
              </a:rPr>
              <a:pPr>
                <a:defRPr/>
              </a:pPr>
              <a:t>30</a:t>
            </a:fld>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514322" indent="-514322">
              <a:defRPr/>
            </a:pPr>
            <a:r>
              <a:rPr lang="en-US" dirty="0" smtClean="0"/>
              <a:t>Confounding factors not only create bias, but also affect the error.</a:t>
            </a:r>
          </a:p>
          <a:p>
            <a:pPr marL="514322" indent="-514322">
              <a:defRPr/>
            </a:pPr>
            <a:r>
              <a:rPr lang="en-US" dirty="0" smtClean="0"/>
              <a:t>Confounding factors affect significance testing because the variation caused by the confounding factors reduces our ability to determine if the effect is real. </a:t>
            </a:r>
          </a:p>
          <a:p>
            <a:pPr marL="514322" indent="-514322">
              <a:defRPr/>
            </a:pPr>
            <a:r>
              <a:rPr lang="en-US" dirty="0" smtClean="0"/>
              <a:t>The significance test is a ratio of the measure of the variation due to treatment and a measure of variation due to error.  One should always minimize the effect of extraneous factors on the results of the experiment. </a:t>
            </a:r>
          </a:p>
          <a:p>
            <a:pPr>
              <a:defRPr/>
            </a:pPr>
            <a:endParaRPr lang="en-US" dirty="0"/>
          </a:p>
        </p:txBody>
      </p:sp>
      <p:sp>
        <p:nvSpPr>
          <p:cNvPr id="50180" name="Slide Number Placeholder 3"/>
          <p:cNvSpPr>
            <a:spLocks noGrp="1"/>
          </p:cNvSpPr>
          <p:nvPr>
            <p:ph type="sldNum" sz="quarter" idx="5"/>
          </p:nvPr>
        </p:nvSpPr>
        <p:spPr/>
        <p:txBody>
          <a:bodyPr/>
          <a:lstStyle/>
          <a:p>
            <a:pPr>
              <a:defRPr/>
            </a:pPr>
            <a:fld id="{8A84A1C0-D131-4F81-AA0D-FE07DAC743F2}" type="slidenum">
              <a:rPr lang="en-US" smtClean="0">
                <a:latin typeface="Arial" pitchFamily="34" charset="0"/>
              </a:rPr>
              <a:pPr>
                <a:defRPr/>
              </a:pPr>
              <a:t>31</a:t>
            </a:fld>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dirty="0" err="1" smtClean="0"/>
              <a:t>a,d</a:t>
            </a:r>
            <a:r>
              <a:rPr lang="en-US" dirty="0" smtClean="0"/>
              <a:t>),c</a:t>
            </a:r>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4</a:t>
            </a:fld>
            <a:endParaRPr lang="en-US"/>
          </a:p>
        </p:txBody>
      </p:sp>
    </p:spTree>
    <p:extLst>
      <p:ext uri="{BB962C8B-B14F-4D97-AF65-F5344CB8AC3E}">
        <p14:creationId xmlns:p14="http://schemas.microsoft.com/office/powerpoint/2010/main" val="3047208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t>Now take a few moments to put these concepts to use.  </a:t>
            </a:r>
          </a:p>
          <a:p>
            <a:endParaRPr lang="en-US" sz="1200" dirty="0" smtClean="0"/>
          </a:p>
          <a:p>
            <a:r>
              <a:rPr lang="en-US" sz="1200" dirty="0" smtClean="0"/>
              <a:t>Consider control, randomization, confounding and significance in relation to highway safety studies.  </a:t>
            </a:r>
          </a:p>
          <a:p>
            <a:r>
              <a:rPr lang="en-US" sz="1200" dirty="0" smtClean="0"/>
              <a:t>How can these issues be addressed in practical situations?</a:t>
            </a:r>
          </a:p>
          <a:p>
            <a:r>
              <a:rPr lang="en-US" sz="1200" dirty="0" smtClean="0"/>
              <a:t>What are the practical issues that affect the outcome of the experiment? </a:t>
            </a:r>
          </a:p>
          <a:p>
            <a:r>
              <a:rPr lang="en-US" sz="1200" dirty="0" smtClean="0"/>
              <a:t>What is a good study design to evaluate:</a:t>
            </a:r>
          </a:p>
          <a:p>
            <a:pPr lvl="1"/>
            <a:r>
              <a:rPr lang="en-US" sz="1200" dirty="0" smtClean="0"/>
              <a:t>The effect of red right cameras on crash reduction</a:t>
            </a:r>
          </a:p>
          <a:p>
            <a:pPr lvl="1"/>
            <a:r>
              <a:rPr lang="en-US" sz="1200" dirty="0" smtClean="0"/>
              <a:t>The effect of rumble trips on run-off road crashes</a:t>
            </a:r>
          </a:p>
        </p:txBody>
      </p:sp>
      <p:sp>
        <p:nvSpPr>
          <p:cNvPr id="33796" name="Slide Number Placeholder 3"/>
          <p:cNvSpPr>
            <a:spLocks noGrp="1"/>
          </p:cNvSpPr>
          <p:nvPr>
            <p:ph type="sldNum" sz="quarter" idx="5"/>
          </p:nvPr>
        </p:nvSpPr>
        <p:spPr/>
        <p:txBody>
          <a:bodyPr/>
          <a:lstStyle/>
          <a:p>
            <a:pPr>
              <a:defRPr/>
            </a:pPr>
            <a:fld id="{E8305A33-E856-4C22-974F-3F4F217E59EA}" type="slidenum">
              <a:rPr lang="en-US" smtClean="0"/>
              <a:pPr>
                <a:defRPr/>
              </a:pPr>
              <a:t>32</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33</a:t>
            </a:fld>
            <a:endParaRPr lang="en-US"/>
          </a:p>
        </p:txBody>
      </p:sp>
    </p:spTree>
    <p:extLst>
      <p:ext uri="{BB962C8B-B14F-4D97-AF65-F5344CB8AC3E}">
        <p14:creationId xmlns:p14="http://schemas.microsoft.com/office/powerpoint/2010/main" val="1667010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37</a:t>
            </a:fld>
            <a:endParaRPr lang="en-US"/>
          </a:p>
        </p:txBody>
      </p:sp>
    </p:spTree>
    <p:extLst>
      <p:ext uri="{BB962C8B-B14F-4D97-AF65-F5344CB8AC3E}">
        <p14:creationId xmlns:p14="http://schemas.microsoft.com/office/powerpoint/2010/main" val="235934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40</a:t>
            </a:fld>
            <a:endParaRPr lang="en-US" dirty="0"/>
          </a:p>
        </p:txBody>
      </p:sp>
    </p:spTree>
    <p:extLst>
      <p:ext uri="{BB962C8B-B14F-4D97-AF65-F5344CB8AC3E}">
        <p14:creationId xmlns:p14="http://schemas.microsoft.com/office/powerpoint/2010/main" val="705243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43</a:t>
            </a:fld>
            <a:endParaRPr lang="en-US" dirty="0"/>
          </a:p>
        </p:txBody>
      </p:sp>
    </p:spTree>
    <p:extLst>
      <p:ext uri="{BB962C8B-B14F-4D97-AF65-F5344CB8AC3E}">
        <p14:creationId xmlns:p14="http://schemas.microsoft.com/office/powerpoint/2010/main" val="3666317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44</a:t>
            </a:fld>
            <a:endParaRPr lang="en-US" dirty="0"/>
          </a:p>
        </p:txBody>
      </p:sp>
    </p:spTree>
    <p:extLst>
      <p:ext uri="{BB962C8B-B14F-4D97-AF65-F5344CB8AC3E}">
        <p14:creationId xmlns:p14="http://schemas.microsoft.com/office/powerpoint/2010/main" val="3625500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B8D4518-2E7A-4F6F-8386-8E01DD164794}" type="slidenum">
              <a:rPr lang="en-US"/>
              <a:pPr/>
              <a:t>46</a:t>
            </a:fld>
            <a:endParaRPr lang="en-US"/>
          </a:p>
        </p:txBody>
      </p:sp>
      <p:sp>
        <p:nvSpPr>
          <p:cNvPr id="15361" name="Rectangle 1"/>
          <p:cNvSpPr txBox="1">
            <a:spLocks noGrp="1" noRot="1" noChangeAspect="1" noChangeArrowheads="1"/>
          </p:cNvSpPr>
          <p:nvPr>
            <p:ph type="sldImg"/>
          </p:nvPr>
        </p:nvSpPr>
        <p:spPr bwMode="auto">
          <a:xfrm>
            <a:off x="1144588" y="695325"/>
            <a:ext cx="4567237" cy="3427413"/>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685512" y="4343232"/>
            <a:ext cx="5486976" cy="4037751"/>
          </a:xfrm>
          <a:prstGeom prst="rect">
            <a:avLst/>
          </a:prstGeom>
          <a:noFill/>
          <a:ln>
            <a:round/>
            <a:headEnd/>
            <a:tailEnd/>
          </a:ln>
        </p:spPr>
        <p:txBody>
          <a:bodyPr wrap="none" anchor="ctr"/>
          <a:lstStyle/>
          <a:p>
            <a:r>
              <a:rPr lang="en-US" dirty="0" smtClean="0"/>
              <a:t>In the third interpretation of the Negative Binomial</a:t>
            </a:r>
            <a:r>
              <a:rPr lang="en-US" baseline="0" dirty="0" smtClean="0"/>
              <a:t> distribution, </a:t>
            </a:r>
            <a:r>
              <a:rPr lang="en-US" dirty="0" smtClean="0"/>
              <a:t>we</a:t>
            </a:r>
            <a:r>
              <a:rPr lang="en-US" baseline="0" dirty="0" smtClean="0"/>
              <a:t> start with the assumption that the number of crashes at a given road section “i” is Poisson distributed, with mean </a:t>
            </a:r>
            <a:r>
              <a:rPr lang="en-US" baseline="0" dirty="0" err="1" smtClean="0"/>
              <a:t>lambda_i</a:t>
            </a:r>
            <a:r>
              <a:rPr lang="en-US" baseline="0" dirty="0" smtClean="0"/>
              <a:t> times the length of the road section times the number of years of crash data. As we have noted earlier this is a reasonable assumption for a fixed road section.  The parameter lambda is per unit of measurement, commonly per year and per mile.  L</a:t>
            </a:r>
            <a:r>
              <a:rPr lang="en-US" baseline="-25000" dirty="0" smtClean="0"/>
              <a:t>i  </a:t>
            </a:r>
            <a:r>
              <a:rPr lang="en-US" baseline="0" dirty="0" smtClean="0"/>
              <a:t>is the length of the road section and Y identifies the number of years we are interested in computing the probability for. Note that this is just the starting point and the model is still Poisson.  In a few slides we will return to describe how the third interpretation of the Negative Binomial distribution is derived from here. </a:t>
            </a:r>
          </a:p>
          <a:p>
            <a:endParaRPr lang="en-US" baseline="0" dirty="0" smtClean="0"/>
          </a:p>
          <a:p>
            <a:r>
              <a:rPr lang="en-US" baseline="0" dirty="0" smtClean="0"/>
              <a:t>We also assume that the logarithm of the lambda can be described through a function of road design features and annual average daily travel (AADT).  The road design features include characteristics such as road width, shoulder width, and other features. The beta are the regression coefficients which have to be estimated using crash data.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B8D4518-2E7A-4F6F-8386-8E01DD164794}" type="slidenum">
              <a:rPr lang="en-US"/>
              <a:pPr/>
              <a:t>47</a:t>
            </a:fld>
            <a:endParaRPr lang="en-US"/>
          </a:p>
        </p:txBody>
      </p:sp>
      <p:sp>
        <p:nvSpPr>
          <p:cNvPr id="15361" name="Rectangle 1"/>
          <p:cNvSpPr txBox="1">
            <a:spLocks noGrp="1" noRot="1" noChangeAspect="1" noChangeArrowheads="1"/>
          </p:cNvSpPr>
          <p:nvPr>
            <p:ph type="sldImg"/>
          </p:nvPr>
        </p:nvSpPr>
        <p:spPr bwMode="auto">
          <a:xfrm>
            <a:off x="1144588" y="695325"/>
            <a:ext cx="4567237" cy="3427413"/>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685512" y="4343232"/>
            <a:ext cx="5486976" cy="4037751"/>
          </a:xfrm>
          <a:prstGeom prst="rect">
            <a:avLst/>
          </a:prstGeom>
          <a:noFill/>
          <a:ln>
            <a:round/>
            <a:headEnd/>
            <a:tailEnd/>
          </a:ln>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linear model for the log of the mean implies a product model for the mean lambda.</a:t>
            </a:r>
            <a:r>
              <a:rPr lang="en-US" baseline="0" dirty="0" smtClean="0"/>
              <a:t>  For example, consider a simple model with AADT only. The log model would lead to the model shown in the slide. The mean is a constant times the AADT to the power of beta 1.  If the coefficient beta 1 is equal to 1, the mean is proportional to ADT as shown in the figure. </a:t>
            </a:r>
            <a:r>
              <a:rPr lang="en-US" sz="1200" dirty="0" smtClean="0">
                <a:solidFill>
                  <a:srgbClr val="280099"/>
                </a:solidFill>
              </a:rPr>
              <a:t>This equation is called the safety performance function</a:t>
            </a:r>
            <a:r>
              <a:rPr lang="en-US" sz="1200" baseline="0" dirty="0" smtClean="0">
                <a:solidFill>
                  <a:srgbClr val="280099"/>
                </a:solidFill>
              </a:rPr>
              <a:t> (</a:t>
            </a:r>
            <a:r>
              <a:rPr lang="en-US" sz="1200" dirty="0" smtClean="0">
                <a:solidFill>
                  <a:srgbClr val="280099"/>
                </a:solidFill>
              </a:rPr>
              <a:t>SPF). </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280099"/>
                </a:solidFill>
              </a:rPr>
              <a:t>Note that the more general form also includes the other factors </a:t>
            </a:r>
            <a:r>
              <a:rPr lang="en-US" sz="1200" dirty="0" err="1" smtClean="0">
                <a:solidFill>
                  <a:srgbClr val="280099"/>
                </a:solidFill>
              </a:rPr>
              <a:t>x</a:t>
            </a:r>
            <a:r>
              <a:rPr lang="en-US" sz="1200" baseline="-25000" dirty="0" err="1" smtClean="0">
                <a:solidFill>
                  <a:srgbClr val="280099"/>
                </a:solidFill>
              </a:rPr>
              <a:t>k</a:t>
            </a:r>
            <a:r>
              <a:rPr lang="en-US" sz="1200" baseline="0" dirty="0" smtClean="0">
                <a:solidFill>
                  <a:srgbClr val="280099"/>
                </a:solidFill>
              </a:rPr>
              <a:t> such as road width and shoulder width etc shown in this slide.</a:t>
            </a:r>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847D8B-94C3-4D8C-824E-E648132E92E9}" type="slidenum">
              <a:rPr lang="en-US"/>
              <a:pPr/>
              <a:t>49</a:t>
            </a:fld>
            <a:endParaRPr lang="en-US"/>
          </a:p>
        </p:txBody>
      </p:sp>
      <p:sp>
        <p:nvSpPr>
          <p:cNvPr id="16385" name="Rectangle 1"/>
          <p:cNvSpPr txBox="1">
            <a:spLocks noGrp="1" noRot="1" noChangeAspect="1" noChangeArrowheads="1"/>
          </p:cNvSpPr>
          <p:nvPr>
            <p:ph type="sldImg"/>
          </p:nvPr>
        </p:nvSpPr>
        <p:spPr bwMode="auto">
          <a:xfrm>
            <a:off x="1144588" y="695325"/>
            <a:ext cx="4567237" cy="3427413"/>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685512" y="4343232"/>
            <a:ext cx="5486976" cy="4037751"/>
          </a:xfrm>
          <a:prstGeom prst="rect">
            <a:avLst/>
          </a:prstGeom>
          <a:noFill/>
          <a:ln>
            <a:round/>
            <a:headEnd/>
            <a:tailEnd/>
          </a:ln>
        </p:spPr>
        <p:txBody>
          <a:bodyPr wrap="none" anchor="ctr"/>
          <a:lstStyle/>
          <a:p>
            <a:r>
              <a:rPr lang="en-US" dirty="0" smtClean="0"/>
              <a:t>The Poisson</a:t>
            </a:r>
            <a:r>
              <a:rPr lang="en-US" baseline="0" dirty="0" smtClean="0"/>
              <a:t> distribution mean, modeled by using road characteristics, AADT and number of years of crash data, will not explain all variation between the means of the road sections. Two road sections with the same length, AADT, the same design features and number of years of data still may have different means. This is due to other factors not included in the model such as the vehicle types, percentage of trucks on the road, distribution of drivers age and gender or some other unknown road characteristics. For instance the crash rates are much higher for youth drivers, hence if one road section has a higher percentage of young drivers than another the average number of crashes will be different. To account for such factors an error term is added to the equation for the mean. Note that the error is additive in the log scale but multiplicative in the count scale. That implies that the effect of any extraneous factors not in the model are amplified as the mean increases. The multiplicative nature of the model explains the fact that crash data spread more with increasing mean displaying a funnel type pattern which opens up with increasing mean.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learning objectives of this lesson are to understand the difference between Exploratory Data Analysis and Confirmatory Data Analysis</a:t>
            </a:r>
          </a:p>
          <a:p>
            <a:endParaRPr lang="en-US" dirty="0" smtClean="0"/>
          </a:p>
          <a:p>
            <a:r>
              <a:rPr lang="en-US" dirty="0" smtClean="0"/>
              <a:t>AND</a:t>
            </a:r>
          </a:p>
          <a:p>
            <a:endParaRPr lang="en-US" dirty="0" smtClean="0"/>
          </a:p>
          <a:p>
            <a:r>
              <a:rPr lang="en-US" dirty="0" smtClean="0"/>
              <a:t>To understand the important issues in experimental design and how to address them.  </a:t>
            </a:r>
          </a:p>
          <a:p>
            <a:endParaRPr lang="en-US" dirty="0" smtClean="0"/>
          </a:p>
          <a:p>
            <a:r>
              <a:rPr lang="en-US" dirty="0" smtClean="0"/>
              <a:t>The following design issues will be covered: Confounding, Bias, and Significance</a:t>
            </a:r>
          </a:p>
        </p:txBody>
      </p:sp>
      <p:sp>
        <p:nvSpPr>
          <p:cNvPr id="24580" name="Slide Number Placeholder 3"/>
          <p:cNvSpPr>
            <a:spLocks noGrp="1"/>
          </p:cNvSpPr>
          <p:nvPr>
            <p:ph type="sldNum" sz="quarter" idx="5"/>
          </p:nvPr>
        </p:nvSpPr>
        <p:spPr/>
        <p:txBody>
          <a:bodyPr/>
          <a:lstStyle/>
          <a:p>
            <a:pPr>
              <a:defRPr/>
            </a:pPr>
            <a:fld id="{AED25372-D85A-4DD1-8317-EB40E0C052A7}" type="slidenum">
              <a:rPr lang="en-US" smtClean="0"/>
              <a:pPr>
                <a:defRPr/>
              </a:pPr>
              <a:t>5</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5694F72-0C19-41D7-B283-A4837627CD7E}" type="slidenum">
              <a:rPr lang="en-US"/>
              <a:pPr/>
              <a:t>50</a:t>
            </a:fld>
            <a:endParaRPr lang="en-US"/>
          </a:p>
        </p:txBody>
      </p:sp>
      <p:sp>
        <p:nvSpPr>
          <p:cNvPr id="19457" name="Rectangle 1"/>
          <p:cNvSpPr txBox="1">
            <a:spLocks noGrp="1" noRot="1" noChangeAspect="1" noChangeArrowheads="1"/>
          </p:cNvSpPr>
          <p:nvPr>
            <p:ph type="sldImg"/>
          </p:nvPr>
        </p:nvSpPr>
        <p:spPr bwMode="auto">
          <a:xfrm>
            <a:off x="1144588" y="695325"/>
            <a:ext cx="4567237" cy="3427413"/>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685512" y="4343232"/>
            <a:ext cx="5486976" cy="4037751"/>
          </a:xfrm>
          <a:prstGeom prst="rect">
            <a:avLst/>
          </a:prstGeom>
          <a:noFill/>
          <a:ln>
            <a:round/>
            <a:headEnd/>
            <a:tailEnd/>
          </a:ln>
        </p:spPr>
        <p:txBody>
          <a:bodyPr wrap="none" anchor="ctr"/>
          <a:lstStyle/>
          <a:p>
            <a:r>
              <a:rPr lang="en-US" dirty="0" smtClean="0"/>
              <a:t>The</a:t>
            </a:r>
            <a:r>
              <a:rPr lang="en-US" baseline="0" dirty="0" smtClean="0"/>
              <a:t> parameterization of </a:t>
            </a:r>
            <a:r>
              <a:rPr lang="en-US" baseline="0" dirty="0" err="1" smtClean="0"/>
              <a:t>lamda</a:t>
            </a:r>
            <a:r>
              <a:rPr lang="en-US" baseline="0" dirty="0" smtClean="0"/>
              <a:t> through a regression model plus a gamma distributed error term applied to the Poisson  distribution leads to a </a:t>
            </a:r>
            <a:r>
              <a:rPr lang="en-US" dirty="0" smtClean="0"/>
              <a:t>Negative Binomial distribution</a:t>
            </a:r>
            <a:r>
              <a:rPr lang="en-US" baseline="0" dirty="0" smtClean="0"/>
              <a:t> for the </a:t>
            </a:r>
            <a:r>
              <a:rPr lang="en-US" dirty="0" smtClean="0"/>
              <a:t>crash count for a given section of the road.  Note that the mean of the distribution is given</a:t>
            </a:r>
            <a:r>
              <a:rPr lang="en-US" baseline="0" dirty="0" smtClean="0"/>
              <a:t> by the Poisson mean lambda, times the section length, times the number of years of data used. Lambda </a:t>
            </a:r>
            <a:r>
              <a:rPr lang="en-US" baseline="0" dirty="0" err="1" smtClean="0"/>
              <a:t>i</a:t>
            </a:r>
            <a:r>
              <a:rPr lang="en-US" baseline="0" dirty="0" smtClean="0"/>
              <a:t> is the average number of crashes per mile per year for a given road section </a:t>
            </a:r>
            <a:r>
              <a:rPr lang="en-US" baseline="0" dirty="0" err="1" smtClean="0"/>
              <a:t>i</a:t>
            </a:r>
            <a:r>
              <a:rPr lang="en-US" baseline="0" dirty="0" smtClean="0"/>
              <a:t>. However, the variance of the Negative Binomial distribution is larger than the variance of the Poisson distribution, as shown in the slide. The variance of the Negative Binomial distribution is dependent on theta. As the parameter theta goes to infinity, the Negative Binomial distribution tends toward the Poisson distribution. Note that the variance to mean ratio is constant at 1+lambda/theta and goes to 1 as theta tends to infinity. This implies that the Negative Binomial distribution tends to the Poisson as theta increases. Since in the Poisson distribution the mean is equal to the variance, while the Negative Binomial distribution has variance that is larger than the mean, this parameter theta is also called the </a:t>
            </a:r>
            <a:r>
              <a:rPr lang="en-US" baseline="0" dirty="0" err="1" smtClean="0"/>
              <a:t>overdispersion</a:t>
            </a:r>
            <a:r>
              <a:rPr lang="en-US" baseline="0" dirty="0" smtClean="0"/>
              <a:t> parameter.</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Highway</a:t>
            </a:r>
            <a:r>
              <a:rPr lang="en-US" baseline="0" dirty="0" smtClean="0"/>
              <a:t> Safety Manual lists a Safety Performance Function for the base condition of the 14 factors previously listed in slide 12.  AADT is the average daily traffic volume. L  is the length of the road segment in miles.    </a:t>
            </a:r>
          </a:p>
          <a:p>
            <a:endParaRPr lang="en-US" baseline="0" dirty="0" smtClean="0"/>
          </a:p>
          <a:p>
            <a:r>
              <a:rPr lang="en-US" baseline="0" dirty="0" smtClean="0"/>
              <a:t>Note that:</a:t>
            </a:r>
          </a:p>
          <a:p>
            <a:pPr marL="228600" indent="-228600">
              <a:buAutoNum type="arabicPeriod"/>
            </a:pPr>
            <a:r>
              <a:rPr lang="en-US" baseline="0" dirty="0" smtClean="0"/>
              <a:t>The function in this example is linear in AADT. However, in general, SPF functions may not be linear in AADT.  </a:t>
            </a:r>
          </a:p>
          <a:p>
            <a:pPr marL="228600" indent="-228600">
              <a:buAutoNum type="arabicPeriod"/>
            </a:pPr>
            <a:r>
              <a:rPr lang="en-US" baseline="0" dirty="0" smtClean="0"/>
              <a:t>Also, the over-dispersion factor (theta) used in this lecture is the length of the road segment (L) divided by 0.236.  The Highway Safety Manual provides 1 over Theta which is the inverse of the over-dispersion parameter defined in this lesson. </a:t>
            </a:r>
          </a:p>
          <a:p>
            <a:pPr marL="228600" indent="-228600">
              <a:buAutoNum type="arabicPeriod"/>
            </a:pPr>
            <a:r>
              <a:rPr lang="en-US" baseline="0" dirty="0" smtClean="0"/>
              <a:t>Since this SPF has been developed for a specific set of road segments outside Louisiana it may not be valid for rural two-way road segments in Louisiana. Under the assumption that the SPF for rural two-way road segments in Louisiana is linear in AADT and the over-dispersion factor is the same as provided in the handbook the SPF for Louisiana can be simply calibrated by adjusting the constant exp(-0.312).  This can be done by multiplying </a:t>
            </a:r>
            <a:r>
              <a:rPr lang="en-US" baseline="0" dirty="0" err="1" smtClean="0"/>
              <a:t>N_spf</a:t>
            </a:r>
            <a:r>
              <a:rPr lang="en-US" baseline="0" dirty="0" smtClean="0"/>
              <a:t>, i.e. the crash counts given by the SPF function,  with a calibration factor that will be discussed later. </a:t>
            </a:r>
          </a:p>
          <a:p>
            <a:pPr marL="228600" indent="-228600">
              <a:buAutoNum type="arabicPeriod"/>
            </a:pPr>
            <a:endParaRPr lang="en-US" baseline="0" dirty="0" smtClean="0"/>
          </a:p>
          <a:p>
            <a:pPr marL="228600" indent="-228600">
              <a:buNone/>
            </a:pPr>
            <a:r>
              <a:rPr lang="en-US" baseline="0" dirty="0" smtClean="0"/>
              <a:t>Next we will discuss how to predict crash numbers for non-base conditions. </a:t>
            </a:r>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predicted number of crashes is obtained by adjusting the Safety Performance</a:t>
            </a:r>
            <a:r>
              <a:rPr lang="en-US" baseline="0" dirty="0" smtClean="0"/>
              <a:t> Function derived by base conditions by </a:t>
            </a:r>
            <a:r>
              <a:rPr lang="en-US" dirty="0" smtClean="0"/>
              <a:t>multiplying</a:t>
            </a:r>
            <a:r>
              <a:rPr lang="en-US" baseline="0" dirty="0" smtClean="0"/>
              <a:t> two factors: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The crash modification factors (CMF) provided by the Highway Safety Manual for any non-base conditions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And the Calibration Factor (C)</a:t>
            </a: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CMF</a:t>
            </a:r>
            <a:r>
              <a:rPr lang="en-US" baseline="0" dirty="0" smtClean="0"/>
              <a:t> term can also include another common adjustment factor used by many transportation agencies, called the crash reduction factor (or CRF).  </a:t>
            </a:r>
            <a:r>
              <a:rPr lang="en-US" dirty="0" smtClean="0"/>
              <a:t>While an CMF is a multiplicative factor that can be less than 1.0 (representing an expected reduction in crashes) or greater than 1.0 (representing an expected increase in crashes), the CRF is the percentage crash reduction that may be expected after implementing a given countermeasure.  These two values are directly related.  For example, if a specific CRF had a value of 13% that indicates that deploying that countermeasure will reduce crashes by 13%.  The equivalent CMF value for this condition would be CMF=1-0.13</a:t>
            </a:r>
            <a:r>
              <a:rPr lang="en-US" baseline="0" dirty="0" smtClean="0"/>
              <a:t> = </a:t>
            </a:r>
            <a:r>
              <a:rPr lang="en-US" dirty="0" smtClean="0"/>
              <a:t>0.87.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calibration</a:t>
            </a:r>
            <a:r>
              <a:rPr lang="en-US" baseline="0" dirty="0" smtClean="0"/>
              <a:t> factor C is the ratio of the sum of  actual number of crashes to the sum of the predicted number of crashes for all road segments for the specific site type such as rural two-way road segments. </a:t>
            </a:r>
          </a:p>
          <a:p>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Negative Binomial Model (NBM) is used to estimate the SPF either through the use of calibration of the </a:t>
            </a:r>
            <a:r>
              <a:rPr lang="en-US" sz="1200" baseline="0" dirty="0" smtClean="0"/>
              <a:t>safety performance function from the highway safety manual </a:t>
            </a:r>
            <a:r>
              <a:rPr lang="en-US" sz="1200" dirty="0" smtClean="0"/>
              <a:t>or through maximum likelihood</a:t>
            </a:r>
            <a:r>
              <a:rPr lang="en-US" sz="1200" baseline="0" dirty="0" smtClean="0"/>
              <a:t> estimation. </a:t>
            </a:r>
            <a:r>
              <a:rPr lang="en-US" sz="1200" dirty="0" smtClean="0"/>
              <a:t>The NBM is derived from a Poisson with Gama Prior Distribution of the mean. Through this model, each road segment is allowed to have a Poisson distribution for the crash count but with different means from section to section. The safety performance function describes the relationship between average number of crashes and AADT.  The predicted number of crashes however depends not only on AADT but the road characteristics as well. The crash modification factors (CMF) account for the dependency of the crash count on the road characteristic. </a:t>
            </a:r>
          </a:p>
          <a:p>
            <a:endParaRPr lang="en-US" sz="1200" dirty="0" smtClean="0"/>
          </a:p>
          <a:p>
            <a:r>
              <a:rPr lang="en-US" sz="1200" dirty="0" smtClean="0"/>
              <a:t>The confidence intervals about the safety</a:t>
            </a:r>
            <a:r>
              <a:rPr lang="en-US" sz="1200" baseline="0" dirty="0" smtClean="0"/>
              <a:t> performance function</a:t>
            </a:r>
            <a:r>
              <a:rPr lang="en-US" sz="1200" dirty="0" smtClean="0"/>
              <a:t> depend on AADT, the road characteristics, the over-dispersion factor, the section length and the number of years of data. The distance of observed crash count per mile to the safety</a:t>
            </a:r>
            <a:r>
              <a:rPr lang="en-US" sz="1200" baseline="0" dirty="0" smtClean="0"/>
              <a:t> performance function</a:t>
            </a:r>
            <a:r>
              <a:rPr lang="en-US" sz="1200" dirty="0" smtClean="0"/>
              <a:t> cannot be used to determine if a road segment has </a:t>
            </a:r>
            <a:r>
              <a:rPr lang="en-US" sz="1200" smtClean="0"/>
              <a:t>an unusually </a:t>
            </a:r>
            <a:r>
              <a:rPr lang="en-US" sz="1200" dirty="0" smtClean="0"/>
              <a:t>high  number of crashes</a:t>
            </a:r>
            <a:r>
              <a:rPr lang="en-US" sz="1200" baseline="0" dirty="0" smtClean="0"/>
              <a:t> because the distribution is dependent on the factors mentioned above. </a:t>
            </a:r>
            <a:r>
              <a:rPr lang="en-US" sz="1200" dirty="0" smtClean="0"/>
              <a:t>We will come back to this in a later lesson. </a:t>
            </a:r>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54</a:t>
            </a:fld>
            <a:endParaRPr lang="en-US"/>
          </a:p>
        </p:txBody>
      </p:sp>
    </p:spTree>
    <p:extLst>
      <p:ext uri="{BB962C8B-B14F-4D97-AF65-F5344CB8AC3E}">
        <p14:creationId xmlns:p14="http://schemas.microsoft.com/office/powerpoint/2010/main" val="3625500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55</a:t>
            </a:fld>
            <a:endParaRPr lang="en-US"/>
          </a:p>
        </p:txBody>
      </p:sp>
    </p:spTree>
    <p:extLst>
      <p:ext uri="{BB962C8B-B14F-4D97-AF65-F5344CB8AC3E}">
        <p14:creationId xmlns:p14="http://schemas.microsoft.com/office/powerpoint/2010/main" val="3236972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Baysian</a:t>
            </a:r>
            <a:r>
              <a:rPr lang="en-US" dirty="0" smtClean="0"/>
              <a:t> is a person who sees a tail of horse or a donkey and decides it is a mule.</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58</a:t>
            </a:fld>
            <a:endParaRPr lang="en-US"/>
          </a:p>
        </p:txBody>
      </p:sp>
    </p:spTree>
    <p:extLst>
      <p:ext uri="{BB962C8B-B14F-4D97-AF65-F5344CB8AC3E}">
        <p14:creationId xmlns:p14="http://schemas.microsoft.com/office/powerpoint/2010/main" val="2665225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smtClean="0"/>
              <a:t>We return to the completely</a:t>
            </a:r>
            <a:r>
              <a:rPr lang="en-US" baseline="0" dirty="0" smtClean="0"/>
              <a:t> randomized design discussed in an earlier chapter in order to show how the </a:t>
            </a:r>
            <a:r>
              <a:rPr lang="en-US" baseline="0" dirty="0" err="1" smtClean="0"/>
              <a:t>Bayes</a:t>
            </a:r>
            <a:r>
              <a:rPr lang="en-US" baseline="0" dirty="0" smtClean="0"/>
              <a:t> principle is used to obtain improved estimates.  We assume that each of the four treatments for the tires types refers to a different month of tire production. So let’s assume the first treatment refers to a sample of tires from the January production, the second treatment is a sample from the March production, the third is from the August production and the fourth is from the December production. During the rest of the year a different tire type is produced that will not be studied here.  For each of the four months of production the company has to set up the machinery anew and thus wants to make sure that the average wear for 20,000 miles driven is the same. Ideally they should be the same, but slightly different setup conditions may cause a variation in the production process.  If we know that the variation in the mean for each month is described by a normal distribution with mean </a:t>
            </a:r>
            <a:r>
              <a:rPr lang="en-US" baseline="0" dirty="0" smtClean="0">
                <a:latin typeface="Symbol" pitchFamily="18" charset="2"/>
              </a:rPr>
              <a:t>12</a:t>
            </a:r>
            <a:r>
              <a:rPr lang="en-US" baseline="0" dirty="0" smtClean="0"/>
              <a:t> and standard deviation 1.5, we can go ahead and calculate the </a:t>
            </a:r>
            <a:r>
              <a:rPr lang="en-US" baseline="0" dirty="0" err="1" smtClean="0"/>
              <a:t>Bayes</a:t>
            </a:r>
            <a:r>
              <a:rPr lang="en-US" baseline="0" dirty="0" smtClean="0"/>
              <a:t> estimate.  If these values are unknown they must be derived from the current data before the empirical </a:t>
            </a:r>
            <a:r>
              <a:rPr lang="en-US" baseline="0" dirty="0" err="1" smtClean="0"/>
              <a:t>Bayes</a:t>
            </a:r>
            <a:r>
              <a:rPr lang="en-US" baseline="0" dirty="0" smtClean="0"/>
              <a:t> estimate can be calculated.  Since the process for calculating the </a:t>
            </a:r>
            <a:r>
              <a:rPr lang="en-US" baseline="0" dirty="0" err="1" smtClean="0"/>
              <a:t>Bayes</a:t>
            </a:r>
            <a:r>
              <a:rPr lang="en-US" baseline="0" dirty="0" smtClean="0"/>
              <a:t> estimate and the empirical </a:t>
            </a:r>
            <a:r>
              <a:rPr lang="en-US" baseline="0" dirty="0" err="1" smtClean="0"/>
              <a:t>Bayes</a:t>
            </a:r>
            <a:r>
              <a:rPr lang="en-US" baseline="0" dirty="0" smtClean="0"/>
              <a:t> estimate is the same once the overall mean and variance are known, we will only work out the example for the empirical </a:t>
            </a:r>
            <a:r>
              <a:rPr lang="en-US" baseline="0" dirty="0" err="1" smtClean="0"/>
              <a:t>Bayes</a:t>
            </a:r>
            <a:r>
              <a:rPr lang="en-US" baseline="0" dirty="0" smtClean="0"/>
              <a:t> in the following slides.    </a:t>
            </a:r>
            <a:endParaRPr lang="en-US" dirty="0" smtClean="0"/>
          </a:p>
          <a:p>
            <a:endParaRPr lang="en-US" dirty="0" smtClean="0"/>
          </a:p>
          <a:p>
            <a:r>
              <a:rPr lang="en-US" dirty="0" smtClean="0"/>
              <a:t>We assume the sample means are generated by a process from a normal distribution</a:t>
            </a:r>
            <a:r>
              <a:rPr lang="en-US" baseline="0" dirty="0" smtClean="0"/>
              <a:t>.  Each treatment sample has a different mean (xbar_1 to xbar_4) but a common standard deviation, sigma, which is called the “within variation” and is due to randomness of the production process within each month.  Note that this variation is assumed to be the same within each month. This implies that only the mean is affected by the setup of the machinery. The objective is to estimate the individual means xbar_1 to xbar_4. We will do this by using the sample average of the observations within each sample.</a:t>
            </a:r>
          </a:p>
          <a:p>
            <a:endParaRPr lang="en-US" baseline="0" dirty="0" smtClean="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59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a:t>
            </a:r>
            <a:r>
              <a:rPr lang="en-US" baseline="0" dirty="0" smtClean="0"/>
              <a:t> data that were collected.  I</a:t>
            </a:r>
            <a:r>
              <a:rPr lang="en-US" dirty="0" smtClean="0"/>
              <a:t>ncluded is a mean column that contains the calculated averages for</a:t>
            </a:r>
            <a:r>
              <a:rPr lang="en-US" baseline="0" dirty="0" smtClean="0"/>
              <a:t> each sample.  These values are necessary for calculating both a </a:t>
            </a:r>
            <a:r>
              <a:rPr lang="en-US" baseline="0" dirty="0" err="1" smtClean="0"/>
              <a:t>Bayes</a:t>
            </a:r>
            <a:r>
              <a:rPr lang="en-US" baseline="0" dirty="0" smtClean="0"/>
              <a:t> estimate and an empirical </a:t>
            </a:r>
            <a:r>
              <a:rPr lang="en-US" baseline="0" dirty="0" err="1" smtClean="0"/>
              <a:t>Bayes</a:t>
            </a:r>
            <a:r>
              <a:rPr lang="en-US" baseline="0" dirty="0" smtClean="0"/>
              <a:t> estimate.  </a:t>
            </a:r>
            <a:endParaRPr lang="en-US" dirty="0" smtClean="0"/>
          </a:p>
          <a:p>
            <a:endParaRPr lang="en-US" dirty="0" smtClean="0"/>
          </a:p>
          <a:p>
            <a:r>
              <a:rPr lang="en-US" dirty="0" smtClean="0"/>
              <a:t>In order</a:t>
            </a:r>
            <a:r>
              <a:rPr lang="en-US" baseline="0" dirty="0" smtClean="0"/>
              <a:t> to use empirical </a:t>
            </a:r>
            <a:r>
              <a:rPr lang="en-US" baseline="0" dirty="0" err="1" smtClean="0"/>
              <a:t>Bayes</a:t>
            </a:r>
            <a:r>
              <a:rPr lang="en-US" baseline="0" dirty="0" smtClean="0"/>
              <a:t>, we need to come up with an estimate from the data for the overall average, mu.  For our purposes, we will use a simple average of the 4 sample means, </a:t>
            </a:r>
            <a:r>
              <a:rPr lang="en-US" baseline="0" dirty="0" err="1" smtClean="0"/>
              <a:t>xbar_one</a:t>
            </a:r>
            <a:r>
              <a:rPr lang="en-US" baseline="0" dirty="0" smtClean="0"/>
              <a:t> through </a:t>
            </a:r>
            <a:r>
              <a:rPr lang="en-US" baseline="0" dirty="0" err="1" smtClean="0"/>
              <a:t>xbar_four</a:t>
            </a:r>
            <a:r>
              <a:rPr lang="en-US" baseline="0" dirty="0" smtClean="0"/>
              <a:t>.  The result of 12.0625 will be rounded to 12.1 here for convenience.  </a:t>
            </a:r>
          </a:p>
          <a:p>
            <a:endParaRPr lang="en-US" baseline="0" dirty="0" smtClean="0"/>
          </a:p>
          <a:p>
            <a:r>
              <a:rPr lang="en-US" baseline="0" dirty="0" smtClean="0"/>
              <a:t>Now we can plug 12.1 into our </a:t>
            </a:r>
            <a:r>
              <a:rPr lang="en-US" baseline="0" dirty="0" err="1" smtClean="0"/>
              <a:t>Bayes</a:t>
            </a:r>
            <a:r>
              <a:rPr lang="en-US" baseline="0" dirty="0" smtClean="0"/>
              <a:t> Estimate formula.  </a:t>
            </a:r>
          </a:p>
          <a:p>
            <a:endParaRPr lang="en-US" baseline="0" dirty="0" smtClean="0"/>
          </a:p>
          <a:p>
            <a:r>
              <a:rPr lang="en-US" baseline="0" dirty="0" smtClean="0"/>
              <a:t>Next we need to calculate the weight, omega.  Since we already calculated the variances using an ANOVA table in lesson 2, let’s use those values for convenience.  </a:t>
            </a:r>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60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variance of the distributions for the means</a:t>
            </a:r>
            <a:r>
              <a:rPr lang="en-US" baseline="0" dirty="0" smtClean="0"/>
              <a:t> (or zeta squared),</a:t>
            </a:r>
            <a:r>
              <a:rPr lang="en-US" dirty="0" smtClean="0"/>
              <a:t> is obtained from the mean squared error,</a:t>
            </a:r>
            <a:r>
              <a:rPr lang="en-US" baseline="0" dirty="0" smtClean="0"/>
              <a:t> in this case </a:t>
            </a:r>
            <a:r>
              <a:rPr lang="en-US" dirty="0" smtClean="0"/>
              <a:t>10.2.  </a:t>
            </a:r>
          </a:p>
          <a:p>
            <a:endParaRPr lang="en-US" dirty="0" smtClean="0"/>
          </a:p>
          <a:p>
            <a:r>
              <a:rPr lang="en-US" dirty="0" smtClean="0"/>
              <a:t>The mean squared error</a:t>
            </a:r>
            <a:r>
              <a:rPr lang="en-US" baseline="0" dirty="0" smtClean="0"/>
              <a:t> of 4.2 is an estimate of the within treatment variance, sigma squared. </a:t>
            </a:r>
          </a:p>
          <a:p>
            <a:endParaRPr lang="en-US" baseline="0" dirty="0" smtClean="0"/>
          </a:p>
          <a:p>
            <a:r>
              <a:rPr lang="en-US" baseline="0" dirty="0" smtClean="0"/>
              <a:t>Our number of samples is 4.</a:t>
            </a:r>
          </a:p>
          <a:p>
            <a:endParaRPr lang="en-US" baseline="0" dirty="0" smtClean="0"/>
          </a:p>
          <a:p>
            <a:r>
              <a:rPr lang="en-US" baseline="0" dirty="0" smtClean="0"/>
              <a:t>Plug these values into the formula for omega and we obtain a result of omega=0.093.  </a:t>
            </a:r>
          </a:p>
          <a:p>
            <a:endParaRPr lang="en-US" baseline="0" dirty="0" smtClean="0"/>
          </a:p>
          <a:p>
            <a:r>
              <a:rPr lang="en-US" baseline="0" dirty="0" smtClean="0"/>
              <a:t>Now we are ready to compute the empirical </a:t>
            </a:r>
            <a:r>
              <a:rPr lang="en-US" baseline="0" dirty="0" err="1" smtClean="0"/>
              <a:t>Bayes</a:t>
            </a:r>
            <a:r>
              <a:rPr lang="en-US" baseline="0" dirty="0" smtClean="0"/>
              <a:t> estimate for each of the samples.  The estimate for the first sample is shown in the next slide. </a:t>
            </a:r>
            <a:endParaRPr lang="en-US" dirty="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61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Before we get started, let’s review two data analysis methods by looking at a side by side comparison.</a:t>
            </a:r>
          </a:p>
          <a:p>
            <a:endParaRPr lang="en-US" smtClean="0"/>
          </a:p>
          <a:p>
            <a:r>
              <a:rPr lang="en-US" smtClean="0"/>
              <a:t>Confirmatory data analysis uses a deductive approach based on accepted assumptions and only looks at a narrow piece of the whole picture.  On the other hand, exploratory data analysis is an inductive approach that questions assumptions and looks at what the whole picture has to say.  </a:t>
            </a:r>
          </a:p>
          <a:p>
            <a:endParaRPr lang="en-US" smtClean="0"/>
          </a:p>
          <a:p>
            <a:r>
              <a:rPr lang="en-US" smtClean="0"/>
              <a:t>Confirmatory data analysis is a search for definitive answers to specific, pre-determined questions, using inferential statistics and numerical calculations to evaluate data.  </a:t>
            </a:r>
          </a:p>
          <a:p>
            <a:endParaRPr lang="en-US" smtClean="0"/>
          </a:p>
          <a:p>
            <a:r>
              <a:rPr lang="en-US" smtClean="0"/>
              <a:t>Exploratory data analysis is a search for the questions that the researcher should be asking using descriptive statistics and graphical displays to show what the data is saying.  </a:t>
            </a:r>
          </a:p>
          <a:p>
            <a:endParaRPr lang="en-US" smtClean="0"/>
          </a:p>
          <a:p>
            <a:r>
              <a:rPr lang="en-US" smtClean="0"/>
              <a:t>Now  let’s continue to explore the Confirmatory Data Analysis approach through a series of real world examples from Freedman, Pisani and Purves Statistics . Although these examples are not from the transportation field they demonstrate the issues associated with experimental designs and data analysis. </a:t>
            </a:r>
          </a:p>
          <a:p>
            <a:endParaRPr lang="en-US" smtClean="0"/>
          </a:p>
        </p:txBody>
      </p:sp>
      <p:sp>
        <p:nvSpPr>
          <p:cNvPr id="4" name="Slide Number Placeholder 3"/>
          <p:cNvSpPr>
            <a:spLocks noGrp="1"/>
          </p:cNvSpPr>
          <p:nvPr>
            <p:ph type="sldNum" sz="quarter" idx="5"/>
          </p:nvPr>
        </p:nvSpPr>
        <p:spPr/>
        <p:txBody>
          <a:bodyPr/>
          <a:lstStyle/>
          <a:p>
            <a:pPr>
              <a:defRPr/>
            </a:pPr>
            <a:fld id="{41D54698-CF0D-44A3-B7A7-4777E0C596CB}" type="slidenum">
              <a:rPr lang="en-US" smtClean="0"/>
              <a:pPr>
                <a:defRPr/>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eaLnBrk="0" fontAlgn="base" hangingPunct="0">
              <a:spcBef>
                <a:spcPct val="30000"/>
              </a:spcBef>
              <a:spcAft>
                <a:spcPct val="0"/>
              </a:spcAft>
              <a:defRPr/>
            </a:pPr>
            <a:r>
              <a:rPr lang="en-US" baseline="0" dirty="0" smtClean="0"/>
              <a:t>Using the formula from the previous slide, the only value left to input is the sample mean.  For tire set 1 this value is 14.25.  The computation shown on screen yields a result of 14.05.  The same calculation can be applied to each of the remaining tire sets.  </a:t>
            </a:r>
            <a:endParaRPr lang="en-US" dirty="0" smtClean="0"/>
          </a:p>
          <a:p>
            <a:pPr defTabSz="914350">
              <a:defRPr/>
            </a:pPr>
            <a:endParaRPr lang="en-US" baseline="0" dirty="0" smtClean="0"/>
          </a:p>
          <a:p>
            <a:pPr defTabSz="914350">
              <a:defRPr/>
            </a:pPr>
            <a:r>
              <a:rPr lang="en-US" baseline="0" dirty="0" smtClean="0"/>
              <a:t>Note that the omega is rather small because of the sample size of 4 and therefore the </a:t>
            </a:r>
            <a:r>
              <a:rPr lang="en-US" baseline="0" dirty="0" err="1" smtClean="0"/>
              <a:t>Bayes</a:t>
            </a:r>
            <a:r>
              <a:rPr lang="en-US" baseline="0" dirty="0" smtClean="0"/>
              <a:t> estimates are not much different from the sample means.  To better demonstrate the power of sample size on omega, let’s reduce the sample size.  Instead of looking at all four tires, let’s look only one tire for each of the samples.  </a:t>
            </a:r>
          </a:p>
          <a:p>
            <a:pPr defTabSz="914350">
              <a:defRPr/>
            </a:pPr>
            <a:endParaRPr lang="en-US" baseline="0" dirty="0" smtClean="0"/>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62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smtClean="0"/>
              <a:t>To illustrate intuitively how the</a:t>
            </a:r>
            <a:r>
              <a:rPr lang="en-US" baseline="0" dirty="0" smtClean="0"/>
              <a:t> empirical </a:t>
            </a:r>
            <a:r>
              <a:rPr lang="en-US" baseline="0" dirty="0" err="1" smtClean="0"/>
              <a:t>Bayes</a:t>
            </a:r>
            <a:r>
              <a:rPr lang="en-US" baseline="0" dirty="0" smtClean="0"/>
              <a:t> estimator addressed regression to the mean problems, consider this graph. </a:t>
            </a:r>
            <a:r>
              <a:rPr lang="en-US" dirty="0" smtClean="0"/>
              <a:t>It shows</a:t>
            </a:r>
            <a:r>
              <a:rPr lang="en-US" baseline="0" dirty="0" smtClean="0"/>
              <a:t> three different estimates of tire wear in millimeters of four different tire samples: the sample mean, the empirical </a:t>
            </a:r>
            <a:r>
              <a:rPr lang="en-US" baseline="0" dirty="0" err="1" smtClean="0"/>
              <a:t>Bayes</a:t>
            </a:r>
            <a:r>
              <a:rPr lang="en-US" baseline="0" dirty="0" smtClean="0"/>
              <a:t> estimate and the overall mean. From the graph it is easy to see that the empirical </a:t>
            </a:r>
            <a:r>
              <a:rPr lang="en-US" baseline="0" dirty="0" err="1" smtClean="0"/>
              <a:t>Bayes</a:t>
            </a:r>
            <a:r>
              <a:rPr lang="en-US" baseline="0" dirty="0" smtClean="0"/>
              <a:t> estimate is in between the sample mean and the overall mean.  This will always be the case because the empirical </a:t>
            </a:r>
            <a:r>
              <a:rPr lang="en-US" baseline="0" dirty="0" err="1" smtClean="0"/>
              <a:t>Bayes</a:t>
            </a:r>
            <a:r>
              <a:rPr lang="en-US" baseline="0" dirty="0" smtClean="0"/>
              <a:t> estimate is a weighted average of both the individual sample mean and the overall mean. By moving the estimate closer to mean, the empirical </a:t>
            </a:r>
            <a:r>
              <a:rPr lang="en-US" baseline="0" dirty="0" err="1" smtClean="0"/>
              <a:t>Bayes</a:t>
            </a:r>
            <a:r>
              <a:rPr lang="en-US" baseline="0" dirty="0" smtClean="0"/>
              <a:t> estimator accounts for the fact that an extreme observation of a random variable is likely to be observed closer to the mean of its generating process in following periods. Therefore Empirical </a:t>
            </a:r>
            <a:r>
              <a:rPr lang="en-US" baseline="0" dirty="0" err="1" smtClean="0"/>
              <a:t>Bayes</a:t>
            </a:r>
            <a:r>
              <a:rPr lang="en-US" baseline="0" dirty="0" smtClean="0"/>
              <a:t> estimators produce a more accurate estimate than either the sample mean or overall mean taken alone.  </a:t>
            </a:r>
          </a:p>
        </p:txBody>
      </p:sp>
      <p:sp>
        <p:nvSpPr>
          <p:cNvPr id="4" name="Slide Number Placeholder 3"/>
          <p:cNvSpPr>
            <a:spLocks noGrp="1"/>
          </p:cNvSpPr>
          <p:nvPr>
            <p:ph type="sldNum" sz="quarter" idx="10"/>
          </p:nvPr>
        </p:nvSpPr>
        <p:spPr/>
        <p:txBody>
          <a:bodyPr/>
          <a:lstStyle/>
          <a:p>
            <a:pPr>
              <a:defRPr/>
            </a:pPr>
            <a:fld id="{245EBA30-D51A-4F1B-8545-701BE24C19D4}" type="slidenum">
              <a:rPr lang="en-US" smtClean="0"/>
              <a:pPr>
                <a:defRPr/>
              </a:pPr>
              <a:t>63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mentioned earlier many researchers found that the empirical Bayes (EB) estimate for the true mean number of crashes of a road section is superior to using the simple average when deciding whether a mean belongs to the class of top-p%. This is not surprising because it is not a fair comparison. One should compare the EB estimate with the hypothesis test not the point estimate.  In fact, the Empirical Bayes estimate can be written in form of the classical test statistic shown on the slide. In classical statistical testing when the test statistic T  exceeds a critical value, we reject the null hypothesis. The Bayesian approach does not make this decision. It rather opts for something in-between as can be seen from  the formula.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summary, the</a:t>
            </a:r>
            <a:r>
              <a:rPr lang="en-US" sz="1200" kern="1200" baseline="0" dirty="0" smtClean="0">
                <a:solidFill>
                  <a:schemeClr val="tx1"/>
                </a:solidFill>
                <a:effectLst/>
                <a:latin typeface="Arial" charset="0"/>
                <a:ea typeface="+mn-ea"/>
                <a:cs typeface="+mn-cs"/>
              </a:rPr>
              <a:t> observed average is not a sufficient measure for deciding on whether or not a the true average belongs to the top p% or not. The classical correct method is that of a statistical test. There is no inherent superiority of the empirical Bayes estimate compared to classical statistics when using it for selecting  the top-p% of crash locations.  Either the EB or the classical testing may be used and will have the same long-run result. Both methods take into account the variation of the observed average.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However, as mentioned earlier, both methods assume that there is no trend in the data. </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14770197-5483-443E-822E-4A27F4BDF579}" type="slidenum">
              <a:rPr lang="en-US" smtClean="0"/>
              <a:pPr>
                <a:defRPr/>
              </a:pPr>
              <a:t>65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There is an</a:t>
            </a:r>
            <a:r>
              <a:rPr lang="en-US" baseline="0" dirty="0" smtClean="0"/>
              <a:t> inherent bias in selecting the top p% of locations and analyzing them. Any analysis is likely to find some deficiency used to explain the high crash numbers. But this does not amount to discovering a cause. Recall the requirements of a double blind study to avoid investigator bias. </a:t>
            </a:r>
            <a:r>
              <a:rPr lang="en-US" dirty="0" smtClean="0"/>
              <a:t>Thus how do we mimic</a:t>
            </a:r>
            <a:r>
              <a:rPr lang="en-US" baseline="0" dirty="0" smtClean="0"/>
              <a:t> the double blind studies when </a:t>
            </a:r>
            <a:r>
              <a:rPr lang="en-US" dirty="0" smtClean="0"/>
              <a:t>analyzing the top-p% crash locations?</a:t>
            </a:r>
            <a:r>
              <a:rPr lang="en-US" baseline="0" dirty="0" smtClean="0"/>
              <a:t> </a:t>
            </a:r>
            <a:r>
              <a:rPr lang="en-US" dirty="0" smtClean="0"/>
              <a:t> </a:t>
            </a:r>
            <a:r>
              <a:rPr lang="en-US" dirty="0" err="1" smtClean="0"/>
              <a:t>Elvik</a:t>
            </a:r>
            <a:r>
              <a:rPr lang="en-US" baseline="0" dirty="0" smtClean="0"/>
              <a:t> suggests to compare high crash locations with the low crash locations for the same ADT and geometric features to get a clue about the causes. In order to avoid investigator bias he suggests to submit high and low crash locations to investigators without telling them which is high and which is low. This is similar to the double blind studies. </a:t>
            </a:r>
            <a:endParaRPr lang="en-US" dirty="0"/>
          </a:p>
        </p:txBody>
      </p:sp>
      <p:sp>
        <p:nvSpPr>
          <p:cNvPr id="4" name="Slide Number Placeholder 3"/>
          <p:cNvSpPr>
            <a:spLocks noGrp="1"/>
          </p:cNvSpPr>
          <p:nvPr>
            <p:ph type="sldNum" sz="quarter" idx="5"/>
          </p:nvPr>
        </p:nvSpPr>
        <p:spPr/>
        <p:txBody>
          <a:bodyPr/>
          <a:lstStyle/>
          <a:p>
            <a:pPr>
              <a:defRPr/>
            </a:pPr>
            <a:fld id="{14770197-5483-443E-822E-4A27F4BDF579}" type="slidenum">
              <a:rPr lang="en-US" smtClean="0"/>
              <a:pPr>
                <a:defRPr/>
              </a:pPr>
              <a:t>66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marL="0" indent="0">
              <a:buFont typeface="+mj-lt"/>
              <a:buNone/>
            </a:pPr>
            <a:r>
              <a:rPr lang="en-US" sz="1200" dirty="0" smtClean="0"/>
              <a:t>The</a:t>
            </a:r>
            <a:r>
              <a:rPr lang="en-US" sz="1200" baseline="0" dirty="0" smtClean="0"/>
              <a:t> procedure for determining the top p% of locations that warrant further analysis can be summarized as follows:</a:t>
            </a:r>
          </a:p>
          <a:p>
            <a:pPr marL="0" indent="0">
              <a:buFont typeface="+mj-lt"/>
              <a:buNone/>
            </a:pPr>
            <a:r>
              <a:rPr lang="en-US" sz="1200" baseline="0" dirty="0" smtClean="0"/>
              <a:t>First, us</a:t>
            </a:r>
            <a:r>
              <a:rPr lang="en-US" sz="1200" dirty="0" smtClean="0"/>
              <a:t>e a NB regression model with the crash modification factors to determine the expected crash frequency (</a:t>
            </a:r>
            <a:r>
              <a:rPr lang="en-US" sz="1200" dirty="0" err="1" smtClean="0"/>
              <a:t>Npredict</a:t>
            </a:r>
            <a:r>
              <a:rPr lang="en-US" sz="1200" dirty="0" smtClean="0"/>
              <a:t>) for a given road segment. Sometimes</a:t>
            </a:r>
            <a:r>
              <a:rPr lang="en-US" sz="1200" baseline="0" dirty="0" smtClean="0"/>
              <a:t> investigators tend to combine road segments to decrease the variation in crash counts. But this method defeats the purpose of identifying potential locations with a high frequency of crashes.  If road sections are combined the effect of averaging may mask the high crash location. </a:t>
            </a:r>
          </a:p>
          <a:p>
            <a:pPr marL="0" indent="0">
              <a:buFont typeface="+mj-lt"/>
              <a:buNone/>
            </a:pPr>
            <a:endParaRPr lang="en-US" sz="1200" baseline="0" dirty="0" smtClean="0"/>
          </a:p>
          <a:p>
            <a:pPr marL="0" indent="0">
              <a:buFont typeface="+mj-lt"/>
              <a:buNone/>
            </a:pPr>
            <a:r>
              <a:rPr lang="en-US" sz="1200" baseline="0" dirty="0" smtClean="0"/>
              <a:t>Second, s</a:t>
            </a:r>
            <a:r>
              <a:rPr lang="en-US" sz="1200" dirty="0" smtClean="0"/>
              <a:t>elect a percentage p of highest crash locations to be investigated based on the available resources. If all location above average are selected than this would amount to selecting about 50% of all crash locations. It is unlikely that any DOT has the resources to analyze 50% of all locations. In most cases a p of 5% to 10% may be manageable. Third, for all locations compute </a:t>
            </a:r>
            <a:r>
              <a:rPr lang="en-US" sz="1200" dirty="0" err="1" smtClean="0"/>
              <a:t>Lp</a:t>
            </a:r>
            <a:r>
              <a:rPr lang="en-US" sz="1200" dirty="0" smtClean="0"/>
              <a:t> based on the distribution from the NB model for given ADT and geometric features. Note that </a:t>
            </a:r>
            <a:r>
              <a:rPr lang="en-US" sz="1200" dirty="0" err="1" smtClean="0"/>
              <a:t>Lp</a:t>
            </a:r>
            <a:r>
              <a:rPr lang="en-US" sz="1200" baseline="0" dirty="0" smtClean="0"/>
              <a:t> will vary with section length and all the covariates in the model.  Fourth, o</a:t>
            </a:r>
            <a:r>
              <a:rPr lang="en-US" sz="1200" dirty="0" smtClean="0"/>
              <a:t>btain observed average crash frequency for each location for 3 to 5 years. We</a:t>
            </a:r>
            <a:r>
              <a:rPr lang="en-US" sz="1200" baseline="0" dirty="0" smtClean="0"/>
              <a:t> should be aware that the more years we choose the more likely it is that a trend in the crash counts is present which violates the model assumptions. </a:t>
            </a:r>
            <a:r>
              <a:rPr lang="en-US" sz="1200" dirty="0" smtClean="0"/>
              <a:t> This</a:t>
            </a:r>
            <a:r>
              <a:rPr lang="en-US" sz="1200" baseline="0" dirty="0" smtClean="0"/>
              <a:t> implies that not the simple average nor the EB average will be a good estimate of the current true mean crash count. </a:t>
            </a:r>
          </a:p>
          <a:p>
            <a:pPr marL="0" indent="0">
              <a:buFont typeface="+mj-lt"/>
              <a:buNone/>
            </a:pPr>
            <a:endParaRPr lang="en-US" sz="1200" baseline="0" dirty="0" smtClean="0"/>
          </a:p>
          <a:p>
            <a:pPr marL="0" indent="0">
              <a:buFont typeface="+mj-lt"/>
              <a:buNone/>
            </a:pPr>
            <a:r>
              <a:rPr lang="en-US" sz="1200" baseline="0" dirty="0" smtClean="0"/>
              <a:t>Fifth, use either the EB or a statistical test to select the top p% above </a:t>
            </a:r>
            <a:r>
              <a:rPr lang="en-US" sz="1200" baseline="0" dirty="0" err="1" smtClean="0"/>
              <a:t>Lp</a:t>
            </a:r>
            <a:r>
              <a:rPr lang="en-US" sz="1200" baseline="0" dirty="0" smtClean="0"/>
              <a:t>. Sixth, obtain top p% locations for all road segments. Seventh, analyze the top p% locations by paring them with similar locations but lower crash counts in a blind study. </a:t>
            </a:r>
          </a:p>
          <a:p>
            <a:pPr marL="0" indent="0">
              <a:buFont typeface="+mj-lt"/>
              <a:buNone/>
            </a:pPr>
            <a:endParaRPr lang="en-US" sz="1200" dirty="0" smtClean="0"/>
          </a:p>
        </p:txBody>
      </p:sp>
      <p:sp>
        <p:nvSpPr>
          <p:cNvPr id="28676" name="Slide Number Placeholder 3"/>
          <p:cNvSpPr>
            <a:spLocks noGrp="1"/>
          </p:cNvSpPr>
          <p:nvPr>
            <p:ph type="sldNum" sz="quarter" idx="5"/>
          </p:nvPr>
        </p:nvSpPr>
        <p:spPr/>
        <p:txBody>
          <a:bodyPr/>
          <a:lstStyle/>
          <a:p>
            <a:pPr>
              <a:defRPr/>
            </a:pPr>
            <a:fld id="{31140AB4-E0E0-46DC-8126-84B0FA8FE691}" type="slidenum">
              <a:rPr lang="en-US" smtClean="0"/>
              <a:pPr>
                <a:defRPr/>
              </a:pPr>
              <a:t>67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200" dirty="0" smtClean="0"/>
              <a:t>The first polio epidemic hit the United States in 1916, and during the next forty years polio claimed many hundreds of thousands of victims, especially children. By the 1950s, several vaccines against this disease had been discovered. The one developed by Jonas Salk seemed the most promising. In laboratory trials, it had proved safe and had caused the production of antibodies against polio. By 1954, the Public Health Service and the National Foundation for Infantile Paralysis (NFIP) were ready to try the vaccine in the real world—outside the laboratory.</a:t>
            </a:r>
          </a:p>
          <a:p>
            <a:pPr>
              <a:defRPr/>
            </a:pPr>
            <a:endParaRPr lang="en-US" sz="1200" dirty="0" smtClean="0"/>
          </a:p>
          <a:p>
            <a:pPr>
              <a:defRPr/>
            </a:pPr>
            <a:r>
              <a:rPr lang="en-US" sz="1200" dirty="0" smtClean="0"/>
              <a:t>Let’s take a look at a few potential experimental designs.  </a:t>
            </a:r>
          </a:p>
          <a:p>
            <a:pPr>
              <a:defRPr/>
            </a:pPr>
            <a:endParaRPr lang="en-US" sz="1200" dirty="0" smtClean="0"/>
          </a:p>
          <a:p>
            <a:pPr>
              <a:defRPr/>
            </a:pPr>
            <a:r>
              <a:rPr lang="en-US" sz="1200" dirty="0" smtClean="0"/>
              <a:t>Source: Statistics, Freedman et al. </a:t>
            </a:r>
          </a:p>
          <a:p>
            <a:pPr>
              <a:defRPr/>
            </a:pPr>
            <a:endParaRPr lang="en-US" dirty="0"/>
          </a:p>
        </p:txBody>
      </p:sp>
      <p:sp>
        <p:nvSpPr>
          <p:cNvPr id="4" name="Slide Number Placeholder 3"/>
          <p:cNvSpPr>
            <a:spLocks noGrp="1"/>
          </p:cNvSpPr>
          <p:nvPr>
            <p:ph type="sldNum" sz="quarter" idx="5"/>
          </p:nvPr>
        </p:nvSpPr>
        <p:spPr/>
        <p:txBody>
          <a:bodyPr/>
          <a:lstStyle/>
          <a:p>
            <a:pPr>
              <a:defRPr/>
            </a:pPr>
            <a:fld id="{9327F6F4-09E9-474A-AB0D-1799E595A856}"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2479A-CF3D-4C0B-98B4-89EC8D0D9C74}" type="slidenum">
              <a:rPr lang="en-US" smtClean="0"/>
              <a:t>8</a:t>
            </a:fld>
            <a:endParaRPr lang="en-US"/>
          </a:p>
        </p:txBody>
      </p:sp>
    </p:spTree>
    <p:extLst>
      <p:ext uri="{BB962C8B-B14F-4D97-AF65-F5344CB8AC3E}">
        <p14:creationId xmlns:p14="http://schemas.microsoft.com/office/powerpoint/2010/main" val="53047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smtClean="0"/>
              <a:t>Table 1 shows the rate of polio cases (per hundred thousand subjects) in the randomized controlled experiment, for the treatment group and the control group. The rate is much lower for the treatment group, decisive proof of the effectiveness of the Salk vaccine.</a:t>
            </a:r>
          </a:p>
          <a:p>
            <a:pPr>
              <a:defRPr/>
            </a:pPr>
            <a:endParaRPr lang="en-US" dirty="0" smtClean="0"/>
          </a:p>
          <a:p>
            <a:pPr>
              <a:defRPr/>
            </a:pPr>
            <a:r>
              <a:rPr lang="en-US" dirty="0" smtClean="0"/>
              <a:t>The table also shows how the NFIP study was biased against the vaccine. In the randomized controlled experiment, the vaccine cut the polio rate from 71 to 28 per hundred thousand; the reduction in the NFIP study, from 54 to 25 per hundred thousand, is quite a bit less. </a:t>
            </a:r>
          </a:p>
          <a:p>
            <a:pPr>
              <a:defRPr/>
            </a:pPr>
            <a:endParaRPr lang="en-US" dirty="0" smtClean="0"/>
          </a:p>
          <a:p>
            <a:pPr>
              <a:defRPr/>
            </a:pPr>
            <a:r>
              <a:rPr lang="en-US" dirty="0" smtClean="0"/>
              <a:t>The main source of the bias was confounding. The NFIP treatment group included only children whose parents consented to vaccination. However, the control group also included children whose parents would not have consented. The control group was not comparable to the treatment group.</a:t>
            </a:r>
          </a:p>
          <a:p>
            <a:pPr>
              <a:defRPr/>
            </a:pPr>
            <a:endParaRPr lang="en-US" dirty="0" smtClean="0"/>
          </a:p>
          <a:p>
            <a:pPr>
              <a:defRPr/>
            </a:pPr>
            <a:r>
              <a:rPr lang="en-US" dirty="0" smtClean="0"/>
              <a:t>With the NFIP design, the results are affected by many factors that seem random: which families volunteer, which children are in grade 2, and so on. However, the investigators do not have enough information to figure out the odds against a big difference in polio rates being due to accidental factors. With a randomized controlled experiment, on the other hand, chance enters in a planned and simple way—when the assignment is made to the treatment or control.</a:t>
            </a:r>
          </a:p>
          <a:p>
            <a:pPr>
              <a:defRPr/>
            </a:pPr>
            <a:endParaRPr lang="en-US" dirty="0" smtClean="0"/>
          </a:p>
          <a:p>
            <a:pPr>
              <a:defRPr/>
            </a:pPr>
            <a:r>
              <a:rPr lang="en-US" dirty="0" smtClean="0"/>
              <a:t>The randomized controlled double-blind design reduces bias to a minimum—the main reason for using it whenever possible. But this design also has an important technical advantage. To see why, let’s play devil's advocate and assume that the Salk vaccine had no effect. Then the difference between the polio rates for the treatment and control groups is just due to chance. How likely is that?</a:t>
            </a:r>
          </a:p>
          <a:p>
            <a:pPr>
              <a:defRPr/>
            </a:pPr>
            <a:endParaRPr lang="en-US" dirty="0" smtClean="0"/>
          </a:p>
          <a:p>
            <a:pPr>
              <a:defRPr/>
            </a:pPr>
            <a:endParaRPr lang="en-US" dirty="0" smtClean="0"/>
          </a:p>
          <a:p>
            <a:pPr>
              <a:defRPr/>
            </a:pPr>
            <a:r>
              <a:rPr lang="en-US" dirty="0" smtClean="0"/>
              <a:t>Source: Statistics, Freedman et al. </a:t>
            </a:r>
          </a:p>
          <a:p>
            <a:pPr>
              <a:defRPr/>
            </a:pPr>
            <a:endParaRPr lang="en-US" dirty="0" smtClean="0"/>
          </a:p>
          <a:p>
            <a:pPr>
              <a:defRPr/>
            </a:pPr>
            <a:endParaRPr lang="en-US" dirty="0"/>
          </a:p>
        </p:txBody>
      </p:sp>
      <p:sp>
        <p:nvSpPr>
          <p:cNvPr id="30724" name="Slide Number Placeholder 3"/>
          <p:cNvSpPr>
            <a:spLocks noGrp="1"/>
          </p:cNvSpPr>
          <p:nvPr>
            <p:ph type="sldNum" sz="quarter" idx="5"/>
          </p:nvPr>
        </p:nvSpPr>
        <p:spPr/>
        <p:txBody>
          <a:bodyPr/>
          <a:lstStyle/>
          <a:p>
            <a:pPr>
              <a:defRPr/>
            </a:pPr>
            <a:fld id="{234EE994-BFC9-4ED5-84B0-47E630023603}" type="slidenum">
              <a:rPr lang="en-US" smtClean="0"/>
              <a:pPr>
                <a:defRPr/>
              </a:pPr>
              <a:t>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45CF226C-B4CC-47C1-A1D7-9A78E7B43AE0}" type="slidenum">
              <a:rPr lang="en-US" smtClean="0"/>
              <a:pPr>
                <a:defRPr/>
              </a:pPr>
              <a:t>10</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Before and after studies are a type of observational study. They measure exposures at two time points.  The first time point is before the initiation of an intervention or treatment.  An intervention is introduced, and the second time point is after the intervention has begun.  The goal of the design is to examine if the exposure/injury link has changed over time.  In theory, any change would be due to the intervention. </a:t>
            </a:r>
          </a:p>
          <a:p>
            <a:endParaRPr lang="en-US" smtClean="0"/>
          </a:p>
          <a:p>
            <a:r>
              <a:rPr lang="en-US" smtClean="0"/>
              <a:t>Before and after studies use the before period as “control”.  This eliminates some possible confounding factors associated with comparing two groups. However, any changes that occur over time are possibly confounding the experiment.  The main disadvantage of before and after designs is the lack of a comparison or control group.  This limits the value of information obtained on the exposure-injury link.  Without a control group, it is difficult to establish the cause and effect relationship between the exposure and an injury.   </a:t>
            </a:r>
          </a:p>
          <a:p>
            <a:endParaRPr lang="en-US" smtClean="0"/>
          </a:p>
          <a:p>
            <a:r>
              <a:rPr lang="en-US" smtClean="0"/>
              <a:t>The major reason for the popularity of the before and after study design is the low cost, convenience and simplicity in conducting the studies.  In the injury area, another advantage of this design is its usefulness in addressing the ethical issues that may come up with randomized studies or prospective cohort designs.  Consider the ethics of exposure to alcohol.  Several studies in this area are not possible because the risk-benefit ratio in the studies are not acceptable.</a:t>
            </a:r>
          </a:p>
          <a:p>
            <a:endParaRPr lang="en-US" smtClean="0"/>
          </a:p>
          <a:p>
            <a:r>
              <a:rPr lang="en-US" smtClean="0"/>
              <a:t>Before looking at an example of a before and after study, let’s take a few minutes to explore the regression to the mean phenomenon.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A8FBCA-AF82-49B4-9199-BE2070C7F093}" type="datetime1">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D90D1-B5CE-4BC5-8216-E8491C7A366A}"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3197"/>
            <a:ext cx="9144000" cy="6651605"/>
          </a:xfrm>
          <a:prstGeom prst="rect">
            <a:avLst/>
          </a:prstGeom>
        </p:spPr>
      </p:pic>
    </p:spTree>
    <p:extLst>
      <p:ext uri="{BB962C8B-B14F-4D97-AF65-F5344CB8AC3E}">
        <p14:creationId xmlns:p14="http://schemas.microsoft.com/office/powerpoint/2010/main" val="176802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2588E-A2C0-4246-8061-02B5971ADBA8}" type="datetime1">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D90D1-B5CE-4BC5-8216-E8491C7A366A}" type="slidenum">
              <a:rPr lang="en-US" smtClean="0"/>
              <a:t>‹#›</a:t>
            </a:fld>
            <a:endParaRPr lang="en-US"/>
          </a:p>
        </p:txBody>
      </p:sp>
    </p:spTree>
    <p:extLst>
      <p:ext uri="{BB962C8B-B14F-4D97-AF65-F5344CB8AC3E}">
        <p14:creationId xmlns:p14="http://schemas.microsoft.com/office/powerpoint/2010/main" val="270556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C41F3-1FF6-4776-9C40-89EEDA5BAB26}" type="datetime1">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D90D1-B5CE-4BC5-8216-E8491C7A366A}" type="slidenum">
              <a:rPr lang="en-US" smtClean="0"/>
              <a:t>‹#›</a:t>
            </a:fld>
            <a:endParaRPr lang="en-US"/>
          </a:p>
        </p:txBody>
      </p:sp>
    </p:spTree>
    <p:extLst>
      <p:ext uri="{BB962C8B-B14F-4D97-AF65-F5344CB8AC3E}">
        <p14:creationId xmlns:p14="http://schemas.microsoft.com/office/powerpoint/2010/main" val="70812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976" y="273850"/>
            <a:ext cx="8227061" cy="114244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55539" y="5954129"/>
            <a:ext cx="2128075" cy="470416"/>
          </a:xfrm>
        </p:spPr>
        <p:txBody>
          <a:bodyPr/>
          <a:lstStyle>
            <a:lvl1pPr>
              <a:defRPr/>
            </a:lvl1pPr>
          </a:lstStyle>
          <a:p>
            <a:r>
              <a:rPr lang="en-US" smtClean="0"/>
              <a:t>5-21-2010</a:t>
            </a:r>
            <a:endParaRPr lang="en-US"/>
          </a:p>
        </p:txBody>
      </p:sp>
      <p:sp>
        <p:nvSpPr>
          <p:cNvPr id="4" name="Footer Placeholder 3"/>
          <p:cNvSpPr>
            <a:spLocks noGrp="1"/>
          </p:cNvSpPr>
          <p:nvPr>
            <p:ph type="ftr" idx="11"/>
          </p:nvPr>
        </p:nvSpPr>
        <p:spPr>
          <a:xfrm>
            <a:off x="3225713" y="5954129"/>
            <a:ext cx="2897168" cy="470416"/>
          </a:xfrm>
        </p:spPr>
        <p:txBody>
          <a:bodyPr/>
          <a:lstStyle>
            <a:lvl1pPr>
              <a:defRPr/>
            </a:lvl1pPr>
          </a:lstStyle>
          <a:p>
            <a:r>
              <a:rPr lang="en-US" smtClean="0"/>
              <a:t>5 SPF- HSRG LSU</a:t>
            </a:r>
            <a:endParaRPr lang="en-US"/>
          </a:p>
        </p:txBody>
      </p:sp>
      <p:sp>
        <p:nvSpPr>
          <p:cNvPr id="5" name="Slide Number Placeholder 4"/>
          <p:cNvSpPr>
            <a:spLocks noGrp="1"/>
          </p:cNvSpPr>
          <p:nvPr>
            <p:ph type="sldNum" idx="12"/>
          </p:nvPr>
        </p:nvSpPr>
        <p:spPr>
          <a:xfrm>
            <a:off x="6654526" y="5954129"/>
            <a:ext cx="2128075" cy="470416"/>
          </a:xfrm>
        </p:spPr>
        <p:txBody>
          <a:bodyPr/>
          <a:lstStyle>
            <a:lvl1pPr>
              <a:defRPr/>
            </a:lvl1pPr>
          </a:lstStyle>
          <a:p>
            <a:fld id="{532FDB4F-92AE-4211-BA6A-F3FF2759363C}" type="slidenum">
              <a:rPr lang="en-US"/>
              <a:pPr/>
              <a:t>‹#›</a:t>
            </a:fld>
            <a:endParaRPr lang="en-US"/>
          </a:p>
        </p:txBody>
      </p:sp>
    </p:spTree>
    <p:extLst>
      <p:ext uri="{BB962C8B-B14F-4D97-AF65-F5344CB8AC3E}">
        <p14:creationId xmlns:p14="http://schemas.microsoft.com/office/powerpoint/2010/main" val="213048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D90D1-B5CE-4BC5-8216-E8491C7A366A}" type="slidenum">
              <a:rPr lang="en-US" smtClean="0"/>
              <a:t>‹#›</a:t>
            </a:fld>
            <a:endParaRPr lang="en-US"/>
          </a:p>
        </p:txBody>
      </p:sp>
    </p:spTree>
    <p:extLst>
      <p:ext uri="{BB962C8B-B14F-4D97-AF65-F5344CB8AC3E}">
        <p14:creationId xmlns:p14="http://schemas.microsoft.com/office/powerpoint/2010/main" val="3219654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72B201-BE3E-48FB-BCA2-31B113B0EF52}" type="datetime1">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D90D1-B5CE-4BC5-8216-E8491C7A366A}" type="slidenum">
              <a:rPr lang="en-US" smtClean="0"/>
              <a:t>‹#›</a:t>
            </a:fld>
            <a:endParaRPr lang="en-US"/>
          </a:p>
        </p:txBody>
      </p:sp>
    </p:spTree>
    <p:extLst>
      <p:ext uri="{BB962C8B-B14F-4D97-AF65-F5344CB8AC3E}">
        <p14:creationId xmlns:p14="http://schemas.microsoft.com/office/powerpoint/2010/main" val="277138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402CC8-D63D-41A4-93A2-B814A6BF5E86}" type="datetime1">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D90D1-B5CE-4BC5-8216-E8491C7A366A}" type="slidenum">
              <a:rPr lang="en-US" smtClean="0"/>
              <a:t>‹#›</a:t>
            </a:fld>
            <a:endParaRPr lang="en-US"/>
          </a:p>
        </p:txBody>
      </p:sp>
    </p:spTree>
    <p:extLst>
      <p:ext uri="{BB962C8B-B14F-4D97-AF65-F5344CB8AC3E}">
        <p14:creationId xmlns:p14="http://schemas.microsoft.com/office/powerpoint/2010/main" val="63609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3C0E7A-39FC-4D7F-9A07-8BE6C9C64073}" type="datetime1">
              <a:rPr lang="en-US" smtClean="0"/>
              <a:t>12/10/2012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D90D1-B5CE-4BC5-8216-E8491C7A366A}" type="slidenum">
              <a:rPr lang="en-US" smtClean="0"/>
              <a:t>‹#›</a:t>
            </a:fld>
            <a:endParaRPr lang="en-US"/>
          </a:p>
        </p:txBody>
      </p:sp>
    </p:spTree>
    <p:extLst>
      <p:ext uri="{BB962C8B-B14F-4D97-AF65-F5344CB8AC3E}">
        <p14:creationId xmlns:p14="http://schemas.microsoft.com/office/powerpoint/2010/main" val="23623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F5FA07-7C31-4898-8127-315FF2B82221}" type="datetime1">
              <a:rPr lang="en-US" smtClean="0"/>
              <a:t>12/10/2012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a:t>
            </a:fld>
            <a:endParaRPr lang="en-US"/>
          </a:p>
        </p:txBody>
      </p:sp>
    </p:spTree>
    <p:extLst>
      <p:ext uri="{BB962C8B-B14F-4D97-AF65-F5344CB8AC3E}">
        <p14:creationId xmlns:p14="http://schemas.microsoft.com/office/powerpoint/2010/main" val="229963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A9B44-D3A0-4DA6-9529-5A4B2C02588F}" type="datetime1">
              <a:rPr lang="en-US" smtClean="0"/>
              <a:t>12/10/2012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D90D1-B5CE-4BC5-8216-E8491C7A366A}" type="slidenum">
              <a:rPr lang="en-US" smtClean="0"/>
              <a:t>‹#›</a:t>
            </a:fld>
            <a:endParaRPr lang="en-US"/>
          </a:p>
        </p:txBody>
      </p:sp>
    </p:spTree>
    <p:extLst>
      <p:ext uri="{BB962C8B-B14F-4D97-AF65-F5344CB8AC3E}">
        <p14:creationId xmlns:p14="http://schemas.microsoft.com/office/powerpoint/2010/main" val="379018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CEF1F-4328-415B-A4C7-7FA6B35F7FE0}" type="datetime1">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D90D1-B5CE-4BC5-8216-E8491C7A366A}" type="slidenum">
              <a:rPr lang="en-US" smtClean="0"/>
              <a:t>‹#›</a:t>
            </a:fld>
            <a:endParaRPr lang="en-US"/>
          </a:p>
        </p:txBody>
      </p:sp>
    </p:spTree>
    <p:extLst>
      <p:ext uri="{BB962C8B-B14F-4D97-AF65-F5344CB8AC3E}">
        <p14:creationId xmlns:p14="http://schemas.microsoft.com/office/powerpoint/2010/main" val="108272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412B4-7011-42FA-B36F-D73F17927B3D}" type="datetime1">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D90D1-B5CE-4BC5-8216-E8491C7A366A}" type="slidenum">
              <a:rPr lang="en-US" smtClean="0"/>
              <a:t>‹#›</a:t>
            </a:fld>
            <a:endParaRPr lang="en-US"/>
          </a:p>
        </p:txBody>
      </p:sp>
    </p:spTree>
    <p:extLst>
      <p:ext uri="{BB962C8B-B14F-4D97-AF65-F5344CB8AC3E}">
        <p14:creationId xmlns:p14="http://schemas.microsoft.com/office/powerpoint/2010/main" val="113956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4D1D6-9229-4A54-B5FF-72195A398714}" type="datetime1">
              <a:rPr lang="en-US" smtClean="0"/>
              <a:t>12/10/2012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D90D1-B5CE-4BC5-8216-E8491C7A366A}" type="slidenum">
              <a:rPr lang="en-US" smtClean="0"/>
              <a:t>‹#›</a:t>
            </a:fld>
            <a:endParaRPr lang="en-US"/>
          </a:p>
        </p:txBody>
      </p:sp>
    </p:spTree>
    <p:extLst>
      <p:ext uri="{BB962C8B-B14F-4D97-AF65-F5344CB8AC3E}">
        <p14:creationId xmlns:p14="http://schemas.microsoft.com/office/powerpoint/2010/main" val="4071323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6.wmf"/><Relationship Id="rId3" Type="http://schemas.openxmlformats.org/officeDocument/2006/relationships/notesSlide" Target="../notesSlides/notesSlide17.xml"/><Relationship Id="rId7" Type="http://schemas.openxmlformats.org/officeDocument/2006/relationships/image" Target="../media/image13.wmf"/><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1.wmf"/><Relationship Id="rId3" Type="http://schemas.openxmlformats.org/officeDocument/2006/relationships/notesSlide" Target="../notesSlides/notesSlide18.xml"/><Relationship Id="rId7" Type="http://schemas.openxmlformats.org/officeDocument/2006/relationships/image" Target="../media/image18.wmf"/><Relationship Id="rId12" Type="http://schemas.openxmlformats.org/officeDocument/2006/relationships/oleObject" Target="../embeddings/oleObject12.bin"/><Relationship Id="rId17"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9.wmf"/><Relationship Id="rId1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hart" Target="../charts/chart1.xml"/><Relationship Id="rId5" Type="http://schemas.openxmlformats.org/officeDocument/2006/relationships/image" Target="../media/image24.w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Eugenics" TargetMode="External"/><Relationship Id="rId3" Type="http://schemas.openxmlformats.org/officeDocument/2006/relationships/image" Target="../media/image25.png"/><Relationship Id="rId7" Type="http://schemas.openxmlformats.org/officeDocument/2006/relationships/hyperlink" Target="http://en.wikipedia.org/wiki/Evolutionary_biologis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en.wikipedia.org/wiki/Statistician" TargetMode="External"/><Relationship Id="rId5" Type="http://schemas.openxmlformats.org/officeDocument/2006/relationships/hyperlink" Target="http://en.wikipedia.org/wiki/English_people" TargetMode="External"/><Relationship Id="rId4" Type="http://schemas.openxmlformats.org/officeDocument/2006/relationships/image" Target="../media/image26.png"/><Relationship Id="rId9" Type="http://schemas.openxmlformats.org/officeDocument/2006/relationships/hyperlink" Target="http://en.wikipedia.org/wiki/Genetic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w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9.w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1.wmf"/><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png"/><Relationship Id="rId5" Type="http://schemas.openxmlformats.org/officeDocument/2006/relationships/image" Target="../media/image28.wmf"/><Relationship Id="rId4"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wmf"/><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36.xml"/><Relationship Id="rId7" Type="http://schemas.openxmlformats.org/officeDocument/2006/relationships/image" Target="../media/image42.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21.bin"/><Relationship Id="rId11" Type="http://schemas.openxmlformats.org/officeDocument/2006/relationships/oleObject" Target="../embeddings/oleObject24.bin"/><Relationship Id="rId5" Type="http://schemas.openxmlformats.org/officeDocument/2006/relationships/image" Target="../media/image28.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43.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37.xml"/><Relationship Id="rId7" Type="http://schemas.openxmlformats.org/officeDocument/2006/relationships/image" Target="../media/image45.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44.wmf"/><Relationship Id="rId10" Type="http://schemas.openxmlformats.org/officeDocument/2006/relationships/image" Target="../media/image47.wmf"/><Relationship Id="rId4" Type="http://schemas.openxmlformats.org/officeDocument/2006/relationships/oleObject" Target="../embeddings/oleObject25.bin"/><Relationship Id="rId9" Type="http://schemas.openxmlformats.org/officeDocument/2006/relationships/image" Target="../media/image46.w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48.wmf"/><Relationship Id="rId4" Type="http://schemas.openxmlformats.org/officeDocument/2006/relationships/oleObject" Target="../embeddings/oleObject2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9.wmf"/><Relationship Id="rId4" Type="http://schemas.openxmlformats.org/officeDocument/2006/relationships/oleObject" Target="../embeddings/oleObject29.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40.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1.bin"/><Relationship Id="rId5" Type="http://schemas.openxmlformats.org/officeDocument/2006/relationships/image" Target="../media/image50.wmf"/><Relationship Id="rId4" Type="http://schemas.openxmlformats.org/officeDocument/2006/relationships/oleObject" Target="../embeddings/oleObject30.bin"/><Relationship Id="rId9" Type="http://schemas.openxmlformats.org/officeDocument/2006/relationships/image" Target="../media/image52.wmf"/></Relationships>
</file>

<file path=ppt/slides/_rels/slide51.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41.xml"/><Relationship Id="rId7"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28.wmf"/><Relationship Id="rId4" Type="http://schemas.openxmlformats.org/officeDocument/2006/relationships/oleObject" Target="../embeddings/oleObject33.bin"/><Relationship Id="rId9" Type="http://schemas.openxmlformats.org/officeDocument/2006/relationships/image" Target="../media/image47.w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54.wmf"/><Relationship Id="rId4" Type="http://schemas.openxmlformats.org/officeDocument/2006/relationships/oleObject" Target="../embeddings/oleObject36.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65.wmf"/><Relationship Id="rId3" Type="http://schemas.openxmlformats.org/officeDocument/2006/relationships/notesSlide" Target="../notesSlides/notesSlide47.xml"/><Relationship Id="rId7" Type="http://schemas.openxmlformats.org/officeDocument/2006/relationships/image" Target="../media/image62.w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8.bin"/><Relationship Id="rId11" Type="http://schemas.openxmlformats.org/officeDocument/2006/relationships/image" Target="../media/image64.wmf"/><Relationship Id="rId5" Type="http://schemas.openxmlformats.org/officeDocument/2006/relationships/image" Target="../media/image61.wmf"/><Relationship Id="rId15" Type="http://schemas.openxmlformats.org/officeDocument/2006/relationships/image" Target="../media/image66.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63.wmf"/><Relationship Id="rId14" Type="http://schemas.openxmlformats.org/officeDocument/2006/relationships/oleObject" Target="../embeddings/oleObject4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48.xml"/><Relationship Id="rId7"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7.wmf"/><Relationship Id="rId5" Type="http://schemas.openxmlformats.org/officeDocument/2006/relationships/oleObject" Target="../embeddings/oleObject43.bin"/><Relationship Id="rId4" Type="http://schemas.openxmlformats.org/officeDocument/2006/relationships/image" Target="../media/image69.png"/><Relationship Id="rId9" Type="http://schemas.openxmlformats.org/officeDocument/2006/relationships/image" Target="../media/image68.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49.xml"/><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6.bin"/><Relationship Id="rId5" Type="http://schemas.openxmlformats.org/officeDocument/2006/relationships/image" Target="../media/image28.wmf"/><Relationship Id="rId4" Type="http://schemas.openxmlformats.org/officeDocument/2006/relationships/oleObject" Target="../embeddings/oleObject45.bin"/><Relationship Id="rId9" Type="http://schemas.openxmlformats.org/officeDocument/2006/relationships/image" Target="../media/image72.w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0.png"/><Relationship Id="rId5" Type="http://schemas.openxmlformats.org/officeDocument/2006/relationships/image" Target="../media/image73.wmf"/><Relationship Id="rId4" Type="http://schemas.openxmlformats.org/officeDocument/2006/relationships/oleObject" Target="../embeddings/oleObject48.bin"/></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6.wmf"/><Relationship Id="rId5" Type="http://schemas.openxmlformats.org/officeDocument/2006/relationships/oleObject" Target="../embeddings/oleObject49.bin"/><Relationship Id="rId4" Type="http://schemas.openxmlformats.org/officeDocument/2006/relationships/chart" Target="../charts/chart9.xml"/></Relationships>
</file>

<file path=ppt/slides/_rels/slide6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7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3000"/>
            <a:ext cx="7772400" cy="1470025"/>
          </a:xfrm>
        </p:spPr>
        <p:txBody>
          <a:bodyPr>
            <a:normAutofit/>
          </a:bodyPr>
          <a:lstStyle/>
          <a:p>
            <a:r>
              <a:rPr lang="en-US" sz="3600" dirty="0" smtClean="0">
                <a:solidFill>
                  <a:schemeClr val="bg1"/>
                </a:solidFill>
              </a:rPr>
              <a:t>Statistical Thinking in </a:t>
            </a:r>
            <a:br>
              <a:rPr lang="en-US" sz="3600" dirty="0" smtClean="0">
                <a:solidFill>
                  <a:schemeClr val="bg1"/>
                </a:solidFill>
              </a:rPr>
            </a:br>
            <a:r>
              <a:rPr lang="en-US" sz="3600" dirty="0" smtClean="0">
                <a:solidFill>
                  <a:schemeClr val="bg1"/>
                </a:solidFill>
              </a:rPr>
              <a:t>Highway Safety</a:t>
            </a:r>
            <a:endParaRPr lang="en-US" sz="3600" dirty="0">
              <a:solidFill>
                <a:schemeClr val="bg1"/>
              </a:solidFill>
            </a:endParaRPr>
          </a:p>
        </p:txBody>
      </p:sp>
      <p:sp>
        <p:nvSpPr>
          <p:cNvPr id="3" name="Subtitle 2"/>
          <p:cNvSpPr>
            <a:spLocks noGrp="1"/>
          </p:cNvSpPr>
          <p:nvPr>
            <p:ph type="subTitle" idx="1"/>
          </p:nvPr>
        </p:nvSpPr>
        <p:spPr>
          <a:xfrm>
            <a:off x="1371600" y="4343400"/>
            <a:ext cx="6400800" cy="1295400"/>
          </a:xfrm>
        </p:spPr>
        <p:txBody>
          <a:bodyPr/>
          <a:lstStyle/>
          <a:p>
            <a:r>
              <a:rPr lang="en-US" dirty="0" smtClean="0">
                <a:solidFill>
                  <a:schemeClr val="bg1"/>
                </a:solidFill>
              </a:rPr>
              <a:t>Helmut Schneider</a:t>
            </a:r>
            <a:endParaRPr lang="en-US" dirty="0">
              <a:solidFill>
                <a:schemeClr val="bg1"/>
              </a:solidFill>
            </a:endParaRPr>
          </a:p>
        </p:txBody>
      </p:sp>
      <p:sp>
        <p:nvSpPr>
          <p:cNvPr id="4" name="Date Placeholder 3"/>
          <p:cNvSpPr>
            <a:spLocks noGrp="1"/>
          </p:cNvSpPr>
          <p:nvPr>
            <p:ph type="dt" sz="half" idx="10"/>
          </p:nvPr>
        </p:nvSpPr>
        <p:spPr/>
        <p:txBody>
          <a:bodyPr/>
          <a:lstStyle/>
          <a:p>
            <a:fld id="{332E2845-CFBA-4B46-8DB9-581159E9D860}" type="datetime1">
              <a:rPr lang="en-US" smtClean="0"/>
              <a:t>12/10/2012</a:t>
            </a:fld>
            <a:endParaRPr lang="en-US" dirty="0"/>
          </a:p>
        </p:txBody>
      </p:sp>
      <p:sp>
        <p:nvSpPr>
          <p:cNvPr id="5" name="Slide Number Placeholder 4"/>
          <p:cNvSpPr>
            <a:spLocks noGrp="1"/>
          </p:cNvSpPr>
          <p:nvPr>
            <p:ph type="sldNum" sz="quarter" idx="12"/>
          </p:nvPr>
        </p:nvSpPr>
        <p:spPr/>
        <p:txBody>
          <a:bodyPr/>
          <a:lstStyle/>
          <a:p>
            <a:fld id="{796D90D1-B5CE-4BC5-8216-E8491C7A366A}" type="slidenum">
              <a:rPr lang="en-US" smtClean="0"/>
              <a:t>1</a:t>
            </a:fld>
            <a:endParaRPr lang="en-US" dirty="0"/>
          </a:p>
        </p:txBody>
      </p:sp>
    </p:spTree>
    <p:extLst>
      <p:ext uri="{BB962C8B-B14F-4D97-AF65-F5344CB8AC3E}">
        <p14:creationId xmlns:p14="http://schemas.microsoft.com/office/powerpoint/2010/main" val="17914299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26573" y="990600"/>
            <a:ext cx="6172200" cy="1143000"/>
          </a:xfrm>
        </p:spPr>
        <p:txBody>
          <a:bodyPr>
            <a:normAutofit fontScale="90000"/>
          </a:bodyPr>
          <a:lstStyle/>
          <a:p>
            <a:pPr algn="l"/>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Quasi-Experimental Design</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Before-and-After Studies</a:t>
            </a:r>
          </a:p>
        </p:txBody>
      </p:sp>
      <p:sp>
        <p:nvSpPr>
          <p:cNvPr id="11267" name="Rectangle 3"/>
          <p:cNvSpPr>
            <a:spLocks noGrp="1" noChangeArrowheads="1"/>
          </p:cNvSpPr>
          <p:nvPr>
            <p:ph type="body" idx="1"/>
          </p:nvPr>
        </p:nvSpPr>
        <p:spPr>
          <a:xfrm>
            <a:off x="5410200" y="2590800"/>
            <a:ext cx="3733800" cy="3352800"/>
          </a:xfrm>
        </p:spPr>
        <p:txBody>
          <a:bodyPr/>
          <a:lstStyle/>
          <a:p>
            <a:r>
              <a:rPr lang="en-US" sz="1800" dirty="0" smtClean="0"/>
              <a:t>A quasi-experimental design: experimental design that surveys exposures and disease status before and after an intervention to determine treatment effect</a:t>
            </a:r>
          </a:p>
          <a:p>
            <a:r>
              <a:rPr lang="en-US" sz="1800" dirty="0" smtClean="0"/>
              <a:t>Advantage: Low cost, convenience, simplicity</a:t>
            </a:r>
          </a:p>
          <a:p>
            <a:r>
              <a:rPr lang="en-US" sz="1800" dirty="0" smtClean="0"/>
              <a:t>Disadvantage: Potential confounding factors</a:t>
            </a:r>
          </a:p>
          <a:p>
            <a:endParaRPr lang="en-US" sz="1800" dirty="0" smtClean="0"/>
          </a:p>
        </p:txBody>
      </p:sp>
      <p:sp>
        <p:nvSpPr>
          <p:cNvPr id="19471" name="Slide Number Placeholder 15"/>
          <p:cNvSpPr>
            <a:spLocks noGrp="1"/>
          </p:cNvSpPr>
          <p:nvPr>
            <p:ph type="sldNum" sz="quarter" idx="12"/>
          </p:nvPr>
        </p:nvSpPr>
        <p:spPr/>
        <p:txBody>
          <a:bodyPr/>
          <a:lstStyle/>
          <a:p>
            <a:pPr>
              <a:defRPr/>
            </a:pPr>
            <a:fld id="{A7BD77FE-5197-48C1-B78C-352084B7AF56}" type="slidenum">
              <a:rPr lang="en-US" smtClean="0"/>
              <a:pPr>
                <a:defRPr/>
              </a:pPr>
              <a:t>10</a:t>
            </a:fld>
            <a:endParaRPr lang="en-US" dirty="0" smtClean="0"/>
          </a:p>
        </p:txBody>
      </p:sp>
      <p:sp>
        <p:nvSpPr>
          <p:cNvPr id="19472" name="Footer Placeholder 16"/>
          <p:cNvSpPr>
            <a:spLocks noGrp="1"/>
          </p:cNvSpPr>
          <p:nvPr>
            <p:ph type="ftr" sz="quarter" idx="11"/>
          </p:nvPr>
        </p:nvSpPr>
        <p:spPr/>
        <p:txBody>
          <a:bodyPr/>
          <a:lstStyle/>
          <a:p>
            <a:pPr>
              <a:defRPr/>
            </a:pPr>
            <a:r>
              <a:rPr lang="en-US" smtClean="0"/>
              <a:t>1  Experimental Designs - HSRG </a:t>
            </a:r>
          </a:p>
        </p:txBody>
      </p:sp>
      <p:sp>
        <p:nvSpPr>
          <p:cNvPr id="11270" name="Rectangle 4"/>
          <p:cNvSpPr>
            <a:spLocks noChangeArrowheads="1"/>
          </p:cNvSpPr>
          <p:nvPr/>
        </p:nvSpPr>
        <p:spPr bwMode="auto">
          <a:xfrm>
            <a:off x="2514600" y="2782888"/>
            <a:ext cx="908050" cy="189865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1271" name="Line 5"/>
          <p:cNvSpPr>
            <a:spLocks noChangeShapeType="1"/>
          </p:cNvSpPr>
          <p:nvPr/>
        </p:nvSpPr>
        <p:spPr bwMode="auto">
          <a:xfrm>
            <a:off x="304800" y="4764088"/>
            <a:ext cx="5105400" cy="0"/>
          </a:xfrm>
          <a:prstGeom prst="line">
            <a:avLst/>
          </a:prstGeom>
          <a:noFill/>
          <a:ln w="635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2" name="Text Box 6"/>
          <p:cNvSpPr txBox="1">
            <a:spLocks noChangeArrowheads="1"/>
          </p:cNvSpPr>
          <p:nvPr/>
        </p:nvSpPr>
        <p:spPr bwMode="auto">
          <a:xfrm>
            <a:off x="228600" y="4764088"/>
            <a:ext cx="620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009900"/>
                </a:solidFill>
              </a:rPr>
              <a:t>time</a:t>
            </a:r>
          </a:p>
        </p:txBody>
      </p:sp>
      <p:sp>
        <p:nvSpPr>
          <p:cNvPr id="11273" name="AutoShape 7"/>
          <p:cNvSpPr>
            <a:spLocks noChangeArrowheads="1"/>
          </p:cNvSpPr>
          <p:nvPr/>
        </p:nvSpPr>
        <p:spPr bwMode="auto">
          <a:xfrm>
            <a:off x="2743200" y="4916488"/>
            <a:ext cx="452438" cy="762000"/>
          </a:xfrm>
          <a:prstGeom prst="upArrow">
            <a:avLst>
              <a:gd name="adj1" fmla="val 50000"/>
              <a:gd name="adj2" fmla="val 42105"/>
            </a:avLst>
          </a:prstGeom>
          <a:solidFill>
            <a:srgbClr val="FFCC00"/>
          </a:solidFill>
          <a:ln w="9525">
            <a:solidFill>
              <a:schemeClr val="tx1"/>
            </a:solidFill>
            <a:miter lim="800000"/>
            <a:headEnd/>
            <a:tailEnd/>
          </a:ln>
        </p:spPr>
        <p:txBody>
          <a:bodyPr wrap="none" anchor="ctr"/>
          <a:lstStyle/>
          <a:p>
            <a:endParaRPr lang="en-US"/>
          </a:p>
        </p:txBody>
      </p:sp>
      <p:sp>
        <p:nvSpPr>
          <p:cNvPr id="11274" name="Text Box 8"/>
          <p:cNvSpPr txBox="1">
            <a:spLocks noChangeArrowheads="1"/>
          </p:cNvSpPr>
          <p:nvPr/>
        </p:nvSpPr>
        <p:spPr bwMode="auto">
          <a:xfrm>
            <a:off x="3276600" y="5068888"/>
            <a:ext cx="145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Intervention </a:t>
            </a:r>
          </a:p>
          <a:p>
            <a:pPr algn="ctr" eaLnBrk="1" hangingPunct="1"/>
            <a:r>
              <a:rPr lang="en-US"/>
              <a:t>Starts Here</a:t>
            </a:r>
          </a:p>
        </p:txBody>
      </p:sp>
      <p:sp>
        <p:nvSpPr>
          <p:cNvPr id="11275" name="AutoShape 10"/>
          <p:cNvSpPr>
            <a:spLocks noChangeArrowheads="1"/>
          </p:cNvSpPr>
          <p:nvPr/>
        </p:nvSpPr>
        <p:spPr bwMode="auto">
          <a:xfrm flipH="1">
            <a:off x="990600" y="2782888"/>
            <a:ext cx="1295400" cy="685800"/>
          </a:xfrm>
          <a:prstGeom prst="rightArrow">
            <a:avLst>
              <a:gd name="adj1" fmla="val 50000"/>
              <a:gd name="adj2" fmla="val 109022"/>
            </a:avLst>
          </a:prstGeom>
          <a:solidFill>
            <a:schemeClr val="accent2"/>
          </a:solidFill>
          <a:ln w="12699">
            <a:solidFill>
              <a:schemeClr val="tx1"/>
            </a:solidFill>
            <a:miter lim="800000"/>
            <a:headEnd type="none" w="sm" len="sm"/>
            <a:tailEnd type="none" w="sm" len="sm"/>
          </a:ln>
        </p:spPr>
        <p:txBody>
          <a:bodyPr wrap="none" anchor="ctr"/>
          <a:lstStyle/>
          <a:p>
            <a:endParaRPr lang="en-US"/>
          </a:p>
        </p:txBody>
      </p:sp>
      <p:sp>
        <p:nvSpPr>
          <p:cNvPr id="11276" name="Line 11"/>
          <p:cNvSpPr>
            <a:spLocks noChangeShapeType="1"/>
          </p:cNvSpPr>
          <p:nvPr/>
        </p:nvSpPr>
        <p:spPr bwMode="auto">
          <a:xfrm>
            <a:off x="914400" y="2859088"/>
            <a:ext cx="0" cy="190500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7" name="Line 12"/>
          <p:cNvSpPr>
            <a:spLocks noChangeShapeType="1"/>
          </p:cNvSpPr>
          <p:nvPr/>
        </p:nvSpPr>
        <p:spPr bwMode="auto">
          <a:xfrm>
            <a:off x="5029200" y="2859088"/>
            <a:ext cx="0" cy="190500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8" name="Text Box 13"/>
          <p:cNvSpPr txBox="1">
            <a:spLocks noChangeArrowheads="1"/>
          </p:cNvSpPr>
          <p:nvPr/>
        </p:nvSpPr>
        <p:spPr bwMode="auto">
          <a:xfrm>
            <a:off x="1295400" y="3611563"/>
            <a:ext cx="86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Time </a:t>
            </a:r>
          </a:p>
          <a:p>
            <a:pPr algn="ctr" eaLnBrk="1" hangingPunct="1"/>
            <a:r>
              <a:rPr lang="en-US"/>
              <a:t>Period</a:t>
            </a:r>
          </a:p>
          <a:p>
            <a:pPr algn="ctr" eaLnBrk="1" hangingPunct="1"/>
            <a:r>
              <a:rPr lang="en-US"/>
              <a:t>Before</a:t>
            </a:r>
          </a:p>
        </p:txBody>
      </p:sp>
      <p:sp>
        <p:nvSpPr>
          <p:cNvPr id="11279" name="Text Box 14"/>
          <p:cNvSpPr txBox="1">
            <a:spLocks noChangeArrowheads="1"/>
          </p:cNvSpPr>
          <p:nvPr/>
        </p:nvSpPr>
        <p:spPr bwMode="auto">
          <a:xfrm>
            <a:off x="3810000" y="3621088"/>
            <a:ext cx="85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Time </a:t>
            </a:r>
          </a:p>
          <a:p>
            <a:pPr algn="ctr" eaLnBrk="1" hangingPunct="1"/>
            <a:r>
              <a:rPr lang="en-US"/>
              <a:t>Period</a:t>
            </a:r>
          </a:p>
          <a:p>
            <a:pPr algn="ctr" eaLnBrk="1" hangingPunct="1"/>
            <a:r>
              <a:rPr lang="en-US"/>
              <a:t>After</a:t>
            </a:r>
          </a:p>
        </p:txBody>
      </p:sp>
      <p:sp>
        <p:nvSpPr>
          <p:cNvPr id="11280" name="AutoShape 10"/>
          <p:cNvSpPr>
            <a:spLocks noChangeArrowheads="1"/>
          </p:cNvSpPr>
          <p:nvPr/>
        </p:nvSpPr>
        <p:spPr bwMode="auto">
          <a:xfrm rot="10800000" flipH="1">
            <a:off x="3657600" y="2782888"/>
            <a:ext cx="1295400" cy="685800"/>
          </a:xfrm>
          <a:prstGeom prst="rightArrow">
            <a:avLst>
              <a:gd name="adj1" fmla="val 50000"/>
              <a:gd name="adj2" fmla="val 109022"/>
            </a:avLst>
          </a:prstGeom>
          <a:solidFill>
            <a:schemeClr val="accent2"/>
          </a:solidFill>
          <a:ln w="12699">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160221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76400" y="1051560"/>
            <a:ext cx="6553200" cy="1005840"/>
          </a:xfrm>
        </p:spPr>
        <p:txBody>
          <a:bodyPr>
            <a:normAutofit fontScale="90000"/>
          </a:bodyPr>
          <a:lstStyle/>
          <a:p>
            <a:pPr marL="342900" indent="-342900"/>
            <a:r>
              <a:rPr lang="en-US" sz="3200" dirty="0"/>
              <a:t>Best Practice  </a:t>
            </a:r>
            <a:br>
              <a:rPr lang="en-US" sz="3200" dirty="0"/>
            </a:br>
            <a:r>
              <a:rPr lang="en-US" sz="3200" dirty="0" smtClean="0"/>
              <a:t>In Design of Experiments</a:t>
            </a:r>
          </a:p>
        </p:txBody>
      </p:sp>
      <p:sp>
        <p:nvSpPr>
          <p:cNvPr id="16387" name="Content Placeholder 14"/>
          <p:cNvSpPr>
            <a:spLocks noGrp="1"/>
          </p:cNvSpPr>
          <p:nvPr>
            <p:ph sz="half" idx="2"/>
          </p:nvPr>
        </p:nvSpPr>
        <p:spPr>
          <a:xfrm>
            <a:off x="533400" y="2240280"/>
            <a:ext cx="8001000" cy="3566160"/>
          </a:xfrm>
        </p:spPr>
        <p:style>
          <a:lnRef idx="2">
            <a:schemeClr val="accent2"/>
          </a:lnRef>
          <a:fillRef idx="1">
            <a:schemeClr val="lt1"/>
          </a:fillRef>
          <a:effectRef idx="0">
            <a:schemeClr val="accent2"/>
          </a:effectRef>
          <a:fontRef idx="minor">
            <a:schemeClr val="dk1"/>
          </a:fontRef>
        </p:style>
        <p:txBody>
          <a:bodyPr/>
          <a:lstStyle/>
          <a:p>
            <a:pPr marL="457200" indent="-45720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Randomized</a:t>
            </a:r>
          </a:p>
          <a:p>
            <a:pPr marL="457200" indent="-45720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Controlled</a:t>
            </a:r>
          </a:p>
          <a:p>
            <a:pPr marL="857250" lvl="1" indent="-457200"/>
            <a:r>
              <a:rPr lang="en-US" dirty="0" smtClean="0"/>
              <a:t>Placebo: Giving a harmless treatment to those in the control group so they are not aware they are getting the actual treatment. </a:t>
            </a:r>
          </a:p>
          <a:p>
            <a:pPr marL="457200" indent="-45720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Double Blind </a:t>
            </a:r>
          </a:p>
          <a:p>
            <a:pPr marL="857250" lvl="1" indent="-457200"/>
            <a:r>
              <a:rPr lang="en-US" dirty="0" smtClean="0"/>
              <a:t>Experimental design where neither the subject nor the observer are aware of whether the subject received the treatment.  </a:t>
            </a:r>
          </a:p>
          <a:p>
            <a:pPr marL="857250" lvl="1" indent="-457200"/>
            <a:r>
              <a:rPr lang="en-US" dirty="0" smtClean="0"/>
              <a:t>Does this apply to highway safety?</a:t>
            </a:r>
          </a:p>
        </p:txBody>
      </p:sp>
      <p:sp>
        <p:nvSpPr>
          <p:cNvPr id="10248" name="Footer Placeholder 8"/>
          <p:cNvSpPr>
            <a:spLocks noGrp="1"/>
          </p:cNvSpPr>
          <p:nvPr>
            <p:ph type="ftr" sz="quarter" idx="11"/>
          </p:nvPr>
        </p:nvSpPr>
        <p:spPr/>
        <p:txBody>
          <a:bodyPr/>
          <a:lstStyle/>
          <a:p>
            <a:pPr>
              <a:defRPr/>
            </a:pPr>
            <a:r>
              <a:rPr lang="en-US" smtClean="0"/>
              <a:t>1  Experimental Designs - HSRG </a:t>
            </a:r>
          </a:p>
        </p:txBody>
      </p:sp>
      <p:sp>
        <p:nvSpPr>
          <p:cNvPr id="10247" name="Slide Number Placeholder 7"/>
          <p:cNvSpPr>
            <a:spLocks noGrp="1"/>
          </p:cNvSpPr>
          <p:nvPr>
            <p:ph type="sldNum" sz="quarter" idx="12"/>
          </p:nvPr>
        </p:nvSpPr>
        <p:spPr/>
        <p:txBody>
          <a:bodyPr/>
          <a:lstStyle/>
          <a:p>
            <a:pPr>
              <a:defRPr/>
            </a:pPr>
            <a:fld id="{F7829913-1EB2-46EC-83D4-5503FAB46EF5}" type="slidenum">
              <a:rPr lang="en-US" smtClean="0"/>
              <a:pPr>
                <a:defRPr/>
              </a:pPr>
              <a:t>11</a:t>
            </a:fld>
            <a:endParaRPr lang="en-US" dirty="0" smtClean="0"/>
          </a:p>
        </p:txBody>
      </p:sp>
    </p:spTree>
    <p:extLst>
      <p:ext uri="{BB962C8B-B14F-4D97-AF65-F5344CB8AC3E}">
        <p14:creationId xmlns:p14="http://schemas.microsoft.com/office/powerpoint/2010/main" val="27970740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10204" t="11916" r="5441"/>
          <a:stretch>
            <a:fillRect/>
          </a:stretch>
        </p:blipFill>
        <p:spPr bwMode="auto">
          <a:xfrm>
            <a:off x="2743200" y="2251075"/>
            <a:ext cx="60071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a:off x="1600200" y="990600"/>
            <a:ext cx="6248400" cy="1143000"/>
          </a:xfrm>
        </p:spPr>
        <p:txBody>
          <a:bodyPr/>
          <a:lstStyle/>
          <a:p>
            <a:pPr algn="l"/>
            <a:r>
              <a:rPr lang="en-US" dirty="0" smtClean="0">
                <a:effectLst>
                  <a:glow rad="228600">
                    <a:schemeClr val="accent2">
                      <a:satMod val="175000"/>
                      <a:alpha val="40000"/>
                    </a:schemeClr>
                  </a:glow>
                </a:effectLst>
              </a:rPr>
              <a:t>Confounding</a:t>
            </a:r>
            <a:br>
              <a:rPr lang="en-US" dirty="0" smtClean="0">
                <a:effectLst>
                  <a:glow rad="228600">
                    <a:schemeClr val="accent2">
                      <a:satMod val="175000"/>
                      <a:alpha val="40000"/>
                    </a:schemeClr>
                  </a:glow>
                </a:effectLst>
              </a:rPr>
            </a:br>
            <a:endParaRPr lang="en-US" sz="2000" dirty="0" smtClean="0"/>
          </a:p>
        </p:txBody>
      </p:sp>
      <p:sp>
        <p:nvSpPr>
          <p:cNvPr id="7172" name="Content Placeholder 2"/>
          <p:cNvSpPr>
            <a:spLocks noGrp="1"/>
          </p:cNvSpPr>
          <p:nvPr>
            <p:ph idx="1"/>
          </p:nvPr>
        </p:nvSpPr>
        <p:spPr>
          <a:xfrm>
            <a:off x="381000" y="2438400"/>
            <a:ext cx="2743200" cy="4068763"/>
          </a:xfrm>
        </p:spPr>
        <p:txBody>
          <a:bodyPr/>
          <a:lstStyle/>
          <a:p>
            <a:r>
              <a:rPr lang="en-US" sz="2400" dirty="0"/>
              <a:t>Admission Rates at </a:t>
            </a:r>
            <a:r>
              <a:rPr lang="en-US" sz="2400" dirty="0" smtClean="0"/>
              <a:t>Berkeley</a:t>
            </a:r>
          </a:p>
          <a:p>
            <a:pPr lvl="1"/>
            <a:r>
              <a:rPr lang="en-US" sz="2000" dirty="0" smtClean="0"/>
              <a:t>44% of males </a:t>
            </a:r>
          </a:p>
          <a:p>
            <a:pPr lvl="1"/>
            <a:r>
              <a:rPr lang="en-US" sz="2000" dirty="0" smtClean="0"/>
              <a:t>35% of females</a:t>
            </a:r>
          </a:p>
        </p:txBody>
      </p:sp>
      <p:sp>
        <p:nvSpPr>
          <p:cNvPr id="16389" name="Slide Number Placeholder 5"/>
          <p:cNvSpPr>
            <a:spLocks noGrp="1"/>
          </p:cNvSpPr>
          <p:nvPr>
            <p:ph type="sldNum" sz="quarter" idx="12"/>
          </p:nvPr>
        </p:nvSpPr>
        <p:spPr>
          <a:xfrm>
            <a:off x="6553200" y="6457950"/>
            <a:ext cx="2133600" cy="476250"/>
          </a:xfrm>
        </p:spPr>
        <p:txBody>
          <a:bodyPr/>
          <a:lstStyle/>
          <a:p>
            <a:pPr>
              <a:defRPr/>
            </a:pPr>
            <a:fld id="{A75BD7C6-E1FF-4B90-A7EE-8BCF75D451C2}" type="slidenum">
              <a:rPr lang="en-US" smtClean="0"/>
              <a:pPr>
                <a:defRPr/>
              </a:pPr>
              <a:t>12</a:t>
            </a:fld>
            <a:endParaRPr lang="en-US" dirty="0" smtClean="0"/>
          </a:p>
        </p:txBody>
      </p:sp>
      <p:sp>
        <p:nvSpPr>
          <p:cNvPr id="7174" name="Rectangle 5"/>
          <p:cNvSpPr>
            <a:spLocks noChangeArrowheads="1"/>
          </p:cNvSpPr>
          <p:nvPr/>
        </p:nvSpPr>
        <p:spPr bwMode="auto">
          <a:xfrm>
            <a:off x="47625" y="6367463"/>
            <a:ext cx="3381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Source: Statistics, Freedman et al. </a:t>
            </a:r>
          </a:p>
        </p:txBody>
      </p:sp>
    </p:spTree>
    <p:extLst>
      <p:ext uri="{BB962C8B-B14F-4D97-AF65-F5344CB8AC3E}">
        <p14:creationId xmlns:p14="http://schemas.microsoft.com/office/powerpoint/2010/main" val="1035754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Effect transition="in" filter="fade">
                                      <p:cBhvr>
                                        <p:cTn id="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0200" y="838200"/>
            <a:ext cx="7315200" cy="1143000"/>
          </a:xfrm>
        </p:spPr>
        <p:txBody>
          <a:bodyPr/>
          <a:lstStyle/>
          <a:p>
            <a:pPr algn="l"/>
            <a:r>
              <a:rPr lang="en-US" smtClean="0"/>
              <a:t>Results</a:t>
            </a:r>
            <a:br>
              <a:rPr lang="en-US" smtClean="0"/>
            </a:br>
            <a:r>
              <a:rPr lang="en-US" sz="2000" smtClean="0"/>
              <a:t>Admission Rates at Berkley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00769321"/>
              </p:ext>
            </p:extLst>
          </p:nvPr>
        </p:nvGraphicFramePr>
        <p:xfrm>
          <a:off x="609600" y="2312988"/>
          <a:ext cx="8229600" cy="3706932"/>
        </p:xfrm>
        <a:graphic>
          <a:graphicData uri="http://schemas.openxmlformats.org/drawingml/2006/table">
            <a:tbl>
              <a:tblPr firstRow="1">
                <a:tableStyleId>{91EBBBCC-DAD2-459C-BE2E-F6DE35CF9A28}</a:tableStyleId>
              </a:tblPr>
              <a:tblGrid>
                <a:gridCol w="1066800"/>
                <a:gridCol w="76200"/>
                <a:gridCol w="1828800"/>
                <a:gridCol w="1600200"/>
                <a:gridCol w="76200"/>
                <a:gridCol w="1828800"/>
                <a:gridCol w="1752600"/>
              </a:tblGrid>
              <a:tr h="482982">
                <a:tc>
                  <a:txBody>
                    <a:bodyPr/>
                    <a:lstStyle/>
                    <a:p>
                      <a:pPr algn="ctr" fontAlgn="ctr"/>
                      <a:endParaRPr lang="en-US" sz="2200" b="1" i="1" u="none" strike="noStrike" dirty="0">
                        <a:solidFill>
                          <a:schemeClr val="accent3"/>
                        </a:solidFill>
                        <a:latin typeface="Calibri" pitchFamily="34" charset="0"/>
                        <a:cs typeface="Arial" pitchFamily="34" charset="0"/>
                      </a:endParaRPr>
                    </a:p>
                  </a:txBody>
                  <a:tcPr marL="9525" marR="9525" marT="9523" marB="0" anchor="ctr">
                    <a:lnB w="12700" cap="flat" cmpd="sng" algn="ctr">
                      <a:solidFill>
                        <a:schemeClr val="tx1"/>
                      </a:solidFill>
                      <a:prstDash val="solid"/>
                      <a:round/>
                      <a:headEnd type="none" w="med" len="med"/>
                      <a:tailEnd type="none" w="med" len="med"/>
                    </a:lnB>
                    <a:noFill/>
                  </a:tcPr>
                </a:tc>
                <a:tc>
                  <a:txBody>
                    <a:bodyPr/>
                    <a:lstStyle/>
                    <a:p>
                      <a:pPr algn="ctr" fontAlgn="ctr"/>
                      <a:endParaRPr lang="en-US" sz="2200" b="1" i="0" u="none" strike="noStrike" dirty="0">
                        <a:solidFill>
                          <a:schemeClr val="accent3"/>
                        </a:solidFill>
                        <a:latin typeface="Calibri" pitchFamily="34" charset="0"/>
                        <a:cs typeface="Arial" pitchFamily="34" charset="0"/>
                      </a:endParaRPr>
                    </a:p>
                  </a:txBody>
                  <a:tcPr marL="9525" marR="9525" marT="952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2200" b="1" i="0" u="none" strike="noStrike" dirty="0" smtClean="0">
                          <a:solidFill>
                            <a:schemeClr val="accent3"/>
                          </a:solidFill>
                          <a:latin typeface="Calibri" pitchFamily="34" charset="0"/>
                          <a:cs typeface="Arial" pitchFamily="34" charset="0"/>
                        </a:rPr>
                        <a:t>Male</a:t>
                      </a:r>
                      <a:endParaRPr lang="en-US" sz="2200" b="1" i="0"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fontAlgn="t"/>
                      <a:endParaRPr lang="en-US" sz="2000" b="1" i="1" u="none" strike="noStrike" dirty="0">
                        <a:solidFill>
                          <a:srgbClr val="000000"/>
                        </a:solidFill>
                        <a:latin typeface="Arial" pitchFamily="34" charset="0"/>
                        <a:cs typeface="Arial" pitchFamily="34" charset="0"/>
                      </a:endParaRPr>
                    </a:p>
                  </a:txBody>
                  <a:tcPr marL="9525" marR="9525" marT="9526" marB="0">
                    <a:solidFill>
                      <a:srgbClr val="550A6A"/>
                    </a:solidFill>
                  </a:tcPr>
                </a:tc>
                <a:tc>
                  <a:txBody>
                    <a:bodyPr/>
                    <a:lstStyle/>
                    <a:p>
                      <a:pPr algn="ctr" fontAlgn="ctr"/>
                      <a:endParaRPr lang="en-US" sz="2200" b="1" i="0"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2200" b="1" i="0" u="none" strike="noStrike" dirty="0" smtClean="0">
                          <a:solidFill>
                            <a:schemeClr val="accent3"/>
                          </a:solidFill>
                          <a:latin typeface="Calibri" pitchFamily="34" charset="0"/>
                          <a:cs typeface="Arial" pitchFamily="34" charset="0"/>
                        </a:rPr>
                        <a:t>Female</a:t>
                      </a:r>
                      <a:endParaRPr lang="en-US" sz="2200" b="1" i="0"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fontAlgn="t"/>
                      <a:endParaRPr lang="en-US" sz="2000" b="1" i="1" u="none" strike="noStrike" dirty="0">
                        <a:solidFill>
                          <a:srgbClr val="000000"/>
                        </a:solidFill>
                        <a:latin typeface="Arial" pitchFamily="34" charset="0"/>
                        <a:cs typeface="Arial" pitchFamily="34" charset="0"/>
                      </a:endParaRPr>
                    </a:p>
                  </a:txBody>
                  <a:tcPr marL="9525" marR="9525" marT="9526" marB="0">
                    <a:solidFill>
                      <a:srgbClr val="550A6A"/>
                    </a:solidFill>
                  </a:tcPr>
                </a:tc>
              </a:tr>
              <a:tr h="810329">
                <a:tc>
                  <a:txBody>
                    <a:bodyPr/>
                    <a:lstStyle/>
                    <a:p>
                      <a:pPr algn="ctr" fontAlgn="ctr"/>
                      <a:r>
                        <a:rPr lang="en-US" sz="2200" b="1" u="none" strike="noStrike" dirty="0">
                          <a:solidFill>
                            <a:schemeClr val="accent3"/>
                          </a:solidFill>
                          <a:latin typeface="Calibri" pitchFamily="34" charset="0"/>
                        </a:rPr>
                        <a:t>Major </a:t>
                      </a:r>
                      <a:endParaRPr lang="en-US" sz="2200" b="1" i="1"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endParaRPr lang="en-US" sz="2200" b="1" i="1"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1" u="none" strike="noStrike" dirty="0" smtClean="0">
                          <a:solidFill>
                            <a:schemeClr val="accent3"/>
                          </a:solidFill>
                          <a:latin typeface="Calibri" pitchFamily="34" charset="0"/>
                        </a:rPr>
                        <a:t>Number of </a:t>
                      </a:r>
                      <a:r>
                        <a:rPr lang="en-US" sz="2200" b="1" u="none" strike="noStrike" baseline="0" dirty="0" smtClean="0">
                          <a:solidFill>
                            <a:schemeClr val="accent3"/>
                          </a:solidFill>
                          <a:latin typeface="Calibri" pitchFamily="34" charset="0"/>
                        </a:rPr>
                        <a:t>Applicants</a:t>
                      </a:r>
                      <a:endParaRPr lang="en-US" sz="2200" b="1" i="1"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0A6A"/>
                    </a:solidFill>
                  </a:tcPr>
                </a:tc>
                <a:tc>
                  <a:txBody>
                    <a:bodyPr/>
                    <a:lstStyle/>
                    <a:p>
                      <a:pPr algn="ctr" fontAlgn="t"/>
                      <a:r>
                        <a:rPr lang="en-US" sz="2200" b="1" u="none" strike="noStrike" dirty="0" smtClean="0">
                          <a:solidFill>
                            <a:schemeClr val="accent3"/>
                          </a:solidFill>
                          <a:latin typeface="Calibri" pitchFamily="34" charset="0"/>
                        </a:rPr>
                        <a:t>Percent   Admitted </a:t>
                      </a:r>
                      <a:endParaRPr lang="en-US" sz="2200" b="1" i="1"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0A6A"/>
                    </a:solidFill>
                  </a:tcPr>
                </a:tc>
                <a:tc>
                  <a:txBody>
                    <a:bodyPr/>
                    <a:lstStyle/>
                    <a:p>
                      <a:pPr algn="ctr" fontAlgn="ctr"/>
                      <a:endParaRPr lang="en-US" sz="2200" b="1" i="1"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1" u="none" strike="noStrike" dirty="0" smtClean="0">
                          <a:solidFill>
                            <a:schemeClr val="accent3"/>
                          </a:solidFill>
                          <a:latin typeface="Calibri" pitchFamily="34" charset="0"/>
                        </a:rPr>
                        <a:t>Number </a:t>
                      </a:r>
                      <a:r>
                        <a:rPr lang="en-US" sz="2200" b="1" u="none" strike="noStrike" dirty="0">
                          <a:solidFill>
                            <a:schemeClr val="accent3"/>
                          </a:solidFill>
                          <a:latin typeface="Calibri" pitchFamily="34" charset="0"/>
                        </a:rPr>
                        <a:t>of  </a:t>
                      </a:r>
                      <a:r>
                        <a:rPr lang="en-US" sz="2200" b="1" u="none" strike="noStrike" dirty="0" smtClean="0">
                          <a:solidFill>
                            <a:schemeClr val="accent3"/>
                          </a:solidFill>
                          <a:latin typeface="Calibri" pitchFamily="34" charset="0"/>
                        </a:rPr>
                        <a:t>Applicants </a:t>
                      </a:r>
                      <a:endParaRPr lang="en-US" sz="2200" b="1" i="1"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0A6A"/>
                    </a:solidFill>
                  </a:tcPr>
                </a:tc>
                <a:tc>
                  <a:txBody>
                    <a:bodyPr/>
                    <a:lstStyle/>
                    <a:p>
                      <a:pPr algn="ctr" fontAlgn="t"/>
                      <a:r>
                        <a:rPr lang="en-US" sz="2200" b="1" u="none" strike="noStrike" dirty="0" smtClean="0">
                          <a:solidFill>
                            <a:schemeClr val="accent3"/>
                          </a:solidFill>
                          <a:latin typeface="Calibri" pitchFamily="34" charset="0"/>
                        </a:rPr>
                        <a:t>Percent Admitted </a:t>
                      </a:r>
                      <a:endParaRPr lang="en-US" sz="2200" b="1" i="1"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0A6A"/>
                    </a:solidFill>
                  </a:tcPr>
                </a:tc>
              </a:tr>
              <a:tr h="344786">
                <a:tc>
                  <a:txBody>
                    <a:bodyPr/>
                    <a:lstStyle/>
                    <a:p>
                      <a:pPr algn="ctr" fontAlgn="t"/>
                      <a:r>
                        <a:rPr lang="en-US" sz="2200" b="1" u="none" strike="noStrike" dirty="0">
                          <a:solidFill>
                            <a:schemeClr val="accent3"/>
                          </a:solidFill>
                          <a:latin typeface="Calibri" pitchFamily="34" charset="0"/>
                        </a:rPr>
                        <a:t>A </a:t>
                      </a:r>
                      <a:endParaRPr lang="en-US" sz="2200" b="1" i="0" u="none" strike="noStrike" dirty="0">
                        <a:solidFill>
                          <a:schemeClr val="accent3"/>
                        </a:solidFill>
                        <a:latin typeface="Calibri" pitchFamily="34" charset="0"/>
                        <a:cs typeface="Arial" pitchFamily="34" charset="0"/>
                      </a:endParaRP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0A6A"/>
                    </a:solidFill>
                  </a:tcPr>
                </a:tc>
                <a:tc>
                  <a:txBody>
                    <a:bodyPr/>
                    <a:lstStyle/>
                    <a:p>
                      <a:pPr algn="ctr" fontAlgn="t"/>
                      <a:endParaRPr lang="en-US" sz="2200" b="1" i="0" u="none" strike="noStrike" dirty="0">
                        <a:solidFill>
                          <a:srgbClr val="000000"/>
                        </a:solidFill>
                        <a:latin typeface="Calibri" pitchFamily="34" charset="0"/>
                        <a:cs typeface="Arial" pitchFamily="34" charset="0"/>
                      </a:endParaRP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dirty="0">
                          <a:latin typeface="Calibri" pitchFamily="34" charset="0"/>
                        </a:rPr>
                        <a:t>825</a:t>
                      </a:r>
                      <a:endParaRPr lang="en-US" sz="2200" b="1" i="0" u="none" strike="noStrike" dirty="0">
                        <a:solidFill>
                          <a:srgbClr val="000000"/>
                        </a:solidFill>
                        <a:latin typeface="Calibri" pitchFamily="34" charset="0"/>
                        <a:cs typeface="Arial" pitchFamily="34" charset="0"/>
                      </a:endParaRP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2200" u="none" strike="noStrike" dirty="0" smtClean="0">
                          <a:latin typeface="Calibri" pitchFamily="34" charset="0"/>
                        </a:rPr>
                        <a:t>62%</a:t>
                      </a:r>
                      <a:endParaRPr lang="en-US" sz="2200" b="1" i="0" u="none" strike="noStrike" dirty="0">
                        <a:solidFill>
                          <a:srgbClr val="000000"/>
                        </a:solidFill>
                        <a:latin typeface="Calibri" pitchFamily="34" charset="0"/>
                        <a:cs typeface="Arial" pitchFamily="34" charset="0"/>
                      </a:endParaRP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endParaRPr lang="en-US" sz="2200" b="1" i="0" u="none" strike="noStrike" dirty="0">
                        <a:solidFill>
                          <a:srgbClr val="000000"/>
                        </a:solidFill>
                        <a:latin typeface="Calibri" pitchFamily="34" charset="0"/>
                        <a:cs typeface="Arial" pitchFamily="34" charset="0"/>
                      </a:endParaRP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2200" u="none" strike="noStrike" dirty="0">
                          <a:latin typeface="Calibri" pitchFamily="34" charset="0"/>
                        </a:rPr>
                        <a:t>108</a:t>
                      </a:r>
                      <a:endParaRPr lang="en-US" sz="2200" b="1" i="0" u="none" strike="noStrike" dirty="0">
                        <a:solidFill>
                          <a:srgbClr val="000000"/>
                        </a:solidFill>
                        <a:latin typeface="Calibri" pitchFamily="34" charset="0"/>
                        <a:cs typeface="Arial" pitchFamily="34" charset="0"/>
                      </a:endParaRP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2200" u="none" strike="noStrike" dirty="0" smtClean="0">
                          <a:latin typeface="Calibri" pitchFamily="34" charset="0"/>
                        </a:rPr>
                        <a:t>82%</a:t>
                      </a:r>
                      <a:endParaRPr lang="en-US" sz="2200" b="1" i="0" u="none" strike="noStrike" dirty="0">
                        <a:solidFill>
                          <a:srgbClr val="000000"/>
                        </a:solidFill>
                        <a:latin typeface="Calibri" pitchFamily="34" charset="0"/>
                        <a:cs typeface="Arial" pitchFamily="34" charset="0"/>
                      </a:endParaRPr>
                    </a:p>
                  </a:txBody>
                  <a:tcPr marL="9525" marR="9525" marT="95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44786">
                <a:tc>
                  <a:txBody>
                    <a:bodyPr/>
                    <a:lstStyle/>
                    <a:p>
                      <a:pPr algn="ctr" fontAlgn="ctr"/>
                      <a:r>
                        <a:rPr lang="en-US" sz="2200" b="1" u="none" strike="noStrike" dirty="0">
                          <a:solidFill>
                            <a:schemeClr val="accent3"/>
                          </a:solidFill>
                          <a:latin typeface="Calibri" pitchFamily="34" charset="0"/>
                        </a:rPr>
                        <a:t>B </a:t>
                      </a:r>
                      <a:endParaRPr lang="en-US" sz="2200" b="1" i="0"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0A6A"/>
                    </a:solidFill>
                  </a:tcPr>
                </a:tc>
                <a:tc>
                  <a:txBody>
                    <a:bodyPr/>
                    <a:lstStyle/>
                    <a:p>
                      <a:pPr algn="ctr" fontAlgn="ct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u="none" strike="noStrike" dirty="0">
                          <a:latin typeface="Calibri" pitchFamily="34" charset="0"/>
                        </a:rPr>
                        <a:t>560</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200" u="none" strike="noStrike" dirty="0" smtClean="0">
                          <a:latin typeface="Calibri" pitchFamily="34" charset="0"/>
                        </a:rPr>
                        <a:t>63%</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u="none" strike="noStrike" dirty="0">
                          <a:latin typeface="Calibri" pitchFamily="34" charset="0"/>
                        </a:rPr>
                        <a:t>25</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200" u="none" strike="noStrike" dirty="0" smtClean="0">
                          <a:latin typeface="Calibri" pitchFamily="34" charset="0"/>
                        </a:rPr>
                        <a:t>68%</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786">
                <a:tc>
                  <a:txBody>
                    <a:bodyPr/>
                    <a:lstStyle/>
                    <a:p>
                      <a:pPr algn="ctr" fontAlgn="ctr"/>
                      <a:r>
                        <a:rPr lang="en-US" sz="2200" b="1" u="none" strike="noStrike" dirty="0">
                          <a:solidFill>
                            <a:schemeClr val="accent3"/>
                          </a:solidFill>
                          <a:latin typeface="Calibri" pitchFamily="34" charset="0"/>
                        </a:rPr>
                        <a:t>C </a:t>
                      </a:r>
                      <a:endParaRPr lang="en-US" sz="2200" b="1" i="0"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0A6A"/>
                    </a:solidFill>
                  </a:tcPr>
                </a:tc>
                <a:tc>
                  <a:txBody>
                    <a:bodyPr/>
                    <a:lstStyle/>
                    <a:p>
                      <a:pPr algn="ctr" fontAlgn="ct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u="none" strike="noStrike" dirty="0">
                          <a:latin typeface="Calibri" pitchFamily="34" charset="0"/>
                        </a:rPr>
                        <a:t>325</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200" u="none" strike="noStrike" dirty="0" smtClean="0">
                          <a:latin typeface="Calibri" pitchFamily="34" charset="0"/>
                        </a:rPr>
                        <a:t>37%</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u="none" strike="noStrike" dirty="0">
                          <a:latin typeface="Calibri" pitchFamily="34" charset="0"/>
                        </a:rPr>
                        <a:t>593</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200" u="none" strike="noStrike" dirty="0" smtClean="0">
                          <a:latin typeface="Calibri" pitchFamily="34" charset="0"/>
                        </a:rPr>
                        <a:t>34%</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786">
                <a:tc>
                  <a:txBody>
                    <a:bodyPr/>
                    <a:lstStyle/>
                    <a:p>
                      <a:pPr algn="ctr" fontAlgn="ctr"/>
                      <a:r>
                        <a:rPr lang="en-US" sz="2200" b="1" u="none" strike="noStrike" dirty="0">
                          <a:solidFill>
                            <a:schemeClr val="accent3"/>
                          </a:solidFill>
                          <a:latin typeface="Calibri" pitchFamily="34" charset="0"/>
                        </a:rPr>
                        <a:t>D </a:t>
                      </a:r>
                      <a:endParaRPr lang="en-US" sz="2200" b="1" i="0"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0A6A"/>
                    </a:solidFill>
                  </a:tcPr>
                </a:tc>
                <a:tc>
                  <a:txBody>
                    <a:bodyPr/>
                    <a:lstStyle/>
                    <a:p>
                      <a:pPr algn="ctr" fontAlgn="ct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u="none" strike="noStrike" dirty="0">
                          <a:latin typeface="Calibri" pitchFamily="34" charset="0"/>
                        </a:rPr>
                        <a:t>417</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200" u="none" strike="noStrike" dirty="0" smtClean="0">
                          <a:latin typeface="Calibri" pitchFamily="34" charset="0"/>
                        </a:rPr>
                        <a:t>33%</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u="none" strike="noStrike" dirty="0">
                          <a:latin typeface="Calibri" pitchFamily="34" charset="0"/>
                        </a:rPr>
                        <a:t>375</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200" u="none" strike="noStrike" dirty="0" smtClean="0">
                          <a:latin typeface="Calibri" pitchFamily="34" charset="0"/>
                        </a:rPr>
                        <a:t>35%</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786">
                <a:tc>
                  <a:txBody>
                    <a:bodyPr/>
                    <a:lstStyle/>
                    <a:p>
                      <a:pPr algn="ctr" fontAlgn="ctr"/>
                      <a:r>
                        <a:rPr lang="en-US" sz="2200" b="1" u="none" strike="noStrike" dirty="0">
                          <a:solidFill>
                            <a:schemeClr val="accent3"/>
                          </a:solidFill>
                          <a:latin typeface="Calibri" pitchFamily="34" charset="0"/>
                        </a:rPr>
                        <a:t>E </a:t>
                      </a:r>
                      <a:endParaRPr lang="en-US" sz="2200" b="1" i="0"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0A6A"/>
                    </a:solidFill>
                  </a:tcPr>
                </a:tc>
                <a:tc>
                  <a:txBody>
                    <a:bodyPr/>
                    <a:lstStyle/>
                    <a:p>
                      <a:pPr algn="ctr" fontAlgn="ct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u="none" strike="noStrike" dirty="0">
                          <a:latin typeface="Calibri" pitchFamily="34" charset="0"/>
                        </a:rPr>
                        <a:t>191</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2200" u="none" strike="noStrike" dirty="0" smtClean="0">
                          <a:latin typeface="Calibri" pitchFamily="34" charset="0"/>
                        </a:rPr>
                        <a:t>28%</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2200" u="none" strike="noStrike" dirty="0">
                          <a:latin typeface="Calibri" pitchFamily="34" charset="0"/>
                        </a:rPr>
                        <a:t>393</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2200" u="none" strike="noStrike" dirty="0" smtClean="0">
                          <a:latin typeface="Calibri" pitchFamily="34" charset="0"/>
                        </a:rPr>
                        <a:t>24%</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44786">
                <a:tc>
                  <a:txBody>
                    <a:bodyPr/>
                    <a:lstStyle/>
                    <a:p>
                      <a:pPr algn="ctr" fontAlgn="ctr"/>
                      <a:r>
                        <a:rPr lang="en-US" sz="2200" b="1" u="none" strike="noStrike" dirty="0">
                          <a:solidFill>
                            <a:schemeClr val="accent3"/>
                          </a:solidFill>
                          <a:latin typeface="Calibri" pitchFamily="34" charset="0"/>
                        </a:rPr>
                        <a:t>F </a:t>
                      </a:r>
                      <a:endParaRPr lang="en-US" sz="2200" b="1" i="0" u="none" strike="noStrike" dirty="0">
                        <a:solidFill>
                          <a:schemeClr val="accent3"/>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0A6A"/>
                    </a:solidFill>
                  </a:tcPr>
                </a:tc>
                <a:tc>
                  <a:txBody>
                    <a:bodyPr/>
                    <a:lstStyle/>
                    <a:p>
                      <a:pPr algn="ctr" fontAlgn="ct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u="none" strike="noStrike" dirty="0">
                          <a:latin typeface="Calibri" pitchFamily="34" charset="0"/>
                        </a:rPr>
                        <a:t>373</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200" u="none" strike="noStrike" dirty="0" smtClean="0">
                          <a:latin typeface="Calibri" pitchFamily="34" charset="0"/>
                        </a:rPr>
                        <a:t>6%</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u="none" strike="noStrike" dirty="0">
                          <a:latin typeface="Calibri" pitchFamily="34" charset="0"/>
                        </a:rPr>
                        <a:t>341</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200" u="none" strike="noStrike" dirty="0" smtClean="0">
                          <a:latin typeface="Calibri" pitchFamily="34" charset="0"/>
                        </a:rPr>
                        <a:t>7%</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786">
                <a:tc>
                  <a:txBody>
                    <a:bodyPr/>
                    <a:lstStyle/>
                    <a:p>
                      <a:pPr algn="ctr" fontAlgn="ctr"/>
                      <a:r>
                        <a:rPr lang="en-US" sz="2200" u="none" strike="noStrike" dirty="0">
                          <a:latin typeface="Calibri" pitchFamily="34" charset="0"/>
                        </a:rPr>
                        <a:t>Total</a:t>
                      </a:r>
                      <a:endParaRPr lang="en-US" sz="2200" b="1" i="0" u="none" strike="noStrike" dirty="0">
                        <a:solidFill>
                          <a:srgbClr val="000000"/>
                        </a:solidFill>
                        <a:latin typeface="Calibri" pitchFamily="34" charset="0"/>
                        <a:cs typeface="Arial" pitchFamily="34" charset="0"/>
                      </a:endParaRPr>
                    </a:p>
                  </a:txBody>
                  <a:tcPr marL="9525" marR="9525" marT="95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FDC"/>
                    </a:solidFill>
                  </a:tcPr>
                </a:tc>
                <a:tc>
                  <a:txBody>
                    <a:bodyPr/>
                    <a:lstStyle/>
                    <a:p>
                      <a:pPr algn="ctr" fontAlgn="b"/>
                      <a:endParaRPr lang="en-US" sz="2200" b="1" i="0" u="none" strike="noStrike" dirty="0">
                        <a:solidFill>
                          <a:srgbClr val="000000"/>
                        </a:solidFill>
                        <a:latin typeface="Calibri" pitchFamily="34" charset="0"/>
                        <a:cs typeface="Arial" pitchFamily="34" charset="0"/>
                      </a:endParaRPr>
                    </a:p>
                  </a:txBody>
                  <a:tcPr marL="9525" marR="9525"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200" u="none" strike="noStrike" dirty="0">
                          <a:latin typeface="Calibri" pitchFamily="34" charset="0"/>
                        </a:rPr>
                        <a:t>2691</a:t>
                      </a:r>
                      <a:endParaRPr lang="en-US" sz="2200" b="1" i="0" u="none" strike="noStrike" dirty="0">
                        <a:solidFill>
                          <a:srgbClr val="000000"/>
                        </a:solidFill>
                        <a:latin typeface="Calibri" pitchFamily="34" charset="0"/>
                        <a:cs typeface="Arial" pitchFamily="34" charset="0"/>
                      </a:endParaRPr>
                    </a:p>
                  </a:txBody>
                  <a:tcPr marL="9525" marR="9525"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FDC"/>
                    </a:solidFill>
                  </a:tcPr>
                </a:tc>
                <a:tc>
                  <a:txBody>
                    <a:bodyPr/>
                    <a:lstStyle/>
                    <a:p>
                      <a:pPr algn="ctr" fontAlgn="b"/>
                      <a:r>
                        <a:rPr lang="en-US" sz="2200" u="none" strike="noStrike" dirty="0">
                          <a:latin typeface="Calibri" pitchFamily="34" charset="0"/>
                        </a:rPr>
                        <a:t>45%</a:t>
                      </a:r>
                      <a:endParaRPr lang="en-US" sz="2200" b="1" i="0" u="none" strike="noStrike" dirty="0">
                        <a:solidFill>
                          <a:srgbClr val="000000"/>
                        </a:solidFill>
                        <a:latin typeface="Calibri" pitchFamily="34" charset="0"/>
                        <a:cs typeface="Arial" pitchFamily="34" charset="0"/>
                      </a:endParaRPr>
                    </a:p>
                  </a:txBody>
                  <a:tcPr marL="9525" marR="9525"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FDC"/>
                    </a:solidFill>
                  </a:tcPr>
                </a:tc>
                <a:tc>
                  <a:txBody>
                    <a:bodyPr/>
                    <a:lstStyle/>
                    <a:p>
                      <a:pPr algn="ctr" fontAlgn="b"/>
                      <a:endParaRPr lang="en-US" sz="2200" b="1" i="0" u="none" strike="noStrike" dirty="0">
                        <a:solidFill>
                          <a:srgbClr val="000000"/>
                        </a:solidFill>
                        <a:latin typeface="Calibri" pitchFamily="34" charset="0"/>
                        <a:cs typeface="Arial" pitchFamily="34" charset="0"/>
                      </a:endParaRPr>
                    </a:p>
                  </a:txBody>
                  <a:tcPr marL="9525" marR="9525"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200" u="none" strike="noStrike" dirty="0">
                          <a:latin typeface="Calibri" pitchFamily="34" charset="0"/>
                        </a:rPr>
                        <a:t>1835</a:t>
                      </a:r>
                      <a:endParaRPr lang="en-US" sz="2200" b="1" i="0" u="none" strike="noStrike" dirty="0">
                        <a:solidFill>
                          <a:srgbClr val="000000"/>
                        </a:solidFill>
                        <a:latin typeface="Calibri" pitchFamily="34" charset="0"/>
                        <a:cs typeface="Arial" pitchFamily="34" charset="0"/>
                      </a:endParaRPr>
                    </a:p>
                  </a:txBody>
                  <a:tcPr marL="9525" marR="9525"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FDC"/>
                    </a:solidFill>
                  </a:tcPr>
                </a:tc>
                <a:tc>
                  <a:txBody>
                    <a:bodyPr/>
                    <a:lstStyle/>
                    <a:p>
                      <a:pPr algn="ctr" fontAlgn="b"/>
                      <a:r>
                        <a:rPr lang="en-US" sz="2200" u="none" strike="noStrike" dirty="0">
                          <a:latin typeface="Calibri" pitchFamily="34" charset="0"/>
                        </a:rPr>
                        <a:t>30%</a:t>
                      </a:r>
                      <a:endParaRPr lang="en-US" sz="2200" b="1" i="0" u="none" strike="noStrike" dirty="0">
                        <a:solidFill>
                          <a:srgbClr val="000000"/>
                        </a:solidFill>
                        <a:latin typeface="Calibri" pitchFamily="34" charset="0"/>
                        <a:cs typeface="Arial" pitchFamily="34" charset="0"/>
                      </a:endParaRPr>
                    </a:p>
                  </a:txBody>
                  <a:tcPr marL="9525" marR="9525" marT="95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FDC"/>
                    </a:solidFill>
                  </a:tcPr>
                </a:tc>
              </a:tr>
            </a:tbl>
          </a:graphicData>
        </a:graphic>
      </p:graphicFrame>
      <p:sp>
        <p:nvSpPr>
          <p:cNvPr id="17467" name="Slide Number Placeholder 4"/>
          <p:cNvSpPr>
            <a:spLocks noGrp="1"/>
          </p:cNvSpPr>
          <p:nvPr>
            <p:ph type="sldNum" sz="quarter" idx="12"/>
          </p:nvPr>
        </p:nvSpPr>
        <p:spPr/>
        <p:txBody>
          <a:bodyPr/>
          <a:lstStyle/>
          <a:p>
            <a:pPr>
              <a:defRPr/>
            </a:pPr>
            <a:fld id="{F6FF6DE9-5757-4113-B0BA-316B8E3DE528}" type="slidenum">
              <a:rPr lang="en-US" smtClean="0"/>
              <a:pPr>
                <a:defRPr/>
              </a:pPr>
              <a:t>13</a:t>
            </a:fld>
            <a:endParaRPr lang="en-US" dirty="0" smtClean="0"/>
          </a:p>
        </p:txBody>
      </p:sp>
      <p:sp>
        <p:nvSpPr>
          <p:cNvPr id="8276" name="Rectangle 5"/>
          <p:cNvSpPr>
            <a:spLocks noChangeArrowheads="1"/>
          </p:cNvSpPr>
          <p:nvPr/>
        </p:nvSpPr>
        <p:spPr bwMode="auto">
          <a:xfrm>
            <a:off x="123825" y="6400800"/>
            <a:ext cx="3381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Source: Statistics, Freedman et al. </a:t>
            </a:r>
          </a:p>
        </p:txBody>
      </p:sp>
      <p:sp>
        <p:nvSpPr>
          <p:cNvPr id="2" name="Rectangle 1"/>
          <p:cNvSpPr/>
          <p:nvPr/>
        </p:nvSpPr>
        <p:spPr>
          <a:xfrm>
            <a:off x="4648200" y="685800"/>
            <a:ext cx="4085029" cy="92333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Confounding!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13786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914400"/>
            <a:ext cx="7696200" cy="762000"/>
          </a:xfrm>
        </p:spPr>
        <p:txBody>
          <a:bodyPr/>
          <a:lstStyle/>
          <a:p>
            <a:pPr algn="l"/>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Completely Randomized Design</a:t>
            </a:r>
          </a:p>
        </p:txBody>
      </p:sp>
      <p:sp>
        <p:nvSpPr>
          <p:cNvPr id="10263" name="Footer Placeholder 6"/>
          <p:cNvSpPr>
            <a:spLocks noGrp="1"/>
          </p:cNvSpPr>
          <p:nvPr>
            <p:ph type="ftr" sz="quarter" idx="11"/>
          </p:nvPr>
        </p:nvSpPr>
        <p:spPr/>
        <p:txBody>
          <a:bodyPr/>
          <a:lstStyle/>
          <a:p>
            <a:pPr>
              <a:defRPr/>
            </a:pPr>
            <a:r>
              <a:rPr lang="en-US" dirty="0" smtClean="0">
                <a:latin typeface="Arial" pitchFamily="34" charset="0"/>
              </a:rPr>
              <a:t>2. Randomized Designs-HSRG  </a:t>
            </a:r>
          </a:p>
        </p:txBody>
      </p:sp>
      <p:graphicFrame>
        <p:nvGraphicFramePr>
          <p:cNvPr id="5" name="Table 4"/>
          <p:cNvGraphicFramePr>
            <a:graphicFrameLocks noGrp="1"/>
          </p:cNvGraphicFramePr>
          <p:nvPr/>
        </p:nvGraphicFramePr>
        <p:xfrm>
          <a:off x="1752600" y="2195110"/>
          <a:ext cx="6096000" cy="3672290"/>
        </p:xfrm>
        <a:graphic>
          <a:graphicData uri="http://schemas.openxmlformats.org/drawingml/2006/table">
            <a:tbl>
              <a:tblPr/>
              <a:tblGrid>
                <a:gridCol w="2289060"/>
                <a:gridCol w="3806940"/>
              </a:tblGrid>
              <a:tr h="734458">
                <a:tc>
                  <a:txBody>
                    <a:bodyPr/>
                    <a:lstStyle/>
                    <a:p>
                      <a:pPr marL="0" marR="0" algn="ctr">
                        <a:lnSpc>
                          <a:spcPct val="115000"/>
                        </a:lnSpc>
                        <a:spcBef>
                          <a:spcPts val="0"/>
                        </a:spcBef>
                        <a:spcAft>
                          <a:spcPts val="0"/>
                        </a:spcAft>
                      </a:pPr>
                      <a:r>
                        <a:rPr lang="en-US" sz="3500" b="1" kern="1200" dirty="0">
                          <a:solidFill>
                            <a:srgbClr val="FFFFFF"/>
                          </a:solidFill>
                          <a:latin typeface="Calibri"/>
                          <a:ea typeface="Times New Roman"/>
                          <a:cs typeface="Arial"/>
                        </a:rPr>
                        <a:t>Treatment </a:t>
                      </a: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c>
                  <a:txBody>
                    <a:bodyPr/>
                    <a:lstStyle/>
                    <a:p>
                      <a:pPr marL="0" marR="0" algn="ctr">
                        <a:lnSpc>
                          <a:spcPct val="115000"/>
                        </a:lnSpc>
                        <a:spcBef>
                          <a:spcPts val="0"/>
                        </a:spcBef>
                        <a:spcAft>
                          <a:spcPts val="0"/>
                        </a:spcAft>
                      </a:pPr>
                      <a:r>
                        <a:rPr lang="en-US" sz="3500" b="1" kern="1200" dirty="0">
                          <a:solidFill>
                            <a:srgbClr val="FFFFFF"/>
                          </a:solidFill>
                          <a:latin typeface="Calibri"/>
                          <a:ea typeface="Times New Roman"/>
                          <a:cs typeface="Arial"/>
                        </a:rPr>
                        <a:t>Observations </a:t>
                      </a: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r>
              <a:tr h="734458">
                <a:tc>
                  <a:txBody>
                    <a:bodyPr/>
                    <a:lstStyle/>
                    <a:p>
                      <a:pPr marL="0" marR="0" algn="ctr">
                        <a:lnSpc>
                          <a:spcPct val="115000"/>
                        </a:lnSpc>
                        <a:spcBef>
                          <a:spcPts val="0"/>
                        </a:spcBef>
                        <a:spcAft>
                          <a:spcPts val="0"/>
                        </a:spcAft>
                      </a:pPr>
                      <a:r>
                        <a:rPr lang="en-US" sz="3500" kern="1200" dirty="0">
                          <a:solidFill>
                            <a:srgbClr val="000000"/>
                          </a:solidFill>
                          <a:latin typeface="Calibri"/>
                          <a:ea typeface="Times New Roman"/>
                          <a:cs typeface="Arial"/>
                        </a:rPr>
                        <a:t>1 </a:t>
                      </a: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c>
                  <a:txBody>
                    <a:bodyPr/>
                    <a:lstStyle/>
                    <a:p>
                      <a:pPr marL="0" marR="0" algn="ctr">
                        <a:lnSpc>
                          <a:spcPct val="115000"/>
                        </a:lnSpc>
                        <a:spcBef>
                          <a:spcPts val="0"/>
                        </a:spcBef>
                        <a:spcAft>
                          <a:spcPts val="0"/>
                        </a:spcAft>
                      </a:pP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11</a:t>
                      </a:r>
                      <a:r>
                        <a:rPr lang="en-US" sz="3500" kern="1200" dirty="0">
                          <a:solidFill>
                            <a:srgbClr val="000000"/>
                          </a:solidFill>
                          <a:latin typeface="Calibri"/>
                          <a:ea typeface="Times New Roman"/>
                          <a:cs typeface="Arial"/>
                        </a:rPr>
                        <a:t>, </a:t>
                      </a: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12</a:t>
                      </a:r>
                      <a:r>
                        <a:rPr lang="en-US" sz="3500" kern="1200" dirty="0">
                          <a:solidFill>
                            <a:srgbClr val="000000"/>
                          </a:solidFill>
                          <a:latin typeface="Calibri"/>
                          <a:ea typeface="Times New Roman"/>
                          <a:cs typeface="Arial"/>
                        </a:rPr>
                        <a:t>, </a:t>
                      </a: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1n </a:t>
                      </a: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r>
              <a:tr h="734458">
                <a:tc>
                  <a:txBody>
                    <a:bodyPr/>
                    <a:lstStyle/>
                    <a:p>
                      <a:pPr marL="0" marR="0" algn="ctr">
                        <a:lnSpc>
                          <a:spcPct val="115000"/>
                        </a:lnSpc>
                        <a:spcBef>
                          <a:spcPts val="0"/>
                        </a:spcBef>
                        <a:spcAft>
                          <a:spcPts val="0"/>
                        </a:spcAft>
                      </a:pPr>
                      <a:r>
                        <a:rPr lang="en-US" sz="3500" kern="1200" dirty="0">
                          <a:solidFill>
                            <a:srgbClr val="000000"/>
                          </a:solidFill>
                          <a:latin typeface="Calibri"/>
                          <a:ea typeface="Times New Roman"/>
                          <a:cs typeface="Arial"/>
                        </a:rPr>
                        <a:t>2 </a:t>
                      </a: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21</a:t>
                      </a:r>
                      <a:r>
                        <a:rPr lang="en-US" sz="3500" kern="1200" dirty="0">
                          <a:solidFill>
                            <a:srgbClr val="000000"/>
                          </a:solidFill>
                          <a:latin typeface="Calibri"/>
                          <a:ea typeface="Times New Roman"/>
                          <a:cs typeface="Arial"/>
                        </a:rPr>
                        <a:t>, </a:t>
                      </a: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22</a:t>
                      </a:r>
                      <a:r>
                        <a:rPr lang="en-US" sz="3500" kern="1200" dirty="0">
                          <a:solidFill>
                            <a:srgbClr val="000000"/>
                          </a:solidFill>
                          <a:latin typeface="Calibri"/>
                          <a:ea typeface="Times New Roman"/>
                          <a:cs typeface="Arial"/>
                        </a:rPr>
                        <a:t>, </a:t>
                      </a: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2n </a:t>
                      </a: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58">
                <a:tc>
                  <a:txBody>
                    <a:bodyPr/>
                    <a:lstStyle/>
                    <a:p>
                      <a:pPr marL="0" marR="0" algn="ctr">
                        <a:lnSpc>
                          <a:spcPct val="115000"/>
                        </a:lnSpc>
                        <a:spcBef>
                          <a:spcPts val="0"/>
                        </a:spcBef>
                        <a:spcAft>
                          <a:spcPts val="0"/>
                        </a:spcAft>
                      </a:pPr>
                      <a:r>
                        <a:rPr lang="en-US" sz="3500" kern="1200" dirty="0">
                          <a:solidFill>
                            <a:srgbClr val="000000"/>
                          </a:solidFill>
                          <a:latin typeface="Calibri"/>
                          <a:ea typeface="Times New Roman"/>
                          <a:cs typeface="Arial"/>
                        </a:rPr>
                        <a:t>3 </a:t>
                      </a: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c>
                  <a:txBody>
                    <a:bodyPr/>
                    <a:lstStyle/>
                    <a:p>
                      <a:pPr marL="0" marR="0" algn="ctr">
                        <a:lnSpc>
                          <a:spcPct val="115000"/>
                        </a:lnSpc>
                        <a:spcBef>
                          <a:spcPts val="0"/>
                        </a:spcBef>
                        <a:spcAft>
                          <a:spcPts val="0"/>
                        </a:spcAft>
                      </a:pP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31</a:t>
                      </a:r>
                      <a:r>
                        <a:rPr lang="en-US" sz="3500" kern="1200" dirty="0">
                          <a:solidFill>
                            <a:srgbClr val="000000"/>
                          </a:solidFill>
                          <a:latin typeface="Calibri"/>
                          <a:ea typeface="Times New Roman"/>
                          <a:cs typeface="Arial"/>
                        </a:rPr>
                        <a:t>, </a:t>
                      </a: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32</a:t>
                      </a:r>
                      <a:r>
                        <a:rPr lang="en-US" sz="3500" kern="1200" dirty="0">
                          <a:solidFill>
                            <a:srgbClr val="000000"/>
                          </a:solidFill>
                          <a:latin typeface="Calibri"/>
                          <a:ea typeface="Times New Roman"/>
                          <a:cs typeface="Arial"/>
                        </a:rPr>
                        <a:t>, </a:t>
                      </a: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3n </a:t>
                      </a: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r>
              <a:tr h="734458">
                <a:tc>
                  <a:txBody>
                    <a:bodyPr/>
                    <a:lstStyle/>
                    <a:p>
                      <a:pPr marL="0" marR="0" algn="ctr">
                        <a:lnSpc>
                          <a:spcPct val="115000"/>
                        </a:lnSpc>
                        <a:spcBef>
                          <a:spcPts val="0"/>
                        </a:spcBef>
                        <a:spcAft>
                          <a:spcPts val="0"/>
                        </a:spcAft>
                      </a:pPr>
                      <a:r>
                        <a:rPr lang="en-US" sz="3500" kern="1200" dirty="0">
                          <a:solidFill>
                            <a:srgbClr val="000000"/>
                          </a:solidFill>
                          <a:latin typeface="Calibri"/>
                          <a:ea typeface="Times New Roman"/>
                          <a:cs typeface="Arial"/>
                        </a:rPr>
                        <a:t>4 </a:t>
                      </a: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41</a:t>
                      </a:r>
                      <a:r>
                        <a:rPr lang="en-US" sz="3500" kern="1200" dirty="0">
                          <a:solidFill>
                            <a:srgbClr val="000000"/>
                          </a:solidFill>
                          <a:latin typeface="Calibri"/>
                          <a:ea typeface="Times New Roman"/>
                          <a:cs typeface="Arial"/>
                        </a:rPr>
                        <a:t>, </a:t>
                      </a: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42</a:t>
                      </a:r>
                      <a:r>
                        <a:rPr lang="en-US" sz="3500" kern="1200" dirty="0">
                          <a:solidFill>
                            <a:srgbClr val="000000"/>
                          </a:solidFill>
                          <a:latin typeface="Calibri"/>
                          <a:ea typeface="Times New Roman"/>
                          <a:cs typeface="Arial"/>
                        </a:rPr>
                        <a:t>, </a:t>
                      </a:r>
                      <a:r>
                        <a:rPr lang="en-US" sz="3500" kern="1200" dirty="0" smtClean="0">
                          <a:solidFill>
                            <a:srgbClr val="000000"/>
                          </a:solidFill>
                          <a:latin typeface="Calibri"/>
                          <a:ea typeface="Times New Roman"/>
                          <a:cs typeface="Arial"/>
                        </a:rPr>
                        <a:t>…y</a:t>
                      </a:r>
                      <a:r>
                        <a:rPr lang="en-US" sz="3500" kern="1200" baseline="-25000" dirty="0" smtClean="0">
                          <a:solidFill>
                            <a:srgbClr val="000000"/>
                          </a:solidFill>
                          <a:latin typeface="Calibri"/>
                          <a:ea typeface="Times New Roman"/>
                          <a:cs typeface="Arial"/>
                        </a:rPr>
                        <a:t>4n </a:t>
                      </a: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46580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1673" y="228600"/>
            <a:ext cx="8915400" cy="1143000"/>
          </a:xfrm>
        </p:spPr>
        <p:txBody>
          <a:bodyPr/>
          <a:lstStyle/>
          <a:p>
            <a:pPr algn="l"/>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Estimating the Effect of a Treatment</a:t>
            </a:r>
          </a:p>
        </p:txBody>
      </p:sp>
      <p:sp>
        <p:nvSpPr>
          <p:cNvPr id="11267" name="Content Placeholder 2"/>
          <p:cNvSpPr>
            <a:spLocks noGrp="1"/>
          </p:cNvSpPr>
          <p:nvPr>
            <p:ph idx="1"/>
          </p:nvPr>
        </p:nvSpPr>
        <p:spPr>
          <a:xfrm>
            <a:off x="304800" y="2057400"/>
            <a:ext cx="8610600" cy="4068763"/>
          </a:xfrm>
        </p:spPr>
        <p:txBody>
          <a:bodyPr/>
          <a:lstStyle/>
          <a:p>
            <a:r>
              <a:rPr lang="en-US" dirty="0" smtClean="0"/>
              <a:t>Example Research Question:  </a:t>
            </a:r>
          </a:p>
          <a:p>
            <a:pPr lvl="1"/>
            <a:r>
              <a:rPr lang="en-US" dirty="0" smtClean="0"/>
              <a:t>Do different tire types have different wear after being driven 20,000 miles?  </a:t>
            </a:r>
          </a:p>
          <a:p>
            <a:r>
              <a:rPr lang="en-US" dirty="0" smtClean="0"/>
              <a:t>How can we answer the question?  </a:t>
            </a:r>
          </a:p>
          <a:p>
            <a:pPr lvl="1"/>
            <a:r>
              <a:rPr lang="en-US" dirty="0" smtClean="0"/>
              <a:t>Random sample of tires on 4 similar cars</a:t>
            </a:r>
          </a:p>
          <a:p>
            <a:pPr lvl="1"/>
            <a:r>
              <a:rPr lang="en-US" dirty="0" smtClean="0"/>
              <a:t>Measure the wear after 20,000 miles</a:t>
            </a:r>
          </a:p>
          <a:p>
            <a:pPr lvl="1"/>
            <a:r>
              <a:rPr lang="en-US" dirty="0" smtClean="0"/>
              <a:t>Use a designed experiment to evaluate differences</a:t>
            </a:r>
          </a:p>
        </p:txBody>
      </p:sp>
      <p:sp>
        <p:nvSpPr>
          <p:cNvPr id="9220" name="Footer Placeholder 5"/>
          <p:cNvSpPr>
            <a:spLocks noGrp="1"/>
          </p:cNvSpPr>
          <p:nvPr>
            <p:ph type="ftr" sz="quarter" idx="11"/>
          </p:nvPr>
        </p:nvSpPr>
        <p:spPr/>
        <p:txBody>
          <a:bodyPr/>
          <a:lstStyle/>
          <a:p>
            <a:pPr>
              <a:defRPr/>
            </a:pPr>
            <a:r>
              <a:rPr lang="en-US" dirty="0" smtClean="0">
                <a:latin typeface="Arial" pitchFamily="34" charset="0"/>
              </a:rPr>
              <a:t>2. Randomized Designs-HSRG  </a:t>
            </a:r>
          </a:p>
        </p:txBody>
      </p:sp>
      <p:pic>
        <p:nvPicPr>
          <p:cNvPr id="10243" name="Picture 3" descr="C:\Users\isschn\AppData\Local\Microsoft\Windows\Temporary Internet Files\Content.IE5\WQHGC82D\MP9004387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0480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68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anim calcmode="lin" valueType="num">
                                      <p:cBhvr additive="base">
                                        <p:cTn id="23"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267">
                                            <p:txEl>
                                              <p:pRg st="4" end="4"/>
                                            </p:txEl>
                                          </p:spTgt>
                                        </p:tgtEl>
                                        <p:attrNameLst>
                                          <p:attrName>style.visibility</p:attrName>
                                        </p:attrNameLst>
                                      </p:cBhvr>
                                      <p:to>
                                        <p:strVal val="visible"/>
                                      </p:to>
                                    </p:set>
                                    <p:anim calcmode="lin" valueType="num">
                                      <p:cBhvr additive="base">
                                        <p:cTn id="2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267">
                                            <p:txEl>
                                              <p:pRg st="5" end="5"/>
                                            </p:txEl>
                                          </p:spTgt>
                                        </p:tgtEl>
                                        <p:attrNameLst>
                                          <p:attrName>style.visibility</p:attrName>
                                        </p:attrNameLst>
                                      </p:cBhvr>
                                      <p:to>
                                        <p:strVal val="visible"/>
                                      </p:to>
                                    </p:set>
                                    <p:anim calcmode="lin" valueType="num">
                                      <p:cBhvr additive="base">
                                        <p:cTn id="35"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00200" y="1143000"/>
            <a:ext cx="6248400" cy="609600"/>
          </a:xfrm>
        </p:spPr>
        <p:txBody>
          <a:bodyPr>
            <a:normAutofit fontScale="90000"/>
          </a:bodyPr>
          <a:lstStyle/>
          <a:p>
            <a:pPr algn="l"/>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Example </a:t>
            </a:r>
          </a:p>
        </p:txBody>
      </p:sp>
      <p:sp>
        <p:nvSpPr>
          <p:cNvPr id="11268" name="Footer Placeholder 5"/>
          <p:cNvSpPr>
            <a:spLocks noGrp="1"/>
          </p:cNvSpPr>
          <p:nvPr>
            <p:ph type="ftr" sz="quarter" idx="11"/>
          </p:nvPr>
        </p:nvSpPr>
        <p:spPr/>
        <p:txBody>
          <a:bodyPr/>
          <a:lstStyle/>
          <a:p>
            <a:pPr>
              <a:defRPr/>
            </a:pPr>
            <a:r>
              <a:rPr lang="en-US" dirty="0" smtClean="0">
                <a:latin typeface="Arial" pitchFamily="34" charset="0"/>
              </a:rPr>
              <a:t>2. Randomized Designs-HSRG  </a:t>
            </a:r>
          </a:p>
        </p:txBody>
      </p:sp>
      <p:graphicFrame>
        <p:nvGraphicFramePr>
          <p:cNvPr id="5" name="Content Placeholder 5"/>
          <p:cNvGraphicFramePr>
            <a:graphicFrameLocks/>
          </p:cNvGraphicFramePr>
          <p:nvPr>
            <p:extLst>
              <p:ext uri="{D42A27DB-BD31-4B8C-83A1-F6EECF244321}">
                <p14:modId xmlns:p14="http://schemas.microsoft.com/office/powerpoint/2010/main" val="4218045967"/>
              </p:ext>
            </p:extLst>
          </p:nvPr>
        </p:nvGraphicFramePr>
        <p:xfrm>
          <a:off x="304800" y="2362200"/>
          <a:ext cx="8381999" cy="3664103"/>
        </p:xfrm>
        <a:graphic>
          <a:graphicData uri="http://schemas.openxmlformats.org/drawingml/2006/table">
            <a:tbl>
              <a:tblPr/>
              <a:tblGrid>
                <a:gridCol w="1447800"/>
                <a:gridCol w="4819116"/>
                <a:gridCol w="2115083"/>
              </a:tblGrid>
              <a:tr h="621104">
                <a:tc>
                  <a:txBody>
                    <a:bodyPr/>
                    <a:lstStyle/>
                    <a:p>
                      <a:pPr algn="ctr" fontAlgn="t"/>
                      <a:r>
                        <a:rPr lang="en-US" sz="2600" b="1" i="0" u="none" strike="noStrike" dirty="0" smtClean="0">
                          <a:solidFill>
                            <a:schemeClr val="bg1"/>
                          </a:solidFill>
                          <a:latin typeface="Calibri"/>
                        </a:rPr>
                        <a:t>Symbol</a:t>
                      </a:r>
                      <a:endParaRPr lang="en-US" sz="2600" b="1" i="0" u="none" strike="noStrike" dirty="0">
                        <a:solidFill>
                          <a:schemeClr val="bg1"/>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57007A"/>
                    </a:solidFill>
                  </a:tcPr>
                </a:tc>
                <a:tc>
                  <a:txBody>
                    <a:bodyPr/>
                    <a:lstStyle/>
                    <a:p>
                      <a:pPr algn="ctr" fontAlgn="t"/>
                      <a:r>
                        <a:rPr lang="en-US" sz="2600" b="1" i="0" u="none" strike="noStrike" dirty="0" smtClean="0">
                          <a:solidFill>
                            <a:schemeClr val="bg1"/>
                          </a:solidFill>
                          <a:latin typeface="Calibri"/>
                        </a:rPr>
                        <a:t>Description</a:t>
                      </a:r>
                      <a:endParaRPr lang="en-US" sz="2600" b="1" i="0" u="none" strike="noStrike" dirty="0">
                        <a:solidFill>
                          <a:schemeClr val="bg1"/>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57007A"/>
                    </a:solidFill>
                  </a:tcPr>
                </a:tc>
                <a:tc>
                  <a:txBody>
                    <a:bodyPr/>
                    <a:lstStyle/>
                    <a:p>
                      <a:pPr algn="ctr" fontAlgn="t"/>
                      <a:r>
                        <a:rPr lang="en-US" sz="2600" b="1" i="0" u="none" strike="noStrike" dirty="0" smtClean="0">
                          <a:solidFill>
                            <a:schemeClr val="bg1"/>
                          </a:solidFill>
                          <a:latin typeface="Calibri"/>
                        </a:rPr>
                        <a:t>Sample</a:t>
                      </a:r>
                      <a:r>
                        <a:rPr lang="en-US" sz="2600" b="1" i="0" u="none" strike="noStrike" baseline="0" dirty="0" smtClean="0">
                          <a:solidFill>
                            <a:schemeClr val="bg1"/>
                          </a:solidFill>
                          <a:latin typeface="Calibri"/>
                        </a:rPr>
                        <a:t> Size</a:t>
                      </a:r>
                      <a:endParaRPr lang="en-US" sz="2600" b="1" i="0" u="none" strike="noStrike" dirty="0">
                        <a:solidFill>
                          <a:schemeClr val="bg1"/>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57007A"/>
                    </a:solidFill>
                  </a:tcPr>
                </a:tc>
              </a:tr>
              <a:tr h="530362">
                <a:tc>
                  <a:txBody>
                    <a:bodyPr/>
                    <a:lstStyle/>
                    <a:p>
                      <a:pPr algn="ctr" fontAlgn="t"/>
                      <a:r>
                        <a:rPr lang="en-US" sz="2600" b="0" i="0" u="none" strike="noStrike" dirty="0" smtClean="0">
                          <a:solidFill>
                            <a:srgbClr val="000000"/>
                          </a:solidFill>
                          <a:latin typeface="Calibri"/>
                        </a:rPr>
                        <a:t>k</a:t>
                      </a:r>
                      <a:r>
                        <a:rPr lang="en-US" sz="2600" b="0" i="0" u="none" strike="noStrike" baseline="0" dirty="0" smtClean="0">
                          <a:solidFill>
                            <a:srgbClr val="000000"/>
                          </a:solidFill>
                          <a:latin typeface="Calibri"/>
                        </a:rPr>
                        <a:t> = 1,…,p</a:t>
                      </a:r>
                      <a:endParaRPr lang="en-US" sz="26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E8C0"/>
                    </a:solidFill>
                  </a:tcPr>
                </a:tc>
                <a:tc>
                  <a:txBody>
                    <a:bodyPr/>
                    <a:lstStyle/>
                    <a:p>
                      <a:pPr algn="ctr" fontAlgn="t"/>
                      <a:r>
                        <a:rPr lang="en-US" sz="2600" b="0" i="0" u="none" strike="noStrike" dirty="0" smtClean="0">
                          <a:solidFill>
                            <a:srgbClr val="000000"/>
                          </a:solidFill>
                          <a:latin typeface="Calibri"/>
                        </a:rPr>
                        <a:t>Number of tire types (TREATMENT)</a:t>
                      </a:r>
                      <a:endParaRPr lang="en-US" sz="26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E8C0"/>
                    </a:solidFill>
                  </a:tcPr>
                </a:tc>
                <a:tc>
                  <a:txBody>
                    <a:bodyPr/>
                    <a:lstStyle/>
                    <a:p>
                      <a:pPr algn="ctr" fontAlgn="t"/>
                      <a:r>
                        <a:rPr lang="en-US" sz="2600" b="0" i="0" u="none" strike="noStrike" dirty="0" smtClean="0">
                          <a:solidFill>
                            <a:srgbClr val="000000"/>
                          </a:solidFill>
                          <a:latin typeface="Calibri"/>
                        </a:rPr>
                        <a:t>p = 4 tire types</a:t>
                      </a:r>
                      <a:endParaRPr lang="en-US" sz="26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E8C0"/>
                    </a:solidFill>
                  </a:tcPr>
                </a:tc>
              </a:tr>
              <a:tr h="448734">
                <a:tc>
                  <a:txBody>
                    <a:bodyPr/>
                    <a:lstStyle/>
                    <a:p>
                      <a:pPr algn="ctr" fontAlgn="t"/>
                      <a:r>
                        <a:rPr lang="en-US" sz="2600" b="0" i="0" u="none" strike="noStrike" baseline="0" dirty="0" smtClean="0">
                          <a:solidFill>
                            <a:srgbClr val="000000"/>
                          </a:solidFill>
                          <a:latin typeface="Calibri"/>
                        </a:rPr>
                        <a:t>i = 1,….,n</a:t>
                      </a:r>
                      <a:endParaRPr lang="en-US" sz="2600" b="0" i="0" u="none" strike="noStrike" baseline="0"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600" b="0" i="0" u="none" strike="noStrike" dirty="0" smtClean="0">
                          <a:solidFill>
                            <a:srgbClr val="000000"/>
                          </a:solidFill>
                          <a:latin typeface="Calibri"/>
                        </a:rPr>
                        <a:t>Number of tires in each treatment</a:t>
                      </a:r>
                      <a:endParaRPr lang="en-US" sz="26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600" b="0" i="0" u="none" strike="noStrike" dirty="0" smtClean="0">
                          <a:solidFill>
                            <a:srgbClr val="000000"/>
                          </a:solidFill>
                          <a:latin typeface="Calibri"/>
                        </a:rPr>
                        <a:t>n = 4</a:t>
                      </a:r>
                      <a:r>
                        <a:rPr lang="en-US" sz="2600" b="0" i="0" u="none" strike="noStrike" baseline="0" dirty="0" smtClean="0">
                          <a:solidFill>
                            <a:srgbClr val="000000"/>
                          </a:solidFill>
                          <a:latin typeface="Calibri"/>
                        </a:rPr>
                        <a:t> tires</a:t>
                      </a:r>
                      <a:endParaRPr lang="en-US" sz="26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1168401">
                <a:tc>
                  <a:txBody>
                    <a:bodyPr/>
                    <a:lstStyle/>
                    <a:p>
                      <a:pPr algn="ctr" fontAlgn="t"/>
                      <a:r>
                        <a:rPr lang="en-US" sz="2600" b="0" i="0" u="none" strike="noStrike" baseline="0" dirty="0" smtClean="0">
                          <a:solidFill>
                            <a:srgbClr val="000000"/>
                          </a:solidFill>
                          <a:latin typeface="Calibri"/>
                        </a:rPr>
                        <a:t>Y</a:t>
                      </a:r>
                      <a:r>
                        <a:rPr lang="en-US" sz="2600" b="0" i="0" u="none" strike="noStrike" baseline="-50000" dirty="0" smtClean="0">
                          <a:solidFill>
                            <a:srgbClr val="000000"/>
                          </a:solidFill>
                          <a:latin typeface="Calibri"/>
                        </a:rPr>
                        <a:t>ki</a:t>
                      </a:r>
                      <a:endParaRPr lang="en-US" sz="2600" b="0" i="0" u="none" strike="noStrike" baseline="-50000"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E8C0"/>
                    </a:solidFill>
                  </a:tcPr>
                </a:tc>
                <a:tc>
                  <a:txBody>
                    <a:bodyPr/>
                    <a:lstStyle/>
                    <a:p>
                      <a:pPr algn="ctr" fontAlgn="t"/>
                      <a:r>
                        <a:rPr lang="en-US" sz="2600" b="0" i="0" u="none" strike="noStrike" dirty="0" smtClean="0">
                          <a:solidFill>
                            <a:srgbClr val="000000"/>
                          </a:solidFill>
                          <a:latin typeface="Calibri"/>
                        </a:rPr>
                        <a:t>Wear on the tread</a:t>
                      </a:r>
                      <a:r>
                        <a:rPr lang="en-US" sz="2600" b="0" i="0" u="none" strike="noStrike" baseline="0" dirty="0" smtClean="0">
                          <a:solidFill>
                            <a:srgbClr val="000000"/>
                          </a:solidFill>
                          <a:latin typeface="Calibri"/>
                        </a:rPr>
                        <a:t> in 1/10 of </a:t>
                      </a:r>
                    </a:p>
                    <a:p>
                      <a:pPr algn="ctr" fontAlgn="t"/>
                      <a:r>
                        <a:rPr lang="en-US" sz="2600" b="0" i="0" u="none" strike="noStrike" baseline="0" dirty="0" smtClean="0">
                          <a:solidFill>
                            <a:srgbClr val="000000"/>
                          </a:solidFill>
                          <a:latin typeface="Calibri"/>
                        </a:rPr>
                        <a:t>an inch of the tire type k in sample i </a:t>
                      </a:r>
                    </a:p>
                    <a:p>
                      <a:pPr algn="ctr" fontAlgn="t"/>
                      <a:r>
                        <a:rPr lang="en-US" sz="2600" b="0" i="0" u="none" strike="noStrike" baseline="0" dirty="0" smtClean="0">
                          <a:solidFill>
                            <a:srgbClr val="000000"/>
                          </a:solidFill>
                          <a:latin typeface="Calibri"/>
                        </a:rPr>
                        <a:t>after 20,000 miles</a:t>
                      </a:r>
                      <a:endParaRPr lang="en-US" sz="2600" b="0" i="0" u="none" strike="noStrike" baseline="0"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E8C0"/>
                    </a:solidFill>
                  </a:tcPr>
                </a:tc>
                <a:tc>
                  <a:txBody>
                    <a:bodyPr/>
                    <a:lstStyle/>
                    <a:p>
                      <a:pPr algn="ctr" fontAlgn="t"/>
                      <a:endParaRPr lang="en-US" sz="2600" b="0" i="0" u="none" strike="noStrike" baseline="0"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E8C0"/>
                    </a:solidFill>
                  </a:tcPr>
                </a:tc>
              </a:tr>
              <a:tr h="865657">
                <a:tc>
                  <a:txBody>
                    <a:bodyPr/>
                    <a:lstStyle/>
                    <a:p>
                      <a:pPr algn="ctr" fontAlgn="t"/>
                      <a:endParaRPr lang="en-US" sz="2600" b="0" i="0" u="none" strike="noStrike" baseline="-25000"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t"/>
                      <a:r>
                        <a:rPr lang="en-US" sz="2600" b="0" i="0" u="none" strike="noStrike" baseline="0" dirty="0" smtClean="0">
                          <a:solidFill>
                            <a:srgbClr val="000000"/>
                          </a:solidFill>
                          <a:latin typeface="Calibri"/>
                        </a:rPr>
                        <a:t>Average difference of the k</a:t>
                      </a:r>
                      <a:r>
                        <a:rPr lang="en-US" sz="2600" b="0" i="0" u="none" strike="noStrike" baseline="30000" dirty="0" smtClean="0">
                          <a:solidFill>
                            <a:srgbClr val="000000"/>
                          </a:solidFill>
                          <a:latin typeface="Calibri"/>
                        </a:rPr>
                        <a:t>th</a:t>
                      </a:r>
                      <a:r>
                        <a:rPr lang="en-US" sz="2600" b="0" i="0" u="none" strike="noStrike" baseline="0" dirty="0" smtClean="0">
                          <a:solidFill>
                            <a:srgbClr val="000000"/>
                          </a:solidFill>
                          <a:latin typeface="Calibri"/>
                        </a:rPr>
                        <a:t> treatment to the overall mean</a:t>
                      </a:r>
                      <a:endParaRPr lang="en-US" sz="2600" b="0" i="0" u="none" strike="noStrike" baseline="0"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t"/>
                      <a:endParaRPr lang="en-US" sz="2600" b="0" i="0" u="none" strike="noStrike" baseline="0"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r>
            </a:tbl>
          </a:graphicData>
        </a:graphic>
      </p:graphicFrame>
      <p:sp>
        <p:nvSpPr>
          <p:cNvPr id="6" name="TextBox 5"/>
          <p:cNvSpPr txBox="1"/>
          <p:nvPr/>
        </p:nvSpPr>
        <p:spPr>
          <a:xfrm>
            <a:off x="914400" y="5257801"/>
            <a:ext cx="609600" cy="800219"/>
          </a:xfrm>
          <a:prstGeom prst="rect">
            <a:avLst/>
          </a:prstGeom>
          <a:noFill/>
        </p:spPr>
        <p:txBody>
          <a:bodyPr wrap="square" rtlCol="0">
            <a:spAutoFit/>
          </a:bodyPr>
          <a:lstStyle/>
          <a:p>
            <a:r>
              <a:rPr lang="el-GR" sz="2800" dirty="0" smtClean="0">
                <a:solidFill>
                  <a:srgbClr val="000000"/>
                </a:solidFill>
                <a:latin typeface="Calibri"/>
              </a:rPr>
              <a:t>τ</a:t>
            </a:r>
            <a:r>
              <a:rPr lang="en-US" sz="2800" baseline="-25000" dirty="0" smtClean="0">
                <a:solidFill>
                  <a:srgbClr val="000000"/>
                </a:solidFill>
                <a:latin typeface="Calibri"/>
              </a:rPr>
              <a:t>k</a:t>
            </a:r>
          </a:p>
          <a:p>
            <a:endParaRPr lang="en-US" dirty="0"/>
          </a:p>
        </p:txBody>
      </p:sp>
    </p:spTree>
    <p:extLst>
      <p:ext uri="{BB962C8B-B14F-4D97-AF65-F5344CB8AC3E}">
        <p14:creationId xmlns:p14="http://schemas.microsoft.com/office/powerpoint/2010/main" val="27899781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5" name="Footer Placeholder 6"/>
          <p:cNvSpPr>
            <a:spLocks noGrp="1"/>
          </p:cNvSpPr>
          <p:nvPr>
            <p:ph type="ftr" sz="quarter" idx="11"/>
          </p:nvPr>
        </p:nvSpPr>
        <p:spPr/>
        <p:txBody>
          <a:bodyPr/>
          <a:lstStyle/>
          <a:p>
            <a:pPr>
              <a:defRPr/>
            </a:pPr>
            <a:r>
              <a:rPr lang="en-US" dirty="0" smtClean="0">
                <a:latin typeface="Arial" pitchFamily="34" charset="0"/>
              </a:rPr>
              <a:t>2. Randomized Designs-HSRG  </a:t>
            </a:r>
          </a:p>
        </p:txBody>
      </p:sp>
      <p:graphicFrame>
        <p:nvGraphicFramePr>
          <p:cNvPr id="6" name="Content Placeholder 5"/>
          <p:cNvGraphicFramePr>
            <a:graphicFrameLocks/>
          </p:cNvGraphicFramePr>
          <p:nvPr>
            <p:extLst>
              <p:ext uri="{D42A27DB-BD31-4B8C-83A1-F6EECF244321}">
                <p14:modId xmlns:p14="http://schemas.microsoft.com/office/powerpoint/2010/main" val="1714228892"/>
              </p:ext>
            </p:extLst>
          </p:nvPr>
        </p:nvGraphicFramePr>
        <p:xfrm>
          <a:off x="1295400" y="2133599"/>
          <a:ext cx="6400800" cy="3200400"/>
        </p:xfrm>
        <a:graphic>
          <a:graphicData uri="http://schemas.openxmlformats.org/drawingml/2006/table">
            <a:tbl>
              <a:tblPr/>
              <a:tblGrid>
                <a:gridCol w="457201"/>
                <a:gridCol w="1066800"/>
                <a:gridCol w="1219200"/>
                <a:gridCol w="1226916"/>
                <a:gridCol w="1215342"/>
                <a:gridCol w="1215341"/>
              </a:tblGrid>
              <a:tr h="518635">
                <a:tc>
                  <a:txBody>
                    <a:bodyPr/>
                    <a:lstStyle/>
                    <a:p>
                      <a:pPr algn="ctr" fontAlgn="t"/>
                      <a:endParaRPr lang="en-US" sz="2800" b="1" i="0" u="none" strike="noStrike" dirty="0">
                        <a:solidFill>
                          <a:srgbClr val="FFFFFF"/>
                        </a:solidFill>
                        <a:latin typeface="Calibri"/>
                      </a:endParaRPr>
                    </a:p>
                  </a:txBody>
                  <a:tcPr marL="9525" marR="9525" marT="9526" marB="0" anchor="ctr">
                    <a:lnL>
                      <a:noFill/>
                    </a:lnL>
                    <a:lnR>
                      <a:noFill/>
                    </a:lnR>
                    <a:lnT>
                      <a:noFill/>
                    </a:lnT>
                    <a:lnB>
                      <a:noFill/>
                    </a:lnB>
                  </a:tcPr>
                </a:tc>
                <a:tc>
                  <a:txBody>
                    <a:bodyPr/>
                    <a:lstStyle/>
                    <a:p>
                      <a:pPr algn="ctr" fontAlgn="t"/>
                      <a:r>
                        <a:rPr lang="en-US" sz="2800" b="1" i="0" u="none" strike="noStrike" dirty="0">
                          <a:solidFill>
                            <a:srgbClr val="FFFFFF"/>
                          </a:solidFill>
                          <a:latin typeface="Calibri"/>
                        </a:rPr>
                        <a:t> </a:t>
                      </a:r>
                    </a:p>
                  </a:txBody>
                  <a:tcPr marL="9525" marR="9525" marT="9526" marB="0" anchor="ctr">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gridSpan="4">
                  <a:txBody>
                    <a:bodyPr/>
                    <a:lstStyle/>
                    <a:p>
                      <a:pPr algn="ctr" fontAlgn="t"/>
                      <a:r>
                        <a:rPr lang="en-US" sz="2800" b="1" i="0" u="none" strike="noStrike" dirty="0" smtClean="0">
                          <a:solidFill>
                            <a:srgbClr val="FFFFFF"/>
                          </a:solidFill>
                          <a:latin typeface="Calibri"/>
                        </a:rPr>
                        <a:t>Tire Number (i)</a:t>
                      </a:r>
                      <a:endParaRPr lang="en-US" sz="2800" b="1" i="0" u="none" strike="noStrike" dirty="0">
                        <a:solidFill>
                          <a:srgbClr val="FFFFFF"/>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55257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8635">
                <a:tc>
                  <a:txBody>
                    <a:bodyPr/>
                    <a:lstStyle/>
                    <a:p>
                      <a:pPr algn="ctr" fontAlgn="t"/>
                      <a:endParaRPr lang="en-US" sz="2800" b="1" i="0" u="none" strike="noStrike" dirty="0">
                        <a:solidFill>
                          <a:srgbClr val="FFFFFF"/>
                        </a:solidFill>
                        <a:latin typeface="Calibri"/>
                      </a:endParaRPr>
                    </a:p>
                  </a:txBody>
                  <a:tcPr marL="9525" marR="9525" marT="9526" marB="0" anchor="ctr">
                    <a:lnL>
                      <a:noFill/>
                    </a:lnL>
                    <a:lnR w="6350" cap="flat" cmpd="sng" algn="ctr">
                      <a:solidFill>
                        <a:srgbClr val="A5A5A5"/>
                      </a:solidFill>
                      <a:prstDash val="solid"/>
                      <a:round/>
                      <a:headEnd type="none" w="med" len="med"/>
                      <a:tailEnd type="none" w="med" len="med"/>
                    </a:lnR>
                    <a:lnT>
                      <a:noFill/>
                    </a:lnT>
                    <a:lnB>
                      <a:noFill/>
                    </a:lnB>
                  </a:tcPr>
                </a:tc>
                <a:tc>
                  <a:txBody>
                    <a:bodyPr/>
                    <a:lstStyle/>
                    <a:p>
                      <a:pPr algn="ctr" fontAlgn="t"/>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t"/>
                      <a:r>
                        <a:rPr lang="en-US" sz="2800" b="1" i="0" u="none" strike="noStrike" dirty="0" smtClean="0">
                          <a:solidFill>
                            <a:srgbClr val="000000"/>
                          </a:solidFill>
                          <a:latin typeface="Calibri"/>
                        </a:rPr>
                        <a:t>1</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2</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3</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4</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r>
              <a:tr h="518635">
                <a:tc rowSpan="4">
                  <a:txBody>
                    <a:bodyPr/>
                    <a:lstStyle/>
                    <a:p>
                      <a:pPr algn="ctr" fontAlgn="ctr"/>
                      <a:r>
                        <a:rPr lang="en-US" sz="2800" b="1" i="0" u="none" strike="noStrike" dirty="0" smtClean="0">
                          <a:solidFill>
                            <a:srgbClr val="FFFFFF"/>
                          </a:solidFill>
                          <a:latin typeface="Calibri"/>
                        </a:rPr>
                        <a:t>Tire Type (k)</a:t>
                      </a:r>
                      <a:endParaRPr lang="en-US" sz="2800" b="1" i="0" u="none" strike="noStrike" dirty="0">
                        <a:solidFill>
                          <a:srgbClr val="FFFFFF"/>
                        </a:solidFill>
                        <a:latin typeface="Calibri"/>
                      </a:endParaRPr>
                    </a:p>
                  </a:txBody>
                  <a:tcPr marL="9525" marR="9525" marT="9526" marB="0" vert="vert27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solidFill>
                      <a:srgbClr val="552579"/>
                    </a:solidFill>
                  </a:tcPr>
                </a:tc>
                <a:tc>
                  <a:txBody>
                    <a:bodyPr/>
                    <a:lstStyle/>
                    <a:p>
                      <a:pPr algn="ctr" fontAlgn="t"/>
                      <a:r>
                        <a:rPr lang="en-US" sz="1400" b="1" i="0" u="none" strike="noStrike" dirty="0" smtClean="0">
                          <a:solidFill>
                            <a:srgbClr val="000000"/>
                          </a:solidFill>
                          <a:latin typeface="Calibri"/>
                        </a:rPr>
                        <a:t>1</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Michelin</a:t>
                      </a: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17</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18635">
                <a:tc vMerge="1">
                  <a:txBody>
                    <a:bodyPr/>
                    <a:lstStyle/>
                    <a:p>
                      <a:pPr algn="ctr" fontAlgn="ctr"/>
                      <a:endParaRPr lang="en-US" sz="1600" b="1" i="0" u="none" strike="noStrike" dirty="0">
                        <a:solidFill>
                          <a:srgbClr val="FFFFFF"/>
                        </a:solidFill>
                        <a:latin typeface="Calibri"/>
                      </a:endParaRPr>
                    </a:p>
                  </a:txBody>
                  <a:tcPr marL="9525" marR="9525" marT="9525" marB="0" vert="vert27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solidFill>
                      <a:srgbClr val="552579"/>
                    </a:solidFill>
                  </a:tcPr>
                </a:tc>
                <a:tc>
                  <a:txBody>
                    <a:bodyPr/>
                    <a:lstStyle/>
                    <a:p>
                      <a:pPr algn="ctr" fontAlgn="t"/>
                      <a:r>
                        <a:rPr lang="en-US" sz="1400" b="1" i="0" u="none" strike="noStrike" dirty="0" smtClean="0">
                          <a:solidFill>
                            <a:srgbClr val="000000"/>
                          </a:solidFill>
                          <a:latin typeface="Calibri"/>
                        </a:rPr>
                        <a:t>2 Firestone</a:t>
                      </a:r>
                      <a:endParaRPr lang="en-US" sz="14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8</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40971">
                <a:tc vMerge="1">
                  <a:txBody>
                    <a:bodyPr/>
                    <a:lstStyle/>
                    <a:p>
                      <a:endParaRPr lang="en-US"/>
                    </a:p>
                  </a:txBody>
                  <a:tcPr/>
                </a:tc>
                <a:tc>
                  <a:txBody>
                    <a:bodyPr/>
                    <a:lstStyle/>
                    <a:p>
                      <a:pPr algn="ctr" fontAlgn="t"/>
                      <a:r>
                        <a:rPr lang="en-US" sz="1400" b="1" i="0" u="none" strike="noStrike" dirty="0" smtClean="0">
                          <a:solidFill>
                            <a:srgbClr val="000000"/>
                          </a:solidFill>
                          <a:latin typeface="Calibri"/>
                        </a:rPr>
                        <a:t>3 Goodyear</a:t>
                      </a:r>
                      <a:endParaRPr lang="en-US" sz="14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12</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10</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12</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9</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84889">
                <a:tc vMerge="1">
                  <a:txBody>
                    <a:bodyPr/>
                    <a:lstStyle/>
                    <a:p>
                      <a:endParaRPr lang="en-US"/>
                    </a:p>
                  </a:txBody>
                  <a:tcPr/>
                </a:tc>
                <a:tc>
                  <a:txBody>
                    <a:bodyPr/>
                    <a:lstStyle/>
                    <a:p>
                      <a:pPr algn="ctr" fontAlgn="t"/>
                      <a:r>
                        <a:rPr lang="en-US" sz="1400" b="1" i="0" u="none" strike="noStrike" dirty="0" smtClean="0">
                          <a:solidFill>
                            <a:srgbClr val="000000"/>
                          </a:solidFill>
                          <a:latin typeface="Calibri"/>
                        </a:rPr>
                        <a:t>4 Continental</a:t>
                      </a:r>
                      <a:endParaRPr lang="en-US" sz="14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11</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11</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9</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bl>
          </a:graphicData>
        </a:graphic>
      </p:graphicFrame>
      <p:graphicFrame>
        <p:nvGraphicFramePr>
          <p:cNvPr id="2050" name="Object 48"/>
          <p:cNvGraphicFramePr>
            <a:graphicFrameLocks noChangeAspect="1"/>
          </p:cNvGraphicFramePr>
          <p:nvPr/>
        </p:nvGraphicFramePr>
        <p:xfrm>
          <a:off x="5029200" y="5673725"/>
          <a:ext cx="2549525" cy="574675"/>
        </p:xfrm>
        <a:graphic>
          <a:graphicData uri="http://schemas.openxmlformats.org/presentationml/2006/ole">
            <mc:AlternateContent xmlns:mc="http://schemas.openxmlformats.org/markup-compatibility/2006">
              <mc:Choice xmlns:v="urn:schemas-microsoft-com:vml" Requires="v">
                <p:oleObj spid="_x0000_s11684" name="Equation" r:id="rId4" imgW="901309" imgH="203112" progId="">
                  <p:embed/>
                </p:oleObj>
              </mc:Choice>
              <mc:Fallback>
                <p:oleObj name="Equation" r:id="rId4" imgW="901309" imgH="20311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673725"/>
                        <a:ext cx="2549525"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9"/>
          <p:cNvGraphicFramePr>
            <a:graphicFrameLocks noChangeAspect="1"/>
          </p:cNvGraphicFramePr>
          <p:nvPr/>
        </p:nvGraphicFramePr>
        <p:xfrm>
          <a:off x="1487488" y="5630863"/>
          <a:ext cx="2601912" cy="541337"/>
        </p:xfrm>
        <a:graphic>
          <a:graphicData uri="http://schemas.openxmlformats.org/presentationml/2006/ole">
            <mc:AlternateContent xmlns:mc="http://schemas.openxmlformats.org/markup-compatibility/2006">
              <mc:Choice xmlns:v="urn:schemas-microsoft-com:vml" Requires="v">
                <p:oleObj spid="_x0000_s11685" name="Equation" r:id="rId6" imgW="977476" imgH="203112" progId="">
                  <p:embed/>
                </p:oleObj>
              </mc:Choice>
              <mc:Fallback>
                <p:oleObj name="Equation" r:id="rId6" imgW="977476" imgH="20311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7488" y="5630863"/>
                        <a:ext cx="2601912"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1"/>
          <p:cNvSpPr txBox="1">
            <a:spLocks/>
          </p:cNvSpPr>
          <p:nvPr/>
        </p:nvSpPr>
        <p:spPr bwMode="auto">
          <a:xfrm>
            <a:off x="1600200" y="1066800"/>
            <a:ext cx="7467600" cy="723900"/>
          </a:xfrm>
          <a:prstGeom prst="rect">
            <a:avLst/>
          </a:prstGeom>
          <a:noFill/>
          <a:ln w="9525">
            <a:noFill/>
            <a:miter lim="800000"/>
            <a:headEnd/>
            <a:tailEnd/>
          </a:ln>
        </p:spPr>
        <p:txBody>
          <a:bodyPr anchor="ctr"/>
          <a:lstStyle/>
          <a:p>
            <a:pPr eaLnBrk="0" hangingPunct="0">
              <a:defRPr/>
            </a:pPr>
            <a:r>
              <a:rPr lang="en-US" sz="40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The Data</a:t>
            </a:r>
          </a:p>
        </p:txBody>
      </p:sp>
    </p:spTree>
    <p:extLst>
      <p:ext uri="{BB962C8B-B14F-4D97-AF65-F5344CB8AC3E}">
        <p14:creationId xmlns:p14="http://schemas.microsoft.com/office/powerpoint/2010/main" val="14266097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38200"/>
            <a:ext cx="7924800" cy="1143000"/>
          </a:xfrm>
        </p:spPr>
        <p:txBody>
          <a:bodyPr/>
          <a:lstStyle/>
          <a:p>
            <a:pPr algn="l"/>
            <a:r>
              <a:rPr lang="en-US" sz="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Calculate Sample Means</a:t>
            </a:r>
            <a:endParaRPr lang="en-US" sz="3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Footer Placeholder 3"/>
          <p:cNvSpPr>
            <a:spLocks noGrp="1"/>
          </p:cNvSpPr>
          <p:nvPr>
            <p:ph type="ftr" sz="quarter" idx="11"/>
          </p:nvPr>
        </p:nvSpPr>
        <p:spPr>
          <a:xfrm>
            <a:off x="3124200" y="6457950"/>
            <a:ext cx="2895600" cy="476250"/>
          </a:xfrm>
        </p:spPr>
        <p:txBody>
          <a:bodyPr/>
          <a:lstStyle/>
          <a:p>
            <a:pPr>
              <a:defRPr/>
            </a:pPr>
            <a:r>
              <a:rPr lang="en-US" dirty="0" smtClean="0"/>
              <a:t>2. Randomized Designs-HSRG  </a:t>
            </a:r>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1562514364"/>
              </p:ext>
            </p:extLst>
          </p:nvPr>
        </p:nvGraphicFramePr>
        <p:xfrm>
          <a:off x="457200" y="2971800"/>
          <a:ext cx="5943599" cy="3544731"/>
        </p:xfrm>
        <a:graphic>
          <a:graphicData uri="http://schemas.openxmlformats.org/drawingml/2006/table">
            <a:tbl>
              <a:tblPr/>
              <a:tblGrid>
                <a:gridCol w="438532"/>
                <a:gridCol w="1117071"/>
                <a:gridCol w="544461"/>
                <a:gridCol w="777801"/>
                <a:gridCol w="622241"/>
                <a:gridCol w="777801"/>
                <a:gridCol w="1665692"/>
              </a:tblGrid>
              <a:tr h="518635">
                <a:tc>
                  <a:txBody>
                    <a:bodyPr/>
                    <a:lstStyle/>
                    <a:p>
                      <a:pPr algn="ctr" fontAlgn="t"/>
                      <a:endParaRPr lang="en-US" sz="2800" b="1" i="0" u="none" strike="noStrike" dirty="0">
                        <a:solidFill>
                          <a:srgbClr val="FFFFFF"/>
                        </a:solidFill>
                        <a:latin typeface="Calibri"/>
                      </a:endParaRPr>
                    </a:p>
                  </a:txBody>
                  <a:tcPr marL="9525" marR="9525" marT="9526" marB="0" anchor="ctr">
                    <a:lnL>
                      <a:noFill/>
                    </a:lnL>
                    <a:lnR>
                      <a:noFill/>
                    </a:lnR>
                    <a:lnT>
                      <a:noFill/>
                    </a:lnT>
                    <a:lnB>
                      <a:noFill/>
                    </a:lnB>
                  </a:tcPr>
                </a:tc>
                <a:tc>
                  <a:txBody>
                    <a:bodyPr/>
                    <a:lstStyle/>
                    <a:p>
                      <a:pPr algn="ctr" fontAlgn="t"/>
                      <a:r>
                        <a:rPr lang="en-US" sz="2800" b="1" i="0" u="none" strike="noStrike" dirty="0">
                          <a:solidFill>
                            <a:srgbClr val="FFFFFF"/>
                          </a:solidFill>
                          <a:latin typeface="Calibri"/>
                        </a:rPr>
                        <a:t> </a:t>
                      </a:r>
                    </a:p>
                  </a:txBody>
                  <a:tcPr marL="9525" marR="9525" marT="9526"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4">
                  <a:txBody>
                    <a:bodyPr/>
                    <a:lstStyle/>
                    <a:p>
                      <a:pPr algn="ctr" fontAlgn="t"/>
                      <a:r>
                        <a:rPr lang="en-US" sz="2800" b="1" i="0" u="none" strike="noStrike" dirty="0" smtClean="0">
                          <a:solidFill>
                            <a:srgbClr val="FFFFFF"/>
                          </a:solidFill>
                          <a:latin typeface="Calibri"/>
                        </a:rPr>
                        <a:t>Sample Number (i)</a:t>
                      </a:r>
                      <a:endParaRPr lang="en-US" sz="2800" b="1" i="0" u="none" strike="noStrike" dirty="0">
                        <a:solidFill>
                          <a:srgbClr val="FFFFFF"/>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endParaRPr lang="en-US" sz="2800" b="1" i="0" u="none" strike="noStrike" dirty="0">
                        <a:solidFill>
                          <a:srgbClr val="FFFFFF"/>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r>
              <a:tr h="518635">
                <a:tc>
                  <a:txBody>
                    <a:bodyPr/>
                    <a:lstStyle/>
                    <a:p>
                      <a:pPr algn="ctr" fontAlgn="t"/>
                      <a:endParaRPr lang="en-US" sz="2800" b="1" i="0" u="none" strike="noStrike" dirty="0">
                        <a:solidFill>
                          <a:srgbClr val="FFFFFF"/>
                        </a:solidFill>
                        <a:latin typeface="Calibri"/>
                      </a:endParaRPr>
                    </a:p>
                  </a:txBody>
                  <a:tcPr marL="9525" marR="9525" marT="9526"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2800" b="1"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b="1" i="0" u="none" strike="noStrike" dirty="0" smtClean="0">
                          <a:solidFill>
                            <a:srgbClr val="000000"/>
                          </a:solidFill>
                          <a:latin typeface="Calibri"/>
                        </a:rPr>
                        <a:t>1</a:t>
                      </a:r>
                      <a:endParaRPr lang="en-US" sz="2800" b="1"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2</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3</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4</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Average</a:t>
                      </a:r>
                      <a:endParaRPr lang="en-US" sz="2800" b="1"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r>
              <a:tr h="518635">
                <a:tc rowSpan="4">
                  <a:txBody>
                    <a:bodyPr/>
                    <a:lstStyle/>
                    <a:p>
                      <a:pPr algn="ctr" fontAlgn="ctr"/>
                      <a:r>
                        <a:rPr lang="en-US" sz="2800" b="1" i="0" u="none" strike="noStrike" dirty="0" smtClean="0">
                          <a:solidFill>
                            <a:srgbClr val="FFFFFF"/>
                          </a:solidFill>
                          <a:latin typeface="Calibri"/>
                        </a:rPr>
                        <a:t>Tire Type (k)</a:t>
                      </a:r>
                      <a:endParaRPr lang="en-US" sz="2800" b="1" i="0" u="none" strike="noStrike" dirty="0">
                        <a:solidFill>
                          <a:srgbClr val="FFFFFF"/>
                        </a:solidFill>
                        <a:latin typeface="Calibri"/>
                      </a:endParaRPr>
                    </a:p>
                  </a:txBody>
                  <a:tcPr marL="9525" marR="9525" marT="9526"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a:txBody>
                    <a:bodyPr/>
                    <a:lstStyle/>
                    <a:p>
                      <a:pPr algn="ctr" fontAlgn="t"/>
                      <a:r>
                        <a:rPr lang="en-US" sz="1400" b="1" i="0" u="none" strike="noStrike" dirty="0" smtClean="0">
                          <a:solidFill>
                            <a:srgbClr val="000000"/>
                          </a:solidFill>
                          <a:latin typeface="Calibri"/>
                        </a:rPr>
                        <a:t>1</a:t>
                      </a:r>
                      <a:r>
                        <a:rPr lang="en-US" sz="1400" b="1" i="0" u="none" strike="noStrike" baseline="0" dirty="0" smtClean="0">
                          <a:solidFill>
                            <a:srgbClr val="000000"/>
                          </a:solidFill>
                          <a:latin typeface="Calibri"/>
                        </a:rPr>
                        <a:t> </a:t>
                      </a:r>
                      <a:r>
                        <a:rPr lang="en-US" sz="1400" b="1" i="0" u="none" strike="noStrike" dirty="0" smtClean="0">
                          <a:solidFill>
                            <a:srgbClr val="000000"/>
                          </a:solidFill>
                          <a:latin typeface="Calibri"/>
                        </a:rPr>
                        <a:t>Michelin</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17</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18635">
                <a:tc vMerge="1">
                  <a:txBody>
                    <a:bodyPr/>
                    <a:lstStyle/>
                    <a:p>
                      <a:pPr algn="ctr" fontAlgn="ctr"/>
                      <a:endParaRPr lang="en-US" sz="1600" b="1" i="0" u="none" strike="noStrike" dirty="0">
                        <a:solidFill>
                          <a:srgbClr val="FFFFFF"/>
                        </a:solidFill>
                        <a:latin typeface="Calibri"/>
                      </a:endParaRPr>
                    </a:p>
                  </a:txBody>
                  <a:tcPr marL="9525" marR="9525" marT="9525" marB="0" vert="vert27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solidFill>
                      <a:srgbClr val="552579"/>
                    </a:solidFill>
                  </a:tcPr>
                </a:tc>
                <a:tc>
                  <a:txBody>
                    <a:bodyPr/>
                    <a:lstStyle/>
                    <a:p>
                      <a:pPr algn="ctr" fontAlgn="t"/>
                      <a:r>
                        <a:rPr lang="en-US" sz="1400" b="1" i="0" u="none" strike="noStrike" dirty="0" smtClean="0">
                          <a:solidFill>
                            <a:srgbClr val="000000"/>
                          </a:solidFill>
                          <a:latin typeface="Calibri"/>
                        </a:rPr>
                        <a:t>2 Firestone</a:t>
                      </a:r>
                      <a:endParaRPr lang="en-US" sz="1400" b="1"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8</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40971">
                <a:tc vMerge="1">
                  <a:txBody>
                    <a:bodyPr/>
                    <a:lstStyle/>
                    <a:p>
                      <a:endParaRPr lang="en-US"/>
                    </a:p>
                  </a:txBody>
                  <a:tcPr/>
                </a:tc>
                <a:tc>
                  <a:txBody>
                    <a:bodyPr/>
                    <a:lstStyle/>
                    <a:p>
                      <a:pPr algn="ctr" fontAlgn="t"/>
                      <a:r>
                        <a:rPr lang="en-US" sz="1400" b="1" i="0" u="none" strike="noStrike" dirty="0" smtClean="0">
                          <a:solidFill>
                            <a:srgbClr val="000000"/>
                          </a:solidFill>
                          <a:latin typeface="Calibri"/>
                        </a:rPr>
                        <a:t>3 Goodyear</a:t>
                      </a:r>
                      <a:endParaRPr lang="en-US" sz="1400" b="1"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12</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10</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12</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9</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84889">
                <a:tc vMerge="1">
                  <a:txBody>
                    <a:bodyPr/>
                    <a:lstStyle/>
                    <a:p>
                      <a:endParaRPr lang="en-US"/>
                    </a:p>
                  </a:txBody>
                  <a:tcPr/>
                </a:tc>
                <a:tc>
                  <a:txBody>
                    <a:bodyPr/>
                    <a:lstStyle/>
                    <a:p>
                      <a:pPr algn="ctr" fontAlgn="t"/>
                      <a:r>
                        <a:rPr lang="en-US" sz="1400" b="1" i="0" u="none" strike="noStrike" dirty="0" smtClean="0">
                          <a:solidFill>
                            <a:srgbClr val="000000"/>
                          </a:solidFill>
                          <a:latin typeface="Calibri"/>
                        </a:rPr>
                        <a:t>4 Continental</a:t>
                      </a:r>
                      <a:endParaRPr lang="en-US" sz="1400" b="1"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11</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11</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9</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8" name="Group 11"/>
          <p:cNvGrpSpPr/>
          <p:nvPr/>
        </p:nvGrpSpPr>
        <p:grpSpPr>
          <a:xfrm>
            <a:off x="4876800" y="4343400"/>
            <a:ext cx="1298537" cy="2172433"/>
            <a:chOff x="5225755" y="3712201"/>
            <a:chExt cx="1663701" cy="2386617"/>
          </a:xfrm>
        </p:grpSpPr>
        <p:graphicFrame>
          <p:nvGraphicFramePr>
            <p:cNvPr id="77828" name="Object 4"/>
            <p:cNvGraphicFramePr>
              <a:graphicFrameLocks noChangeAspect="1"/>
            </p:cNvGraphicFramePr>
            <p:nvPr/>
          </p:nvGraphicFramePr>
          <p:xfrm>
            <a:off x="5225758" y="3712201"/>
            <a:ext cx="1630362" cy="628650"/>
          </p:xfrm>
          <a:graphic>
            <a:graphicData uri="http://schemas.openxmlformats.org/presentationml/2006/ole">
              <mc:AlternateContent xmlns:mc="http://schemas.openxmlformats.org/markup-compatibility/2006">
                <mc:Choice xmlns:v="urn:schemas-microsoft-com:vml" Requires="v">
                  <p:oleObj spid="_x0000_s64588" name="Equation" r:id="rId4" imgW="660113" imgH="253890" progId="">
                    <p:embed/>
                  </p:oleObj>
                </mc:Choice>
                <mc:Fallback>
                  <p:oleObj name="Equation" r:id="rId4" imgW="660113" imgH="25389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758" y="3712201"/>
                          <a:ext cx="1630362"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9" name="Object 5"/>
            <p:cNvGraphicFramePr>
              <a:graphicFrameLocks noChangeAspect="1"/>
            </p:cNvGraphicFramePr>
            <p:nvPr/>
          </p:nvGraphicFramePr>
          <p:xfrm>
            <a:off x="5225756" y="4279565"/>
            <a:ext cx="1663700" cy="563562"/>
          </p:xfrm>
          <a:graphic>
            <a:graphicData uri="http://schemas.openxmlformats.org/presentationml/2006/ole">
              <mc:AlternateContent xmlns:mc="http://schemas.openxmlformats.org/markup-compatibility/2006">
                <mc:Choice xmlns:v="urn:schemas-microsoft-com:vml" Requires="v">
                  <p:oleObj spid="_x0000_s64589" name="Equation" r:id="rId6" imgW="672808" imgH="228501" progId="">
                    <p:embed/>
                  </p:oleObj>
                </mc:Choice>
                <mc:Fallback>
                  <p:oleObj name="Equation" r:id="rId6" imgW="672808" imgH="22850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5756" y="4279565"/>
                          <a:ext cx="1663700"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0" name="Object 6"/>
            <p:cNvGraphicFramePr>
              <a:graphicFrameLocks noChangeAspect="1"/>
            </p:cNvGraphicFramePr>
            <p:nvPr/>
          </p:nvGraphicFramePr>
          <p:xfrm>
            <a:off x="5229677" y="4843127"/>
            <a:ext cx="1655762" cy="627062"/>
          </p:xfrm>
          <a:graphic>
            <a:graphicData uri="http://schemas.openxmlformats.org/presentationml/2006/ole">
              <mc:AlternateContent xmlns:mc="http://schemas.openxmlformats.org/markup-compatibility/2006">
                <mc:Choice xmlns:v="urn:schemas-microsoft-com:vml" Requires="v">
                  <p:oleObj spid="_x0000_s64590" name="Equation" r:id="rId8" imgW="672808" imgH="253890" progId="">
                    <p:embed/>
                  </p:oleObj>
                </mc:Choice>
                <mc:Fallback>
                  <p:oleObj name="Equation" r:id="rId8" imgW="672808" imgH="25389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9677" y="4843127"/>
                          <a:ext cx="1655762"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1" name="Object 7"/>
            <p:cNvGraphicFramePr>
              <a:graphicFrameLocks noChangeAspect="1"/>
            </p:cNvGraphicFramePr>
            <p:nvPr/>
          </p:nvGraphicFramePr>
          <p:xfrm>
            <a:off x="5225755" y="5470168"/>
            <a:ext cx="1663700" cy="628650"/>
          </p:xfrm>
          <a:graphic>
            <a:graphicData uri="http://schemas.openxmlformats.org/presentationml/2006/ole">
              <mc:AlternateContent xmlns:mc="http://schemas.openxmlformats.org/markup-compatibility/2006">
                <mc:Choice xmlns:v="urn:schemas-microsoft-com:vml" Requires="v">
                  <p:oleObj spid="_x0000_s64591" name="Equation" r:id="rId10" imgW="672808" imgH="253890" progId="">
                    <p:embed/>
                  </p:oleObj>
                </mc:Choice>
                <mc:Fallback>
                  <p:oleObj name="Equation" r:id="rId10" imgW="672808" imgH="25389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5755" y="5470168"/>
                          <a:ext cx="16637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14"/>
          <p:cNvGrpSpPr/>
          <p:nvPr/>
        </p:nvGrpSpPr>
        <p:grpSpPr>
          <a:xfrm>
            <a:off x="6375400" y="3111500"/>
            <a:ext cx="2590800" cy="3022600"/>
            <a:chOff x="6375400" y="3111500"/>
            <a:chExt cx="2590800" cy="3022600"/>
          </a:xfrm>
        </p:grpSpPr>
        <p:graphicFrame>
          <p:nvGraphicFramePr>
            <p:cNvPr id="6" name="Object 5"/>
            <p:cNvGraphicFramePr>
              <a:graphicFrameLocks noChangeAspect="1"/>
            </p:cNvGraphicFramePr>
            <p:nvPr/>
          </p:nvGraphicFramePr>
          <p:xfrm>
            <a:off x="6375400" y="3111500"/>
            <a:ext cx="2590800" cy="3022600"/>
          </p:xfrm>
          <a:graphic>
            <a:graphicData uri="http://schemas.openxmlformats.org/presentationml/2006/ole">
              <mc:AlternateContent xmlns:mc="http://schemas.openxmlformats.org/markup-compatibility/2006">
                <mc:Choice xmlns:v="urn:schemas-microsoft-com:vml" Requires="v">
                  <p:oleObj spid="_x0000_s64592" name="Equation" r:id="rId12" imgW="1308100" imgH="1524000" progId="">
                    <p:embed/>
                  </p:oleObj>
                </mc:Choice>
                <mc:Fallback>
                  <p:oleObj name="Equation" r:id="rId12" imgW="1308100" imgH="15240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75400" y="3111500"/>
                          <a:ext cx="2590800" cy="302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13"/>
            <p:cNvCxnSpPr/>
            <p:nvPr/>
          </p:nvCxnSpPr>
          <p:spPr>
            <a:xfrm>
              <a:off x="7086600" y="5791200"/>
              <a:ext cx="152400"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396772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38200"/>
            <a:ext cx="7924800" cy="1143000"/>
          </a:xfrm>
        </p:spPr>
        <p:txBody>
          <a:bodyPr/>
          <a:lstStyle/>
          <a:p>
            <a:pPr algn="l"/>
            <a:r>
              <a:rPr lang="en-US" sz="3900" dirty="0" smtClean="0"/>
              <a:t>Calculate Overall Mean</a:t>
            </a:r>
            <a:endParaRPr lang="en-US" sz="3900" dirty="0"/>
          </a:p>
        </p:txBody>
      </p:sp>
      <p:sp>
        <p:nvSpPr>
          <p:cNvPr id="3" name="Content Placeholder 2"/>
          <p:cNvSpPr>
            <a:spLocks noGrp="1"/>
          </p:cNvSpPr>
          <p:nvPr>
            <p:ph idx="1"/>
          </p:nvPr>
        </p:nvSpPr>
        <p:spPr/>
        <p:txBody>
          <a:bodyPr/>
          <a:lstStyle/>
          <a:p>
            <a:r>
              <a:rPr lang="en-US" dirty="0" smtClean="0"/>
              <a:t>Overall mean denoted by: </a:t>
            </a:r>
          </a:p>
        </p:txBody>
      </p:sp>
      <p:sp>
        <p:nvSpPr>
          <p:cNvPr id="4" name="Footer Placeholder 3"/>
          <p:cNvSpPr>
            <a:spLocks noGrp="1"/>
          </p:cNvSpPr>
          <p:nvPr>
            <p:ph type="ftr" sz="quarter" idx="11"/>
          </p:nvPr>
        </p:nvSpPr>
        <p:spPr/>
        <p:txBody>
          <a:bodyPr/>
          <a:lstStyle/>
          <a:p>
            <a:pPr>
              <a:defRPr/>
            </a:pPr>
            <a:r>
              <a:rPr lang="en-US" dirty="0" smtClean="0"/>
              <a:t>2. Randomized Designs-HSRG  </a:t>
            </a:r>
            <a:endParaRPr lang="en-US" dirty="0"/>
          </a:p>
        </p:txBody>
      </p:sp>
      <p:graphicFrame>
        <p:nvGraphicFramePr>
          <p:cNvPr id="5" name="Object 4"/>
          <p:cNvGraphicFramePr>
            <a:graphicFrameLocks noChangeAspect="1"/>
          </p:cNvGraphicFramePr>
          <p:nvPr/>
        </p:nvGraphicFramePr>
        <p:xfrm>
          <a:off x="5853113" y="1905000"/>
          <a:ext cx="395287" cy="758825"/>
        </p:xfrm>
        <a:graphic>
          <a:graphicData uri="http://schemas.openxmlformats.org/presentationml/2006/ole">
            <mc:AlternateContent xmlns:mc="http://schemas.openxmlformats.org/markup-compatibility/2006">
              <mc:Choice xmlns:v="urn:schemas-microsoft-com:vml" Requires="v">
                <p:oleObj spid="_x0000_s63929" name="Equation" r:id="rId4" imgW="139680" imgH="266400" progId="Equation.3">
                  <p:embed/>
                </p:oleObj>
              </mc:Choice>
              <mc:Fallback>
                <p:oleObj name="Equation" r:id="rId4" imgW="13968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113" y="1905000"/>
                        <a:ext cx="395287"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Content Placeholder 5"/>
          <p:cNvGraphicFramePr>
            <a:graphicFrameLocks/>
          </p:cNvGraphicFramePr>
          <p:nvPr/>
        </p:nvGraphicFramePr>
        <p:xfrm>
          <a:off x="609600" y="3048000"/>
          <a:ext cx="4023359" cy="2744321"/>
        </p:xfrm>
        <a:graphic>
          <a:graphicData uri="http://schemas.openxmlformats.org/drawingml/2006/table">
            <a:tbl>
              <a:tblPr/>
              <a:tblGrid>
                <a:gridCol w="574766"/>
                <a:gridCol w="790303"/>
                <a:gridCol w="2658290"/>
              </a:tblGrid>
              <a:tr h="530733">
                <a:tc>
                  <a:txBody>
                    <a:bodyPr/>
                    <a:lstStyle/>
                    <a:p>
                      <a:pPr algn="ctr" fontAlgn="t"/>
                      <a:endParaRPr lang="en-US" sz="2800" b="1" i="0" u="none" strike="noStrike" dirty="0">
                        <a:solidFill>
                          <a:srgbClr val="FFFFFF"/>
                        </a:solidFill>
                        <a:latin typeface="Calibri"/>
                      </a:endParaRPr>
                    </a:p>
                  </a:txBody>
                  <a:tcPr marL="9525" marR="9525" marT="9526"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2800" b="1"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2800" b="1" i="0" u="none" strike="noStrike" dirty="0" smtClean="0">
                          <a:solidFill>
                            <a:srgbClr val="000000"/>
                          </a:solidFill>
                          <a:latin typeface="Calibri"/>
                        </a:rPr>
                        <a:t>Sample Means</a:t>
                      </a:r>
                      <a:endParaRPr lang="en-US" sz="2800" b="1"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r>
              <a:tr h="530733">
                <a:tc rowSpan="4">
                  <a:txBody>
                    <a:bodyPr/>
                    <a:lstStyle/>
                    <a:p>
                      <a:pPr algn="ctr" fontAlgn="ctr"/>
                      <a:r>
                        <a:rPr lang="en-US" sz="2800" b="1" i="0" u="none" strike="noStrike" dirty="0" smtClean="0">
                          <a:solidFill>
                            <a:srgbClr val="FFFFFF"/>
                          </a:solidFill>
                          <a:latin typeface="Calibri"/>
                        </a:rPr>
                        <a:t>Tire Type (k)</a:t>
                      </a:r>
                      <a:endParaRPr lang="en-US" sz="2800" b="1" i="0" u="none" strike="noStrike" dirty="0">
                        <a:solidFill>
                          <a:srgbClr val="FFFFFF"/>
                        </a:solidFill>
                        <a:latin typeface="Calibri"/>
                      </a:endParaRPr>
                    </a:p>
                  </a:txBody>
                  <a:tcPr marL="9525" marR="9525" marT="9526"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552579"/>
                    </a:solidFill>
                  </a:tcPr>
                </a:tc>
                <a:tc>
                  <a:txBody>
                    <a:bodyPr/>
                    <a:lstStyle/>
                    <a:p>
                      <a:pPr algn="ctr" fontAlgn="t"/>
                      <a:r>
                        <a:rPr lang="en-US" sz="2800" b="1" i="0" u="none" strike="noStrike" dirty="0" smtClean="0">
                          <a:solidFill>
                            <a:srgbClr val="000000"/>
                          </a:solidFill>
                          <a:latin typeface="Calibri"/>
                        </a:rPr>
                        <a:t>1</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30733">
                <a:tc vMerge="1">
                  <a:txBody>
                    <a:bodyPr/>
                    <a:lstStyle/>
                    <a:p>
                      <a:pPr algn="ctr" fontAlgn="ctr"/>
                      <a:endParaRPr lang="en-US" sz="1600" b="1" i="0" u="none" strike="noStrike" dirty="0">
                        <a:solidFill>
                          <a:srgbClr val="FFFFFF"/>
                        </a:solidFill>
                        <a:latin typeface="Calibri"/>
                      </a:endParaRPr>
                    </a:p>
                  </a:txBody>
                  <a:tcPr marL="9525" marR="9525" marT="9525" marB="0" vert="vert27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solidFill>
                      <a:srgbClr val="552579"/>
                    </a:solidFill>
                  </a:tcPr>
                </a:tc>
                <a:tc>
                  <a:txBody>
                    <a:bodyPr/>
                    <a:lstStyle/>
                    <a:p>
                      <a:pPr algn="ctr" fontAlgn="t"/>
                      <a:r>
                        <a:rPr lang="en-US" sz="2800" b="1" i="0" u="none" strike="noStrike" dirty="0" smtClean="0">
                          <a:solidFill>
                            <a:srgbClr val="000000"/>
                          </a:solidFill>
                          <a:latin typeface="Calibri"/>
                        </a:rPr>
                        <a:t>2</a:t>
                      </a:r>
                      <a:endParaRPr lang="en-US" sz="2800" b="1"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53590">
                <a:tc vMerge="1">
                  <a:txBody>
                    <a:bodyPr/>
                    <a:lstStyle/>
                    <a:p>
                      <a:endParaRPr lang="en-US"/>
                    </a:p>
                  </a:txBody>
                  <a:tcPr/>
                </a:tc>
                <a:tc>
                  <a:txBody>
                    <a:bodyPr/>
                    <a:lstStyle/>
                    <a:p>
                      <a:pPr algn="ctr" fontAlgn="t"/>
                      <a:r>
                        <a:rPr lang="en-US" sz="2800" b="1" i="0" u="none" strike="noStrike" dirty="0" smtClean="0">
                          <a:solidFill>
                            <a:srgbClr val="000000"/>
                          </a:solidFill>
                          <a:latin typeface="Calibri"/>
                        </a:rPr>
                        <a:t>3</a:t>
                      </a:r>
                      <a:endParaRPr lang="en-US" sz="2800" b="1"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a:txBody>
                    <a:bodyPr/>
                    <a:lstStyle/>
                    <a:p>
                      <a:pPr algn="ctr" fontAlgn="t"/>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98532">
                <a:tc vMerge="1">
                  <a:txBody>
                    <a:bodyPr/>
                    <a:lstStyle/>
                    <a:p>
                      <a:endParaRPr lang="en-US"/>
                    </a:p>
                  </a:txBody>
                  <a:tcPr/>
                </a:tc>
                <a:tc>
                  <a:txBody>
                    <a:bodyPr/>
                    <a:lstStyle/>
                    <a:p>
                      <a:pPr algn="ctr" fontAlgn="t"/>
                      <a:r>
                        <a:rPr lang="en-US" sz="2800" b="1" i="0" u="none" strike="noStrike" dirty="0" smtClean="0">
                          <a:solidFill>
                            <a:srgbClr val="000000"/>
                          </a:solidFill>
                          <a:latin typeface="Calibri"/>
                        </a:rPr>
                        <a:t>4</a:t>
                      </a:r>
                      <a:endParaRPr lang="en-US" sz="2800" b="1"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a:txBody>
                    <a:bodyPr/>
                    <a:lstStyle/>
                    <a:p>
                      <a:pPr algn="ctr" fontAlgn="t"/>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6" name="Group 11"/>
          <p:cNvGrpSpPr/>
          <p:nvPr/>
        </p:nvGrpSpPr>
        <p:grpSpPr>
          <a:xfrm>
            <a:off x="2514600" y="3567113"/>
            <a:ext cx="1676400" cy="2271712"/>
            <a:chOff x="6019800" y="3795713"/>
            <a:chExt cx="1676400" cy="2271712"/>
          </a:xfrm>
        </p:grpSpPr>
        <p:graphicFrame>
          <p:nvGraphicFramePr>
            <p:cNvPr id="77828" name="Object 4"/>
            <p:cNvGraphicFramePr>
              <a:graphicFrameLocks noChangeAspect="1"/>
            </p:cNvGraphicFramePr>
            <p:nvPr>
              <p:extLst>
                <p:ext uri="{D42A27DB-BD31-4B8C-83A1-F6EECF244321}">
                  <p14:modId xmlns:p14="http://schemas.microsoft.com/office/powerpoint/2010/main" val="1590955382"/>
                </p:ext>
              </p:extLst>
            </p:nvPr>
          </p:nvGraphicFramePr>
          <p:xfrm>
            <a:off x="6096000" y="3795713"/>
            <a:ext cx="1600200" cy="563562"/>
          </p:xfrm>
          <a:graphic>
            <a:graphicData uri="http://schemas.openxmlformats.org/presentationml/2006/ole">
              <mc:AlternateContent xmlns:mc="http://schemas.openxmlformats.org/markup-compatibility/2006">
                <mc:Choice xmlns:v="urn:schemas-microsoft-com:vml" Requires="v">
                  <p:oleObj spid="_x0000_s63930" name="Equation" r:id="rId6" imgW="647640" imgH="228600" progId="">
                    <p:embed/>
                  </p:oleObj>
                </mc:Choice>
                <mc:Fallback>
                  <p:oleObj name="Equation" r:id="rId6" imgW="647640" imgH="228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795713"/>
                          <a:ext cx="1600200"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9" name="Object 5"/>
            <p:cNvGraphicFramePr>
              <a:graphicFrameLocks noChangeAspect="1"/>
            </p:cNvGraphicFramePr>
            <p:nvPr/>
          </p:nvGraphicFramePr>
          <p:xfrm>
            <a:off x="6019800" y="4324350"/>
            <a:ext cx="1663700" cy="628650"/>
          </p:xfrm>
          <a:graphic>
            <a:graphicData uri="http://schemas.openxmlformats.org/presentationml/2006/ole">
              <mc:AlternateContent xmlns:mc="http://schemas.openxmlformats.org/markup-compatibility/2006">
                <mc:Choice xmlns:v="urn:schemas-microsoft-com:vml" Requires="v">
                  <p:oleObj spid="_x0000_s63931" name="Equation" r:id="rId8" imgW="672808" imgH="253890" progId="">
                    <p:embed/>
                  </p:oleObj>
                </mc:Choice>
                <mc:Fallback>
                  <p:oleObj name="Equation" r:id="rId8" imgW="672808" imgH="25389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4324350"/>
                          <a:ext cx="16637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0" name="Object 6"/>
            <p:cNvGraphicFramePr>
              <a:graphicFrameLocks noChangeAspect="1"/>
            </p:cNvGraphicFramePr>
            <p:nvPr>
              <p:extLst>
                <p:ext uri="{D42A27DB-BD31-4B8C-83A1-F6EECF244321}">
                  <p14:modId xmlns:p14="http://schemas.microsoft.com/office/powerpoint/2010/main" val="785980405"/>
                </p:ext>
              </p:extLst>
            </p:nvPr>
          </p:nvGraphicFramePr>
          <p:xfrm>
            <a:off x="6070600" y="4876800"/>
            <a:ext cx="1625600" cy="565150"/>
          </p:xfrm>
          <a:graphic>
            <a:graphicData uri="http://schemas.openxmlformats.org/presentationml/2006/ole">
              <mc:AlternateContent xmlns:mc="http://schemas.openxmlformats.org/markup-compatibility/2006">
                <mc:Choice xmlns:v="urn:schemas-microsoft-com:vml" Requires="v">
                  <p:oleObj spid="_x0000_s63932" name="Equation" r:id="rId10" imgW="660240" imgH="228600" progId="">
                    <p:embed/>
                  </p:oleObj>
                </mc:Choice>
                <mc:Fallback>
                  <p:oleObj name="Equation" r:id="rId10" imgW="660240" imgH="2286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70600" y="4876800"/>
                          <a:ext cx="16256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1" name="Object 7"/>
            <p:cNvGraphicFramePr>
              <a:graphicFrameLocks noChangeAspect="1"/>
            </p:cNvGraphicFramePr>
            <p:nvPr/>
          </p:nvGraphicFramePr>
          <p:xfrm>
            <a:off x="6019800" y="5438775"/>
            <a:ext cx="1663700" cy="628650"/>
          </p:xfrm>
          <a:graphic>
            <a:graphicData uri="http://schemas.openxmlformats.org/presentationml/2006/ole">
              <mc:AlternateContent xmlns:mc="http://schemas.openxmlformats.org/markup-compatibility/2006">
                <mc:Choice xmlns:v="urn:schemas-microsoft-com:vml" Requires="v">
                  <p:oleObj spid="_x0000_s63933" name="Equation" r:id="rId12" imgW="672808" imgH="253890" progId="">
                    <p:embed/>
                  </p:oleObj>
                </mc:Choice>
                <mc:Fallback>
                  <p:oleObj name="Equation" r:id="rId12" imgW="672808" imgH="25389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5438775"/>
                          <a:ext cx="16637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8856" name="Object 8"/>
          <p:cNvGraphicFramePr>
            <a:graphicFrameLocks noChangeAspect="1"/>
          </p:cNvGraphicFramePr>
          <p:nvPr/>
        </p:nvGraphicFramePr>
        <p:xfrm>
          <a:off x="4883150" y="3189287"/>
          <a:ext cx="4032250" cy="2601913"/>
        </p:xfrm>
        <a:graphic>
          <a:graphicData uri="http://schemas.openxmlformats.org/presentationml/2006/ole">
            <mc:AlternateContent xmlns:mc="http://schemas.openxmlformats.org/markup-compatibility/2006">
              <mc:Choice xmlns:v="urn:schemas-microsoft-com:vml" Requires="v">
                <p:oleObj spid="_x0000_s63934" name="Equation" r:id="rId14" imgW="2603500" imgH="1676400" progId="">
                  <p:embed/>
                </p:oleObj>
              </mc:Choice>
              <mc:Fallback>
                <p:oleObj name="Equation" r:id="rId14" imgW="2603500" imgH="167640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3150" y="3189287"/>
                        <a:ext cx="4032250" cy="260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964" name="Object 44"/>
          <p:cNvGraphicFramePr>
            <a:graphicFrameLocks noChangeAspect="1"/>
          </p:cNvGraphicFramePr>
          <p:nvPr/>
        </p:nvGraphicFramePr>
        <p:xfrm>
          <a:off x="6808787" y="2205038"/>
          <a:ext cx="430213" cy="468312"/>
        </p:xfrm>
        <a:graphic>
          <a:graphicData uri="http://schemas.openxmlformats.org/presentationml/2006/ole">
            <mc:AlternateContent xmlns:mc="http://schemas.openxmlformats.org/markup-compatibility/2006">
              <mc:Choice xmlns:v="urn:schemas-microsoft-com:vml" Requires="v">
                <p:oleObj spid="_x0000_s63935" name="Equation" r:id="rId16" imgW="152280" imgH="164880" progId="Equation.3">
                  <p:embed/>
                </p:oleObj>
              </mc:Choice>
              <mc:Fallback>
                <p:oleObj name="Equation" r:id="rId16" imgW="152280" imgH="1648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8787" y="2205038"/>
                        <a:ext cx="430213"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6248400" y="2198132"/>
            <a:ext cx="533400" cy="369332"/>
          </a:xfrm>
          <a:prstGeom prst="rect">
            <a:avLst/>
          </a:prstGeom>
          <a:noFill/>
        </p:spPr>
        <p:txBody>
          <a:bodyPr wrap="square" rtlCol="0">
            <a:spAutoFit/>
          </a:bodyPr>
          <a:lstStyle/>
          <a:p>
            <a:pPr algn="ctr"/>
            <a:r>
              <a:rPr lang="en-US" dirty="0" smtClean="0"/>
              <a:t>or</a:t>
            </a:r>
            <a:endParaRPr lang="en-US" dirty="0"/>
          </a:p>
        </p:txBody>
      </p:sp>
    </p:spTree>
    <p:extLst>
      <p:ext uri="{BB962C8B-B14F-4D97-AF65-F5344CB8AC3E}">
        <p14:creationId xmlns:p14="http://schemas.microsoft.com/office/powerpoint/2010/main" val="3780225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8856"/>
                                        </p:tgtEl>
                                        <p:attrNameLst>
                                          <p:attrName>style.visibility</p:attrName>
                                        </p:attrNameLst>
                                      </p:cBhvr>
                                      <p:to>
                                        <p:strVal val="visible"/>
                                      </p:to>
                                    </p:set>
                                    <p:animEffect transition="in" filter="fade">
                                      <p:cBhvr>
                                        <p:cTn id="19" dur="1000"/>
                                        <p:tgtEl>
                                          <p:spTgt spid="78856"/>
                                        </p:tgtEl>
                                      </p:cBhvr>
                                    </p:animEffect>
                                    <p:anim calcmode="lin" valueType="num">
                                      <p:cBhvr>
                                        <p:cTn id="20" dur="1000" fill="hold"/>
                                        <p:tgtEl>
                                          <p:spTgt spid="78856"/>
                                        </p:tgtEl>
                                        <p:attrNameLst>
                                          <p:attrName>ppt_x</p:attrName>
                                        </p:attrNameLst>
                                      </p:cBhvr>
                                      <p:tavLst>
                                        <p:tav tm="0">
                                          <p:val>
                                            <p:strVal val="#ppt_x"/>
                                          </p:val>
                                        </p:tav>
                                        <p:tav tm="100000">
                                          <p:val>
                                            <p:strVal val="#ppt_x"/>
                                          </p:val>
                                        </p:tav>
                                      </p:tavLst>
                                    </p:anim>
                                    <p:anim calcmode="lin" valueType="num">
                                      <p:cBhvr>
                                        <p:cTn id="21" dur="1000" fill="hold"/>
                                        <p:tgtEl>
                                          <p:spTgt spid="788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Overview</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514350" indent="-514350">
              <a:buFont typeface="+mj-lt"/>
              <a:buAutoNum type="arabicPeriod"/>
            </a:pPr>
            <a:r>
              <a:rPr lang="en-US" dirty="0" smtClean="0"/>
              <a:t>The need for statistical thinking</a:t>
            </a:r>
          </a:p>
          <a:p>
            <a:pPr marL="514350" indent="-514350">
              <a:buFont typeface="+mj-lt"/>
              <a:buAutoNum type="arabicPeriod"/>
            </a:pPr>
            <a:r>
              <a:rPr lang="en-US" dirty="0" smtClean="0"/>
              <a:t>Design of Experiments</a:t>
            </a:r>
          </a:p>
          <a:p>
            <a:pPr marL="514350" indent="-514350">
              <a:buFont typeface="+mj-lt"/>
              <a:buAutoNum type="arabicPeriod"/>
            </a:pPr>
            <a:r>
              <a:rPr lang="en-US" dirty="0" smtClean="0"/>
              <a:t>Modeling Crashes</a:t>
            </a:r>
          </a:p>
          <a:p>
            <a:pPr marL="914400" lvl="1" indent="-514350">
              <a:buFont typeface="+mj-lt"/>
              <a:buAutoNum type="arabicPeriod"/>
            </a:pPr>
            <a:r>
              <a:rPr lang="en-US" dirty="0" smtClean="0"/>
              <a:t>The Poisson Distribution</a:t>
            </a:r>
          </a:p>
          <a:p>
            <a:pPr marL="914400" lvl="1" indent="-514350">
              <a:buFont typeface="+mj-lt"/>
              <a:buAutoNum type="arabicPeriod"/>
            </a:pPr>
            <a:r>
              <a:rPr lang="en-US" dirty="0" smtClean="0"/>
              <a:t>The Negative Binomial Distribution</a:t>
            </a:r>
          </a:p>
          <a:p>
            <a:pPr marL="914400" lvl="1" indent="-514350">
              <a:buFont typeface="+mj-lt"/>
              <a:buAutoNum type="arabicPeriod"/>
            </a:pPr>
            <a:r>
              <a:rPr lang="en-US" dirty="0" smtClean="0"/>
              <a:t>Covariates</a:t>
            </a:r>
          </a:p>
          <a:p>
            <a:pPr marL="914400" lvl="1" indent="-514350">
              <a:buFont typeface="+mj-lt"/>
              <a:buAutoNum type="arabicPeriod"/>
            </a:pPr>
            <a:r>
              <a:rPr lang="en-US" dirty="0" smtClean="0"/>
              <a:t>AADT </a:t>
            </a:r>
          </a:p>
          <a:p>
            <a:pPr marL="914400" lvl="1" indent="-514350">
              <a:buFont typeface="+mj-lt"/>
              <a:buAutoNum type="arabicPeriod"/>
            </a:pPr>
            <a:r>
              <a:rPr lang="en-US" dirty="0" smtClean="0"/>
              <a:t>Length of road segment</a:t>
            </a:r>
          </a:p>
          <a:p>
            <a:pPr marL="514350" indent="-514350">
              <a:buFont typeface="+mj-lt"/>
              <a:buAutoNum type="arabicPeriod"/>
            </a:pPr>
            <a:r>
              <a:rPr lang="en-US" dirty="0" smtClean="0"/>
              <a:t>Regression to the Mean &amp; Empirical Bayes</a:t>
            </a:r>
          </a:p>
          <a:p>
            <a:pPr marL="514350" indent="-514350">
              <a:buFont typeface="+mj-lt"/>
              <a:buAutoNum type="arabicPeriod"/>
            </a:pPr>
            <a:r>
              <a:rPr lang="en-US" dirty="0" smtClean="0"/>
              <a:t>Black Spots &amp; Ranking </a:t>
            </a:r>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fld id="{F35C77CA-675E-4409-8343-DBC3C34BF527}" type="datetime1">
              <a:rPr lang="en-US" smtClean="0"/>
              <a:t>12/10/2012</a:t>
            </a:fld>
            <a:endParaRPr lang="en-US" dirty="0"/>
          </a:p>
        </p:txBody>
      </p:sp>
      <p:sp>
        <p:nvSpPr>
          <p:cNvPr id="5" name="Slide Number Placeholder 4"/>
          <p:cNvSpPr>
            <a:spLocks noGrp="1"/>
          </p:cNvSpPr>
          <p:nvPr>
            <p:ph type="sldNum" sz="quarter" idx="12"/>
          </p:nvPr>
        </p:nvSpPr>
        <p:spPr/>
        <p:txBody>
          <a:bodyPr/>
          <a:lstStyle/>
          <a:p>
            <a:fld id="{796D90D1-B5CE-4BC5-8216-E8491C7A366A}" type="slidenum">
              <a:rPr lang="en-US" smtClean="0"/>
              <a:t>2</a:t>
            </a:fld>
            <a:endParaRPr lang="en-US" dirty="0"/>
          </a:p>
        </p:txBody>
      </p:sp>
    </p:spTree>
    <p:extLst>
      <p:ext uri="{BB962C8B-B14F-4D97-AF65-F5344CB8AC3E}">
        <p14:creationId xmlns:p14="http://schemas.microsoft.com/office/powerpoint/2010/main" val="2053717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248400" cy="1143000"/>
          </a:xfrm>
        </p:spPr>
        <p:txBody>
          <a:bodyPr/>
          <a:lstStyle/>
          <a:p>
            <a:pPr algn="l"/>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Mathematical Model</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Footer Placeholder 3"/>
          <p:cNvSpPr>
            <a:spLocks noGrp="1"/>
          </p:cNvSpPr>
          <p:nvPr>
            <p:ph type="ftr" sz="quarter" idx="11"/>
          </p:nvPr>
        </p:nvSpPr>
        <p:spPr>
          <a:xfrm>
            <a:off x="3124200" y="6400800"/>
            <a:ext cx="2895600" cy="476250"/>
          </a:xfrm>
        </p:spPr>
        <p:txBody>
          <a:bodyPr/>
          <a:lstStyle/>
          <a:p>
            <a:pPr>
              <a:defRPr/>
            </a:pPr>
            <a:r>
              <a:rPr lang="en-US" dirty="0" smtClean="0"/>
              <a:t>2. Randomized Designs-HSRG  </a:t>
            </a:r>
            <a:endParaRPr lang="en-US" dirty="0"/>
          </a:p>
        </p:txBody>
      </p:sp>
      <p:graphicFrame>
        <p:nvGraphicFramePr>
          <p:cNvPr id="135170" name="Object 2"/>
          <p:cNvGraphicFramePr>
            <a:graphicFrameLocks noChangeAspect="1"/>
          </p:cNvGraphicFramePr>
          <p:nvPr/>
        </p:nvGraphicFramePr>
        <p:xfrm>
          <a:off x="466725" y="2741045"/>
          <a:ext cx="8296275" cy="3354955"/>
        </p:xfrm>
        <a:graphic>
          <a:graphicData uri="http://schemas.openxmlformats.org/presentationml/2006/ole">
            <mc:AlternateContent xmlns:mc="http://schemas.openxmlformats.org/markup-compatibility/2006">
              <mc:Choice xmlns:v="urn:schemas-microsoft-com:vml" Requires="v">
                <p:oleObj spid="_x0000_s14547" name="Equation" r:id="rId4" imgW="3454400" imgH="1397000" progId="">
                  <p:embed/>
                </p:oleObj>
              </mc:Choice>
              <mc:Fallback>
                <p:oleObj name="Equation" r:id="rId4" imgW="3454400" imgH="1397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2741045"/>
                        <a:ext cx="8296275" cy="335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Content Placeholder 6"/>
          <p:cNvGraphicFramePr>
            <a:graphicFrameLocks noGrp="1"/>
          </p:cNvGraphicFramePr>
          <p:nvPr>
            <p:ph idx="1"/>
            <p:extLst>
              <p:ext uri="{D42A27DB-BD31-4B8C-83A1-F6EECF244321}">
                <p14:modId xmlns:p14="http://schemas.microsoft.com/office/powerpoint/2010/main" val="2349756842"/>
              </p:ext>
            </p:extLst>
          </p:nvPr>
        </p:nvGraphicFramePr>
        <p:xfrm>
          <a:off x="4114800" y="2133600"/>
          <a:ext cx="4572000" cy="2590800"/>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p:cNvSpPr/>
          <p:nvPr/>
        </p:nvSpPr>
        <p:spPr>
          <a:xfrm>
            <a:off x="378456" y="1219200"/>
            <a:ext cx="8387103" cy="523220"/>
          </a:xfrm>
          <a:prstGeom prst="rect">
            <a:avLst/>
          </a:prstGeom>
          <a:noFill/>
        </p:spPr>
        <p:txBody>
          <a:bodyPr wrap="none" lIns="91440" tIns="45720" rIns="91440" bIns="45720">
            <a:spAutoFit/>
          </a:bodyPr>
          <a:lstStyle/>
          <a:p>
            <a:pPr algn="ctr"/>
            <a:r>
              <a:rPr lang="en-US"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 want to know if the effect is significant!</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041792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5170"/>
                                        </p:tgtEl>
                                        <p:attrNameLst>
                                          <p:attrName>style.visibility</p:attrName>
                                        </p:attrNameLst>
                                      </p:cBhvr>
                                      <p:to>
                                        <p:strVal val="visible"/>
                                      </p:to>
                                    </p:set>
                                    <p:animEffect transition="in" filter="fade">
                                      <p:cBhvr>
                                        <p:cTn id="13" dur="1000"/>
                                        <p:tgtEl>
                                          <p:spTgt spid="135170"/>
                                        </p:tgtEl>
                                      </p:cBhvr>
                                    </p:animEffect>
                                    <p:anim calcmode="lin" valueType="num">
                                      <p:cBhvr>
                                        <p:cTn id="14" dur="1000" fill="hold"/>
                                        <p:tgtEl>
                                          <p:spTgt spid="135170"/>
                                        </p:tgtEl>
                                        <p:attrNameLst>
                                          <p:attrName>ppt_x</p:attrName>
                                        </p:attrNameLst>
                                      </p:cBhvr>
                                      <p:tavLst>
                                        <p:tav tm="0">
                                          <p:val>
                                            <p:strVal val="#ppt_x"/>
                                          </p:val>
                                        </p:tav>
                                        <p:tav tm="100000">
                                          <p:val>
                                            <p:strVal val="#ppt_x"/>
                                          </p:val>
                                        </p:tav>
                                      </p:tavLst>
                                    </p:anim>
                                    <p:anim calcmode="lin" valueType="num">
                                      <p:cBhvr>
                                        <p:cTn id="15" dur="1000" fill="hold"/>
                                        <p:tgtEl>
                                          <p:spTgt spid="13517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Lily Pads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p:txBody>
          <a:bodyPr/>
          <a:lstStyle/>
          <a:p>
            <a:r>
              <a:rPr lang="en-US" dirty="0" smtClean="0"/>
              <a:t>In a lake , there is a patch of lily pads. Every day, the patch doubles in size.</a:t>
            </a:r>
          </a:p>
          <a:p>
            <a:r>
              <a:rPr lang="en-US" dirty="0" smtClean="0"/>
              <a:t>If it takes 48 days for the patch to cover the entire lake, how long would it take for the patch to  cover half the lake? </a:t>
            </a:r>
          </a:p>
          <a:p>
            <a:r>
              <a:rPr lang="en-US" dirty="0" smtClean="0"/>
              <a:t>(a) 24 days</a:t>
            </a:r>
          </a:p>
          <a:p>
            <a:r>
              <a:rPr lang="en-US" dirty="0" smtClean="0"/>
              <a:t>(b) 47 days</a:t>
            </a:r>
          </a:p>
          <a:p>
            <a:r>
              <a:rPr lang="en-US" dirty="0" smtClean="0"/>
              <a:t>(c) 36 days</a:t>
            </a:r>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21</a:t>
            </a:fld>
            <a:endParaRPr lang="en-US"/>
          </a:p>
        </p:txBody>
      </p:sp>
    </p:spTree>
    <p:extLst>
      <p:ext uri="{BB962C8B-B14F-4D97-AF65-F5344CB8AC3E}">
        <p14:creationId xmlns:p14="http://schemas.microsoft.com/office/powerpoint/2010/main" val="759686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2791" y="228600"/>
            <a:ext cx="4495800" cy="1338262"/>
          </a:xfrm>
        </p:spPr>
        <p:txBody>
          <a:bodyPr>
            <a:norm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ANOVA Table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365" name="Footer Placeholder 6"/>
          <p:cNvSpPr>
            <a:spLocks noGrp="1"/>
          </p:cNvSpPr>
          <p:nvPr>
            <p:ph type="ftr" sz="quarter" idx="11"/>
          </p:nvPr>
        </p:nvSpPr>
        <p:spPr>
          <a:xfrm>
            <a:off x="3124200" y="6305550"/>
            <a:ext cx="2895600" cy="476250"/>
          </a:xfrm>
        </p:spPr>
        <p:txBody>
          <a:bodyPr/>
          <a:lstStyle/>
          <a:p>
            <a:pPr>
              <a:defRPr/>
            </a:pPr>
            <a:r>
              <a:rPr lang="en-US" dirty="0" smtClean="0">
                <a:latin typeface="Arial" pitchFamily="34" charset="0"/>
              </a:rPr>
              <a:t>2. Randomized Designs-HSRG  </a:t>
            </a:r>
          </a:p>
        </p:txBody>
      </p:sp>
      <p:sp>
        <p:nvSpPr>
          <p:cNvPr id="7" name="TextBox 6"/>
          <p:cNvSpPr txBox="1"/>
          <p:nvPr/>
        </p:nvSpPr>
        <p:spPr>
          <a:xfrm>
            <a:off x="990600" y="5749728"/>
            <a:ext cx="7391400" cy="553998"/>
          </a:xfrm>
          <a:prstGeom prst="rect">
            <a:avLst/>
          </a:prstGeom>
          <a:noFill/>
        </p:spPr>
        <p:txBody>
          <a:bodyPr wrap="square" rtlCol="0">
            <a:spAutoFit/>
          </a:bodyPr>
          <a:lstStyle/>
          <a:p>
            <a:pPr algn="ctr"/>
            <a:r>
              <a:rPr lang="en-US" sz="3000" dirty="0" smtClean="0"/>
              <a:t>If F &gt; F</a:t>
            </a:r>
            <a:r>
              <a:rPr lang="en-US" sz="3000" baseline="-25000" dirty="0" smtClean="0"/>
              <a:t>(p-1),(n-p);0.95</a:t>
            </a:r>
            <a:r>
              <a:rPr lang="en-US" sz="3000" dirty="0" smtClean="0"/>
              <a:t>, there is an effect</a:t>
            </a:r>
            <a:endParaRPr lang="en-US" sz="3000" dirty="0"/>
          </a:p>
        </p:txBody>
      </p:sp>
      <p:pic>
        <p:nvPicPr>
          <p:cNvPr id="162817" name="Picture 1"/>
          <p:cNvPicPr>
            <a:picLocks noChangeAspect="1" noChangeArrowheads="1"/>
          </p:cNvPicPr>
          <p:nvPr/>
        </p:nvPicPr>
        <p:blipFill>
          <a:blip r:embed="rId3" cstate="print"/>
          <a:srcRect l="19944" t="30222" r="19668" b="34222"/>
          <a:stretch>
            <a:fillRect/>
          </a:stretch>
        </p:blipFill>
        <p:spPr bwMode="auto">
          <a:xfrm>
            <a:off x="498764" y="2819400"/>
            <a:ext cx="8305800" cy="3048000"/>
          </a:xfrm>
          <a:prstGeom prst="rect">
            <a:avLst/>
          </a:prstGeom>
          <a:noFill/>
          <a:ln w="9525">
            <a:noFill/>
            <a:miter lim="800000"/>
            <a:headEnd/>
            <a:tailEnd/>
          </a:ln>
        </p:spPr>
      </p:pic>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
            <a:ext cx="2057400" cy="255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08668" y="2577251"/>
            <a:ext cx="3521477" cy="369332"/>
          </a:xfrm>
          <a:prstGeom prst="rect">
            <a:avLst/>
          </a:prstGeom>
        </p:spPr>
        <p:txBody>
          <a:bodyPr wrap="none">
            <a:spAutoFit/>
          </a:bodyPr>
          <a:lstStyle/>
          <a:p>
            <a:r>
              <a:rPr lang="en-US" dirty="0"/>
              <a:t>(February 17, 1890 – July 29, 1962) </a:t>
            </a:r>
          </a:p>
        </p:txBody>
      </p:sp>
      <p:sp>
        <p:nvSpPr>
          <p:cNvPr id="3" name="Rectangle 2"/>
          <p:cNvSpPr/>
          <p:nvPr/>
        </p:nvSpPr>
        <p:spPr>
          <a:xfrm>
            <a:off x="3200400" y="1440551"/>
            <a:ext cx="3505200" cy="646331"/>
          </a:xfrm>
          <a:prstGeom prst="rect">
            <a:avLst/>
          </a:prstGeom>
        </p:spPr>
        <p:txBody>
          <a:bodyPr wrap="square">
            <a:spAutoFit/>
          </a:bodyPr>
          <a:lstStyle/>
          <a:p>
            <a:r>
              <a:rPr lang="en-US" dirty="0">
                <a:hlinkClick r:id="rId5" tooltip="English people"/>
              </a:rPr>
              <a:t>English</a:t>
            </a:r>
            <a:r>
              <a:rPr lang="en-US" dirty="0"/>
              <a:t> </a:t>
            </a:r>
            <a:r>
              <a:rPr lang="en-US" dirty="0">
                <a:hlinkClick r:id="rId6" tooltip="Statistician"/>
              </a:rPr>
              <a:t>statistician</a:t>
            </a:r>
            <a:r>
              <a:rPr lang="en-US" dirty="0"/>
              <a:t>, </a:t>
            </a:r>
            <a:r>
              <a:rPr lang="en-US" dirty="0">
                <a:hlinkClick r:id="rId7" tooltip="Evolutionary biologist"/>
              </a:rPr>
              <a:t>evolutionary biologist</a:t>
            </a:r>
            <a:r>
              <a:rPr lang="en-US" dirty="0"/>
              <a:t>, </a:t>
            </a:r>
            <a:r>
              <a:rPr lang="en-US" dirty="0">
                <a:hlinkClick r:id="rId8" tooltip="Eugenics"/>
              </a:rPr>
              <a:t>eugenicist</a:t>
            </a:r>
            <a:r>
              <a:rPr lang="en-US" dirty="0"/>
              <a:t>, and </a:t>
            </a:r>
            <a:r>
              <a:rPr lang="en-US" dirty="0">
                <a:hlinkClick r:id="rId9" tooltip="Genetics"/>
              </a:rPr>
              <a:t>geneticist</a:t>
            </a:r>
            <a:r>
              <a:rPr lang="en-US" dirty="0"/>
              <a:t>. </a:t>
            </a:r>
          </a:p>
        </p:txBody>
      </p:sp>
    </p:spTree>
    <p:extLst>
      <p:ext uri="{BB962C8B-B14F-4D97-AF65-F5344CB8AC3E}">
        <p14:creationId xmlns:p14="http://schemas.microsoft.com/office/powerpoint/2010/main" val="40754576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2817"/>
                                        </p:tgtEl>
                                        <p:attrNameLst>
                                          <p:attrName>style.visibility</p:attrName>
                                        </p:attrNameLst>
                                      </p:cBhvr>
                                      <p:to>
                                        <p:strVal val="visible"/>
                                      </p:to>
                                    </p:set>
                                    <p:animEffect transition="in" filter="fade">
                                      <p:cBhvr>
                                        <p:cTn id="7" dur="1000"/>
                                        <p:tgtEl>
                                          <p:spTgt spid="162817"/>
                                        </p:tgtEl>
                                      </p:cBhvr>
                                    </p:animEffect>
                                    <p:anim calcmode="lin" valueType="num">
                                      <p:cBhvr>
                                        <p:cTn id="8" dur="1000" fill="hold"/>
                                        <p:tgtEl>
                                          <p:spTgt spid="162817"/>
                                        </p:tgtEl>
                                        <p:attrNameLst>
                                          <p:attrName>ppt_x</p:attrName>
                                        </p:attrNameLst>
                                      </p:cBhvr>
                                      <p:tavLst>
                                        <p:tav tm="0">
                                          <p:val>
                                            <p:strVal val="#ppt_x"/>
                                          </p:val>
                                        </p:tav>
                                        <p:tav tm="100000">
                                          <p:val>
                                            <p:strVal val="#ppt_x"/>
                                          </p:val>
                                        </p:tav>
                                      </p:tavLst>
                                    </p:anim>
                                    <p:anim calcmode="lin" valueType="num">
                                      <p:cBhvr>
                                        <p:cTn id="9" dur="1000" fill="hold"/>
                                        <p:tgtEl>
                                          <p:spTgt spid="1628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154"/>
                                        </p:tgtEl>
                                        <p:attrNameLst>
                                          <p:attrName>style.visibility</p:attrName>
                                        </p:attrNameLst>
                                      </p:cBhvr>
                                      <p:to>
                                        <p:strVal val="visible"/>
                                      </p:to>
                                    </p:set>
                                    <p:animEffect transition="in" filter="fade">
                                      <p:cBhvr>
                                        <p:cTn id="21" dur="1000"/>
                                        <p:tgtEl>
                                          <p:spTgt spid="49154"/>
                                        </p:tgtEl>
                                      </p:cBhvr>
                                    </p:animEffect>
                                    <p:anim calcmode="lin" valueType="num">
                                      <p:cBhvr>
                                        <p:cTn id="22" dur="1000" fill="hold"/>
                                        <p:tgtEl>
                                          <p:spTgt spid="49154"/>
                                        </p:tgtEl>
                                        <p:attrNameLst>
                                          <p:attrName>ppt_x</p:attrName>
                                        </p:attrNameLst>
                                      </p:cBhvr>
                                      <p:tavLst>
                                        <p:tav tm="0">
                                          <p:val>
                                            <p:strVal val="#ppt_x"/>
                                          </p:val>
                                        </p:tav>
                                        <p:tav tm="100000">
                                          <p:val>
                                            <p:strVal val="#ppt_x"/>
                                          </p:val>
                                        </p:tav>
                                      </p:tavLst>
                                    </p:anim>
                                    <p:anim calcmode="lin" valueType="num">
                                      <p:cBhvr>
                                        <p:cTn id="23" dur="1000" fill="hold"/>
                                        <p:tgtEl>
                                          <p:spTgt spid="4915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85109"/>
            <a:ext cx="8763000" cy="4620491"/>
          </a:xfrm>
        </p:spPr>
        <p:style>
          <a:lnRef idx="2">
            <a:schemeClr val="accent2"/>
          </a:lnRef>
          <a:fillRef idx="1">
            <a:schemeClr val="lt1"/>
          </a:fillRef>
          <a:effectRef idx="0">
            <a:schemeClr val="accent2"/>
          </a:effectRef>
          <a:fontRef idx="minor">
            <a:schemeClr val="dk1"/>
          </a:fontRef>
        </p:style>
        <p:txBody>
          <a:bodyPr/>
          <a:lstStyle/>
          <a:p>
            <a:pPr marL="571500" indent="0">
              <a:buNone/>
            </a:pPr>
            <a:r>
              <a:rPr lang="en-US" sz="2800" dirty="0" smtClean="0"/>
              <a:t>Test the equality of the population means by comparing the two variability components:</a:t>
            </a:r>
          </a:p>
          <a:p>
            <a:pPr marL="1371600" lvl="2" indent="-514350">
              <a:buFont typeface="+mj-lt"/>
              <a:buAutoNum type="arabicPeriod"/>
            </a:pPr>
            <a:r>
              <a:rPr lang="en-US" dirty="0" smtClean="0"/>
              <a:t>Within Groups Variability (SS</a:t>
            </a:r>
            <a:r>
              <a:rPr lang="en-US" baseline="-25000" dirty="0" smtClean="0"/>
              <a:t>Error</a:t>
            </a:r>
            <a:r>
              <a:rPr lang="en-US" dirty="0" smtClean="0"/>
              <a:t>): </a:t>
            </a:r>
          </a:p>
          <a:p>
            <a:pPr lvl="3">
              <a:buFont typeface="Arial" pitchFamily="34" charset="0"/>
              <a:buChar char="•"/>
            </a:pPr>
            <a:r>
              <a:rPr lang="en-US" sz="1800" dirty="0" smtClean="0"/>
              <a:t>variability about the individual sample means within the k groups of observations</a:t>
            </a:r>
          </a:p>
          <a:p>
            <a:pPr marL="1371600" lvl="2" indent="-514350">
              <a:buFont typeface="+mj-lt"/>
              <a:buAutoNum type="arabicPeriod"/>
            </a:pPr>
            <a:r>
              <a:rPr lang="en-US" dirty="0" smtClean="0"/>
              <a:t>Between Groups Variability (SS</a:t>
            </a:r>
            <a:r>
              <a:rPr lang="en-US" baseline="-25000" dirty="0" smtClean="0"/>
              <a:t>Treat</a:t>
            </a:r>
            <a:r>
              <a:rPr lang="en-US" dirty="0" smtClean="0"/>
              <a:t>):  </a:t>
            </a:r>
          </a:p>
          <a:p>
            <a:pPr lvl="3">
              <a:buFont typeface="Arial" pitchFamily="34" charset="0"/>
              <a:buChar char="•"/>
            </a:pPr>
            <a:r>
              <a:rPr lang="en-US" sz="1800" dirty="0" smtClean="0"/>
              <a:t>variability among the k group means.  </a:t>
            </a:r>
          </a:p>
          <a:p>
            <a:pPr lvl="2">
              <a:buFont typeface="Arial" pitchFamily="34" charset="0"/>
              <a:buChar char="•"/>
            </a:pPr>
            <a:endParaRPr lang="en-US" sz="2800" dirty="0" smtClean="0"/>
          </a:p>
        </p:txBody>
      </p:sp>
      <p:sp>
        <p:nvSpPr>
          <p:cNvPr id="7" name="Title 1"/>
          <p:cNvSpPr txBox="1">
            <a:spLocks/>
          </p:cNvSpPr>
          <p:nvPr/>
        </p:nvSpPr>
        <p:spPr bwMode="auto">
          <a:xfrm>
            <a:off x="1600200" y="914400"/>
            <a:ext cx="6248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Partition of Variation</a:t>
            </a:r>
            <a:br>
              <a:rPr kumimoji="0" lang="en-US" sz="4400" b="1" i="0" u="none" strike="noStrike" kern="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br>
            <a:r>
              <a:rPr kumimoji="0" lang="en-US" sz="2400" b="1" i="0" u="none" strike="noStrike" kern="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Within versus Between</a:t>
            </a:r>
          </a:p>
        </p:txBody>
      </p:sp>
      <p:pic>
        <p:nvPicPr>
          <p:cNvPr id="9" name="Picture 8" descr="2.13.png"/>
          <p:cNvPicPr>
            <a:picLocks noChangeAspect="1"/>
          </p:cNvPicPr>
          <p:nvPr/>
        </p:nvPicPr>
        <p:blipFill>
          <a:blip r:embed="rId3" cstate="print"/>
          <a:srcRect r="25326"/>
          <a:stretch>
            <a:fillRect/>
          </a:stretch>
        </p:blipFill>
        <p:spPr>
          <a:xfrm>
            <a:off x="609600" y="5105400"/>
            <a:ext cx="8153400" cy="1143000"/>
          </a:xfrm>
          <a:prstGeom prst="rect">
            <a:avLst/>
          </a:prstGeom>
        </p:spPr>
      </p:pic>
      <p:grpSp>
        <p:nvGrpSpPr>
          <p:cNvPr id="12" name="Group 11"/>
          <p:cNvGrpSpPr/>
          <p:nvPr/>
        </p:nvGrpSpPr>
        <p:grpSpPr>
          <a:xfrm>
            <a:off x="2743200" y="5867400"/>
            <a:ext cx="3810000" cy="1143000"/>
            <a:chOff x="609600" y="4953000"/>
            <a:chExt cx="3810000" cy="1143000"/>
          </a:xfrm>
        </p:grpSpPr>
        <p:pic>
          <p:nvPicPr>
            <p:cNvPr id="10" name="Picture 9" descr="2.13.png"/>
            <p:cNvPicPr>
              <a:picLocks noChangeAspect="1"/>
            </p:cNvPicPr>
            <p:nvPr/>
          </p:nvPicPr>
          <p:blipFill>
            <a:blip r:embed="rId3" cstate="print"/>
            <a:srcRect r="88834"/>
            <a:stretch>
              <a:fillRect/>
            </a:stretch>
          </p:blipFill>
          <p:spPr>
            <a:xfrm>
              <a:off x="609600" y="4953000"/>
              <a:ext cx="1219200" cy="1143000"/>
            </a:xfrm>
            <a:prstGeom prst="rect">
              <a:avLst/>
            </a:prstGeom>
          </p:spPr>
        </p:pic>
        <p:pic>
          <p:nvPicPr>
            <p:cNvPr id="11" name="Picture 10" descr="2.13.png"/>
            <p:cNvPicPr>
              <a:picLocks noChangeAspect="1"/>
            </p:cNvPicPr>
            <p:nvPr/>
          </p:nvPicPr>
          <p:blipFill>
            <a:blip r:embed="rId3" cstate="print"/>
            <a:srcRect l="77465" r="-1194"/>
            <a:stretch>
              <a:fillRect/>
            </a:stretch>
          </p:blipFill>
          <p:spPr>
            <a:xfrm>
              <a:off x="1828800" y="4953000"/>
              <a:ext cx="2590800" cy="1143000"/>
            </a:xfrm>
            <a:prstGeom prst="rect">
              <a:avLst/>
            </a:prstGeom>
          </p:spPr>
        </p:pic>
      </p:grpSp>
    </p:spTree>
    <p:extLst>
      <p:ext uri="{BB962C8B-B14F-4D97-AF65-F5344CB8AC3E}">
        <p14:creationId xmlns:p14="http://schemas.microsoft.com/office/powerpoint/2010/main" val="30996853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752600" y="914400"/>
            <a:ext cx="6248400" cy="1143000"/>
          </a:xfrm>
        </p:spPr>
        <p:txBody>
          <a:bodyPr/>
          <a:lstStyle/>
          <a:p>
            <a:pPr algn="l"/>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ANOVA Table</a:t>
            </a:r>
          </a:p>
        </p:txBody>
      </p:sp>
      <p:graphicFrame>
        <p:nvGraphicFramePr>
          <p:cNvPr id="4098" name="Object 2"/>
          <p:cNvGraphicFramePr>
            <a:graphicFrameLocks noChangeAspect="1"/>
          </p:cNvGraphicFramePr>
          <p:nvPr/>
        </p:nvGraphicFramePr>
        <p:xfrm>
          <a:off x="4102100" y="2743200"/>
          <a:ext cx="914400" cy="198438"/>
        </p:xfrm>
        <a:graphic>
          <a:graphicData uri="http://schemas.openxmlformats.org/presentationml/2006/ole">
            <mc:AlternateContent xmlns:mc="http://schemas.openxmlformats.org/markup-compatibility/2006">
              <mc:Choice xmlns:v="urn:schemas-microsoft-com:vml" Requires="v">
                <p:oleObj spid="_x0000_s20690" name="Equation" r:id="rId4" imgW="435285" imgH="677109" progId="">
                  <p:embed/>
                </p:oleObj>
              </mc:Choice>
              <mc:Fallback>
                <p:oleObj name="Equation" r:id="rId4" imgW="435285" imgH="67710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7432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2" name="TextBox 6"/>
          <p:cNvSpPr txBox="1">
            <a:spLocks noChangeArrowheads="1"/>
          </p:cNvSpPr>
          <p:nvPr/>
        </p:nvSpPr>
        <p:spPr bwMode="auto">
          <a:xfrm>
            <a:off x="228600" y="4953000"/>
            <a:ext cx="8763000" cy="1323439"/>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Test for Treatment Effect  2.43 &lt; F</a:t>
            </a:r>
            <a:r>
              <a:rPr lang="en-US" sz="2800" b="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3,12,0.95</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=3.49</a:t>
            </a:r>
          </a:p>
          <a:p>
            <a:pPr algn="ct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Thus no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evidence for a difference between the tire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types.</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09" name="Footer Placeholder 9"/>
          <p:cNvSpPr>
            <a:spLocks noGrp="1"/>
          </p:cNvSpPr>
          <p:nvPr>
            <p:ph type="ftr" sz="quarter" idx="11"/>
          </p:nvPr>
        </p:nvSpPr>
        <p:spPr>
          <a:xfrm>
            <a:off x="3124200" y="6381750"/>
            <a:ext cx="2895600" cy="476250"/>
          </a:xfrm>
        </p:spPr>
        <p:txBody>
          <a:bodyPr/>
          <a:lstStyle/>
          <a:p>
            <a:pPr>
              <a:defRPr/>
            </a:pPr>
            <a:r>
              <a:rPr lang="en-US" dirty="0" smtClean="0">
                <a:latin typeface="Arial" pitchFamily="34" charset="0"/>
              </a:rPr>
              <a:t>2. Randomized Designs-HSRG  </a:t>
            </a:r>
          </a:p>
        </p:txBody>
      </p:sp>
      <p:graphicFrame>
        <p:nvGraphicFramePr>
          <p:cNvPr id="7" name="Table 6"/>
          <p:cNvGraphicFramePr>
            <a:graphicFrameLocks noGrp="1"/>
          </p:cNvGraphicFramePr>
          <p:nvPr/>
        </p:nvGraphicFramePr>
        <p:xfrm>
          <a:off x="609600" y="2209800"/>
          <a:ext cx="7924799" cy="2468880"/>
        </p:xfrm>
        <a:graphic>
          <a:graphicData uri="http://schemas.openxmlformats.org/drawingml/2006/table">
            <a:tbl>
              <a:tblPr/>
              <a:tblGrid>
                <a:gridCol w="1736061"/>
                <a:gridCol w="1607465"/>
                <a:gridCol w="1768211"/>
                <a:gridCol w="1848584"/>
                <a:gridCol w="964478"/>
              </a:tblGrid>
              <a:tr h="812646">
                <a:tc>
                  <a:txBody>
                    <a:bodyPr/>
                    <a:lstStyle/>
                    <a:p>
                      <a:pPr marL="0" marR="0" algn="ctr">
                        <a:lnSpc>
                          <a:spcPct val="115000"/>
                        </a:lnSpc>
                        <a:spcBef>
                          <a:spcPts val="0"/>
                        </a:spcBef>
                        <a:spcAft>
                          <a:spcPts val="1000"/>
                        </a:spcAft>
                      </a:pPr>
                      <a:r>
                        <a:rPr lang="en-US" sz="2400" b="1" dirty="0">
                          <a:solidFill>
                            <a:schemeClr val="bg1"/>
                          </a:solidFill>
                          <a:latin typeface="Calibri"/>
                          <a:ea typeface="Calibri"/>
                          <a:cs typeface="Times New Roman"/>
                        </a:rPr>
                        <a:t>Source of Variation</a:t>
                      </a:r>
                      <a:endParaRPr lang="en-US" sz="2400" dirty="0">
                        <a:solidFill>
                          <a:schemeClr val="bg1"/>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c>
                  <a:txBody>
                    <a:bodyPr/>
                    <a:lstStyle/>
                    <a:p>
                      <a:pPr marL="0" marR="0" algn="ctr">
                        <a:lnSpc>
                          <a:spcPct val="115000"/>
                        </a:lnSpc>
                        <a:spcBef>
                          <a:spcPts val="0"/>
                        </a:spcBef>
                        <a:spcAft>
                          <a:spcPts val="1000"/>
                        </a:spcAft>
                      </a:pPr>
                      <a:r>
                        <a:rPr lang="en-US" sz="2400" b="1" dirty="0">
                          <a:solidFill>
                            <a:schemeClr val="bg1"/>
                          </a:solidFill>
                          <a:latin typeface="Calibri"/>
                          <a:ea typeface="Calibri"/>
                          <a:cs typeface="Times New Roman"/>
                        </a:rPr>
                        <a:t>SUM of Squares</a:t>
                      </a:r>
                      <a:endParaRPr lang="en-US" sz="2400" dirty="0">
                        <a:solidFill>
                          <a:schemeClr val="bg1"/>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c>
                  <a:txBody>
                    <a:bodyPr/>
                    <a:lstStyle/>
                    <a:p>
                      <a:pPr marL="0" marR="0" algn="ctr">
                        <a:lnSpc>
                          <a:spcPct val="115000"/>
                        </a:lnSpc>
                        <a:spcBef>
                          <a:spcPts val="0"/>
                        </a:spcBef>
                        <a:spcAft>
                          <a:spcPts val="1000"/>
                        </a:spcAft>
                      </a:pPr>
                      <a:r>
                        <a:rPr lang="en-US" sz="2400" b="1" dirty="0">
                          <a:solidFill>
                            <a:schemeClr val="bg1"/>
                          </a:solidFill>
                          <a:latin typeface="Calibri"/>
                          <a:ea typeface="Calibri"/>
                          <a:cs typeface="Times New Roman"/>
                        </a:rPr>
                        <a:t>Degrees of Freedom</a:t>
                      </a:r>
                      <a:endParaRPr lang="en-US" sz="2400" dirty="0">
                        <a:solidFill>
                          <a:schemeClr val="bg1"/>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c>
                  <a:txBody>
                    <a:bodyPr/>
                    <a:lstStyle/>
                    <a:p>
                      <a:pPr marL="0" marR="0" algn="ctr">
                        <a:lnSpc>
                          <a:spcPct val="115000"/>
                        </a:lnSpc>
                        <a:spcBef>
                          <a:spcPts val="0"/>
                        </a:spcBef>
                        <a:spcAft>
                          <a:spcPts val="1000"/>
                        </a:spcAft>
                      </a:pPr>
                      <a:r>
                        <a:rPr lang="en-US" sz="2400" b="1" dirty="0">
                          <a:solidFill>
                            <a:schemeClr val="bg1"/>
                          </a:solidFill>
                          <a:latin typeface="Calibri"/>
                          <a:ea typeface="Calibri"/>
                          <a:cs typeface="Times New Roman"/>
                        </a:rPr>
                        <a:t>Mean Square</a:t>
                      </a:r>
                      <a:endParaRPr lang="en-US" sz="2400" dirty="0">
                        <a:solidFill>
                          <a:schemeClr val="bg1"/>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c>
                  <a:txBody>
                    <a:bodyPr/>
                    <a:lstStyle/>
                    <a:p>
                      <a:pPr marL="0" marR="0" algn="ctr">
                        <a:lnSpc>
                          <a:spcPct val="115000"/>
                        </a:lnSpc>
                        <a:spcBef>
                          <a:spcPts val="0"/>
                        </a:spcBef>
                        <a:spcAft>
                          <a:spcPts val="1000"/>
                        </a:spcAft>
                      </a:pPr>
                      <a:r>
                        <a:rPr lang="en-US" sz="2400" b="1" dirty="0">
                          <a:solidFill>
                            <a:schemeClr val="bg1"/>
                          </a:solidFill>
                          <a:latin typeface="Calibri"/>
                          <a:ea typeface="Calibri"/>
                          <a:cs typeface="Times New Roman"/>
                        </a:rPr>
                        <a:t>F</a:t>
                      </a:r>
                      <a:endParaRPr lang="en-US" sz="2400" dirty="0">
                        <a:solidFill>
                          <a:schemeClr val="bg1"/>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r>
              <a:tr h="436189">
                <a:tc>
                  <a:txBody>
                    <a:bodyPr/>
                    <a:lstStyle/>
                    <a:p>
                      <a:pPr marL="0" marR="0" algn="ctr">
                        <a:lnSpc>
                          <a:spcPct val="115000"/>
                        </a:lnSpc>
                        <a:spcBef>
                          <a:spcPts val="0"/>
                        </a:spcBef>
                        <a:spcAft>
                          <a:spcPts val="1000"/>
                        </a:spcAft>
                      </a:pPr>
                      <a:r>
                        <a:rPr lang="en-US" sz="2400" b="1" dirty="0">
                          <a:latin typeface="Calibri"/>
                          <a:ea typeface="Calibri"/>
                          <a:cs typeface="Times New Roman"/>
                        </a:rPr>
                        <a:t>Treatment</a:t>
                      </a:r>
                      <a:endParaRPr lang="en-US" sz="2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2400" b="1" dirty="0">
                          <a:latin typeface="Calibri"/>
                          <a:ea typeface="Calibri"/>
                          <a:cs typeface="Times New Roman"/>
                        </a:rPr>
                        <a:t>30.6</a:t>
                      </a:r>
                      <a:endParaRPr lang="en-US" sz="24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2400" b="1" dirty="0">
                          <a:latin typeface="Calibri"/>
                          <a:ea typeface="Calibri"/>
                          <a:cs typeface="Times New Roman"/>
                        </a:rPr>
                        <a:t>3</a:t>
                      </a:r>
                      <a:endParaRPr lang="en-US" sz="24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2400" b="1" dirty="0">
                          <a:latin typeface="Calibri"/>
                          <a:ea typeface="Calibri"/>
                          <a:cs typeface="Times New Roman"/>
                        </a:rPr>
                        <a:t>10.2</a:t>
                      </a:r>
                      <a:endParaRPr lang="en-US" sz="24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2400" b="1" dirty="0">
                          <a:latin typeface="Calibri"/>
                          <a:ea typeface="Calibri"/>
                          <a:cs typeface="Times New Roman"/>
                        </a:rPr>
                        <a:t>2.43</a:t>
                      </a:r>
                      <a:endParaRPr lang="en-US" sz="24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r>
              <a:tr h="458296">
                <a:tc>
                  <a:txBody>
                    <a:bodyPr/>
                    <a:lstStyle/>
                    <a:p>
                      <a:pPr marL="0" marR="0" algn="l">
                        <a:lnSpc>
                          <a:spcPct val="115000"/>
                        </a:lnSpc>
                        <a:spcBef>
                          <a:spcPts val="0"/>
                        </a:spcBef>
                        <a:spcAft>
                          <a:spcPts val="1000"/>
                        </a:spcAft>
                      </a:pPr>
                      <a:r>
                        <a:rPr lang="en-US" sz="2400" b="1" dirty="0" smtClean="0">
                          <a:latin typeface="Calibri"/>
                          <a:ea typeface="Calibri"/>
                          <a:cs typeface="Times New Roman"/>
                        </a:rPr>
                        <a:t>  Error</a:t>
                      </a:r>
                      <a:endParaRPr lang="en-US" sz="2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50.3</a:t>
                      </a:r>
                      <a:endParaRPr lang="en-US" sz="24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12</a:t>
                      </a:r>
                      <a:endParaRPr lang="en-US" sz="24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2400" b="1" dirty="0">
                          <a:latin typeface="Calibri"/>
                          <a:ea typeface="Calibri"/>
                          <a:cs typeface="Times New Roman"/>
                        </a:rPr>
                        <a:t>4.2</a:t>
                      </a:r>
                      <a:endParaRPr lang="en-US" sz="24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5000"/>
                        </a:lnSpc>
                      </a:pPr>
                      <a:endParaRPr lang="en-US" sz="240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502670">
                <a:tc>
                  <a:txBody>
                    <a:bodyPr/>
                    <a:lstStyle/>
                    <a:p>
                      <a:pPr marL="0" marR="0" algn="ctr">
                        <a:lnSpc>
                          <a:spcPct val="115000"/>
                        </a:lnSpc>
                        <a:spcBef>
                          <a:spcPts val="0"/>
                        </a:spcBef>
                        <a:spcAft>
                          <a:spcPts val="1000"/>
                        </a:spcAft>
                      </a:pPr>
                      <a:r>
                        <a:rPr lang="en-US" sz="2400" b="1" dirty="0">
                          <a:latin typeface="Calibri"/>
                          <a:ea typeface="Calibri"/>
                          <a:cs typeface="Times New Roman"/>
                        </a:rPr>
                        <a:t>Total</a:t>
                      </a:r>
                      <a:endParaRPr lang="en-US" sz="2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2400" b="1" dirty="0">
                          <a:latin typeface="Calibri"/>
                          <a:ea typeface="Calibri"/>
                          <a:cs typeface="Times New Roman"/>
                        </a:rPr>
                        <a:t>80.9</a:t>
                      </a:r>
                      <a:endParaRPr lang="en-US" sz="24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2400" b="1" dirty="0">
                          <a:latin typeface="Calibri"/>
                          <a:ea typeface="Calibri"/>
                          <a:cs typeface="Times New Roman"/>
                        </a:rPr>
                        <a:t>15</a:t>
                      </a:r>
                      <a:endParaRPr lang="en-US" sz="24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3BB"/>
                    </a:solidFill>
                  </a:tcPr>
                </a:tc>
                <a:tc>
                  <a:txBody>
                    <a:bodyPr/>
                    <a:lstStyle/>
                    <a:p>
                      <a:pPr algn="l">
                        <a:lnSpc>
                          <a:spcPct val="115000"/>
                        </a:lnSpc>
                      </a:pPr>
                      <a:endParaRPr lang="en-US" sz="240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3BB"/>
                    </a:solidFill>
                  </a:tcPr>
                </a:tc>
                <a:tc>
                  <a:txBody>
                    <a:bodyPr/>
                    <a:lstStyle/>
                    <a:p>
                      <a:pPr algn="l">
                        <a:lnSpc>
                          <a:spcPct val="115000"/>
                        </a:lnSpc>
                      </a:pPr>
                      <a:endParaRPr lang="en-US" sz="240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3BB"/>
                    </a:solidFill>
                  </a:tcPr>
                </a:tc>
              </a:tr>
            </a:tbl>
          </a:graphicData>
        </a:graphic>
      </p:graphicFrame>
    </p:spTree>
    <p:extLst>
      <p:ext uri="{BB962C8B-B14F-4D97-AF65-F5344CB8AC3E}">
        <p14:creationId xmlns:p14="http://schemas.microsoft.com/office/powerpoint/2010/main" val="32212454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32"/>
                                        </p:tgtEl>
                                        <p:attrNameLst>
                                          <p:attrName>style.visibility</p:attrName>
                                        </p:attrNameLst>
                                      </p:cBhvr>
                                      <p:to>
                                        <p:strVal val="visible"/>
                                      </p:to>
                                    </p:set>
                                    <p:anim calcmode="lin" valueType="num">
                                      <p:cBhvr additive="base">
                                        <p:cTn id="7" dur="500" fill="hold"/>
                                        <p:tgtEl>
                                          <p:spTgt spid="4132"/>
                                        </p:tgtEl>
                                        <p:attrNameLst>
                                          <p:attrName>ppt_x</p:attrName>
                                        </p:attrNameLst>
                                      </p:cBhvr>
                                      <p:tavLst>
                                        <p:tav tm="0">
                                          <p:val>
                                            <p:strVal val="#ppt_x"/>
                                          </p:val>
                                        </p:tav>
                                        <p:tav tm="100000">
                                          <p:val>
                                            <p:strVal val="#ppt_x"/>
                                          </p:val>
                                        </p:tav>
                                      </p:tavLst>
                                    </p:anim>
                                    <p:anim calcmode="lin" valueType="num">
                                      <p:cBhvr additive="base">
                                        <p:cTn id="8" dur="500" fill="hold"/>
                                        <p:tgtEl>
                                          <p:spTgt spid="4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76400" y="1066800"/>
            <a:ext cx="6248400" cy="914400"/>
          </a:xfrm>
        </p:spPr>
        <p:txBody>
          <a:bodyPr/>
          <a:lstStyle/>
          <a:p>
            <a:pPr algn="l"/>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Block Design</a:t>
            </a:r>
          </a:p>
        </p:txBody>
      </p:sp>
      <p:sp>
        <p:nvSpPr>
          <p:cNvPr id="18477" name="Footer Placeholder 7"/>
          <p:cNvSpPr>
            <a:spLocks noGrp="1"/>
          </p:cNvSpPr>
          <p:nvPr>
            <p:ph type="ftr" sz="quarter" idx="11"/>
          </p:nvPr>
        </p:nvSpPr>
        <p:spPr/>
        <p:txBody>
          <a:bodyPr/>
          <a:lstStyle/>
          <a:p>
            <a:pPr>
              <a:defRPr/>
            </a:pPr>
            <a:r>
              <a:rPr lang="en-US" dirty="0" smtClean="0">
                <a:latin typeface="Arial" pitchFamily="34" charset="0"/>
              </a:rPr>
              <a:t>2. Randomized Designs-HSRG  </a:t>
            </a:r>
          </a:p>
        </p:txBody>
      </p:sp>
      <p:graphicFrame>
        <p:nvGraphicFramePr>
          <p:cNvPr id="6" name="Table 5"/>
          <p:cNvGraphicFramePr>
            <a:graphicFrameLocks noGrp="1"/>
          </p:cNvGraphicFramePr>
          <p:nvPr>
            <p:extLst>
              <p:ext uri="{D42A27DB-BD31-4B8C-83A1-F6EECF244321}">
                <p14:modId xmlns:p14="http://schemas.microsoft.com/office/powerpoint/2010/main" val="452850573"/>
              </p:ext>
            </p:extLst>
          </p:nvPr>
        </p:nvGraphicFramePr>
        <p:xfrm>
          <a:off x="228600" y="2590800"/>
          <a:ext cx="5410200" cy="2842236"/>
        </p:xfrm>
        <a:graphic>
          <a:graphicData uri="http://schemas.openxmlformats.org/drawingml/2006/table">
            <a:tbl>
              <a:tblPr/>
              <a:tblGrid>
                <a:gridCol w="539632"/>
                <a:gridCol w="1738347"/>
                <a:gridCol w="854242"/>
                <a:gridCol w="779769"/>
                <a:gridCol w="782154"/>
                <a:gridCol w="716056"/>
              </a:tblGrid>
              <a:tr h="381000">
                <a:tc>
                  <a:txBody>
                    <a:bodyPr/>
                    <a:lstStyle/>
                    <a:p>
                      <a:pPr marL="0" marR="0" algn="ctr">
                        <a:lnSpc>
                          <a:spcPct val="115000"/>
                        </a:lnSpc>
                        <a:spcBef>
                          <a:spcPts val="0"/>
                        </a:spcBef>
                        <a:spcAft>
                          <a:spcPts val="0"/>
                        </a:spcAft>
                      </a:pPr>
                      <a:endParaRPr lang="en-US" sz="2200" dirty="0">
                        <a:latin typeface="Calibri"/>
                        <a:ea typeface="Calibri"/>
                        <a:cs typeface="Times New Roman"/>
                      </a:endParaRPr>
                    </a:p>
                  </a:txBody>
                  <a:tcPr marL="88135" marR="88135" marT="44067" marB="440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200" dirty="0">
                        <a:latin typeface="Calibri"/>
                        <a:ea typeface="Calibri"/>
                        <a:cs typeface="Times New Roman"/>
                      </a:endParaRPr>
                    </a:p>
                  </a:txBody>
                  <a:tcPr marL="88135" marR="88135" marT="44067" marB="440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FFFFFF"/>
                          </a:solidFill>
                          <a:effectLst/>
                          <a:uLnTx/>
                          <a:uFillTx/>
                          <a:latin typeface="Calibri"/>
                          <a:ea typeface="Times New Roman"/>
                          <a:cs typeface="Arial"/>
                        </a:rPr>
                        <a:t>Blocks</a:t>
                      </a:r>
                      <a:r>
                        <a:rPr lang="en-US" sz="2200" dirty="0" smtClean="0">
                          <a:latin typeface="Calibri"/>
                          <a:ea typeface="Calibri"/>
                          <a:cs typeface="Times New Roman"/>
                        </a:rPr>
                        <a:t>B</a:t>
                      </a:r>
                      <a:endParaRPr lang="en-US" sz="2200" dirty="0">
                        <a:latin typeface="Calibri"/>
                        <a:ea typeface="Calibri"/>
                        <a:cs typeface="Times New Roman"/>
                      </a:endParaRPr>
                    </a:p>
                  </a:txBody>
                  <a:tcPr marL="88135" marR="88135" marT="44067" marB="44067">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81000">
                <a:tc>
                  <a:txBody>
                    <a:bodyPr/>
                    <a:lstStyle/>
                    <a:p>
                      <a:pPr marL="0" marR="0" algn="ctr">
                        <a:lnSpc>
                          <a:spcPct val="115000"/>
                        </a:lnSpc>
                        <a:spcBef>
                          <a:spcPts val="0"/>
                        </a:spcBef>
                        <a:spcAft>
                          <a:spcPts val="0"/>
                        </a:spcAft>
                      </a:pPr>
                      <a:endParaRPr lang="en-US" sz="2200" dirty="0">
                        <a:latin typeface="Calibri"/>
                        <a:ea typeface="Calibri"/>
                        <a:cs typeface="Times New Roman"/>
                      </a:endParaRPr>
                    </a:p>
                  </a:txBody>
                  <a:tcPr marL="88135" marR="88135" marT="44067" marB="44067"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200" b="1" kern="1200" dirty="0" smtClean="0">
                          <a:solidFill>
                            <a:srgbClr val="FFFFFF"/>
                          </a:solidFill>
                          <a:latin typeface="Calibri"/>
                          <a:ea typeface="Times New Roman"/>
                          <a:cs typeface="Arial"/>
                        </a:rPr>
                        <a:t> </a:t>
                      </a:r>
                      <a:endParaRPr lang="en-US" sz="2200" dirty="0">
                        <a:latin typeface="Calibri"/>
                        <a:ea typeface="Calibri"/>
                        <a:cs typeface="Times New Roman"/>
                      </a:endParaRPr>
                    </a:p>
                  </a:txBody>
                  <a:tcPr marL="88135" marR="88135" marT="44067" marB="4406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15000"/>
                        </a:lnSpc>
                        <a:spcBef>
                          <a:spcPts val="0"/>
                        </a:spcBef>
                        <a:spcAft>
                          <a:spcPts val="0"/>
                        </a:spcAft>
                      </a:pPr>
                      <a:r>
                        <a:rPr lang="en-US" sz="2000" b="1" kern="1200" dirty="0" smtClean="0">
                          <a:solidFill>
                            <a:srgbClr val="FFFFFF"/>
                          </a:solidFill>
                          <a:latin typeface="Calibri"/>
                          <a:ea typeface="Times New Roman"/>
                          <a:cs typeface="Arial"/>
                        </a:rPr>
                        <a:t>Car 1</a:t>
                      </a:r>
                      <a:endParaRPr lang="en-US" sz="2000" b="1" kern="1200" dirty="0">
                        <a:solidFill>
                          <a:srgbClr val="FFFFFF"/>
                        </a:solidFill>
                        <a:latin typeface="Calibri"/>
                        <a:ea typeface="Times New Roman"/>
                        <a:cs typeface="Arial"/>
                      </a:endParaRPr>
                    </a:p>
                  </a:txBody>
                  <a:tcPr marL="88135" marR="88135" marT="44067" marB="44067">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c>
                  <a:txBody>
                    <a:bodyPr/>
                    <a:lstStyle/>
                    <a:p>
                      <a:pPr marL="0" marR="0" algn="ctr" defTabSz="914400" rtl="0" eaLnBrk="1" latinLnBrk="0" hangingPunct="1">
                        <a:lnSpc>
                          <a:spcPct val="115000"/>
                        </a:lnSpc>
                        <a:spcBef>
                          <a:spcPts val="0"/>
                        </a:spcBef>
                        <a:spcAft>
                          <a:spcPts val="0"/>
                        </a:spcAft>
                      </a:pPr>
                      <a:r>
                        <a:rPr lang="en-US" sz="2000" b="1" kern="1200" dirty="0" smtClean="0">
                          <a:solidFill>
                            <a:srgbClr val="FFFFFF"/>
                          </a:solidFill>
                          <a:latin typeface="Calibri"/>
                          <a:ea typeface="Times New Roman"/>
                          <a:cs typeface="Arial"/>
                        </a:rPr>
                        <a:t>Car 2</a:t>
                      </a:r>
                      <a:endParaRPr lang="en-US" sz="2000" b="1" kern="1200" dirty="0">
                        <a:solidFill>
                          <a:srgbClr val="FFFFFF"/>
                        </a:solidFill>
                        <a:latin typeface="Calibri"/>
                        <a:ea typeface="Times New Roman"/>
                        <a:cs typeface="Arial"/>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c>
                  <a:txBody>
                    <a:bodyPr/>
                    <a:lstStyle/>
                    <a:p>
                      <a:pPr marL="0" marR="0" algn="ctr" defTabSz="914400" rtl="0" eaLnBrk="1" latinLnBrk="0" hangingPunct="1">
                        <a:lnSpc>
                          <a:spcPct val="115000"/>
                        </a:lnSpc>
                        <a:spcBef>
                          <a:spcPts val="0"/>
                        </a:spcBef>
                        <a:spcAft>
                          <a:spcPts val="0"/>
                        </a:spcAft>
                      </a:pPr>
                      <a:r>
                        <a:rPr lang="en-US" sz="2000" b="1" kern="1200" dirty="0" smtClean="0">
                          <a:solidFill>
                            <a:srgbClr val="FFFFFF"/>
                          </a:solidFill>
                          <a:latin typeface="Calibri"/>
                          <a:ea typeface="Times New Roman"/>
                          <a:cs typeface="Arial"/>
                        </a:rPr>
                        <a:t>Car 3</a:t>
                      </a:r>
                      <a:endParaRPr lang="en-US" sz="2000" b="1" kern="1200" dirty="0">
                        <a:solidFill>
                          <a:srgbClr val="FFFFFF"/>
                        </a:solidFill>
                        <a:latin typeface="Calibri"/>
                        <a:ea typeface="Times New Roman"/>
                        <a:cs typeface="Arial"/>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c>
                  <a:txBody>
                    <a:bodyPr/>
                    <a:lstStyle/>
                    <a:p>
                      <a:pPr marL="0" marR="0" algn="ctr" defTabSz="914400" rtl="0" eaLnBrk="1" latinLnBrk="0" hangingPunct="1">
                        <a:lnSpc>
                          <a:spcPct val="115000"/>
                        </a:lnSpc>
                        <a:spcBef>
                          <a:spcPts val="0"/>
                        </a:spcBef>
                        <a:spcAft>
                          <a:spcPts val="0"/>
                        </a:spcAft>
                      </a:pPr>
                      <a:r>
                        <a:rPr lang="en-US" sz="2000" b="1" kern="1200" dirty="0" smtClean="0">
                          <a:solidFill>
                            <a:srgbClr val="FFFFFF"/>
                          </a:solidFill>
                          <a:latin typeface="Calibri"/>
                          <a:ea typeface="Times New Roman"/>
                          <a:cs typeface="Arial"/>
                        </a:rPr>
                        <a:t>Car 4</a:t>
                      </a:r>
                      <a:endParaRPr lang="en-US" sz="2000" b="1" kern="1200" dirty="0">
                        <a:solidFill>
                          <a:srgbClr val="FFFFFF"/>
                        </a:solidFill>
                        <a:latin typeface="Calibri"/>
                        <a:ea typeface="Times New Roman"/>
                        <a:cs typeface="Arial"/>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r>
              <a:tr h="381000">
                <a:tc rowSpan="4">
                  <a:txBody>
                    <a:bodyPr/>
                    <a:lstStyle/>
                    <a:p>
                      <a:pPr marL="0" marR="0" algn="ctr">
                        <a:lnSpc>
                          <a:spcPct val="115000"/>
                        </a:lnSpc>
                        <a:spcBef>
                          <a:spcPts val="0"/>
                        </a:spcBef>
                        <a:spcAft>
                          <a:spcPts val="0"/>
                        </a:spcAft>
                      </a:pPr>
                      <a:r>
                        <a:rPr lang="en-US" sz="2200" b="1" dirty="0" smtClean="0">
                          <a:solidFill>
                            <a:schemeClr val="bg1"/>
                          </a:solidFill>
                          <a:latin typeface="Calibri"/>
                          <a:ea typeface="Calibri"/>
                          <a:cs typeface="Times New Roman"/>
                        </a:rPr>
                        <a:t>Treatment</a:t>
                      </a:r>
                      <a:endParaRPr lang="en-US" sz="2200" b="1" dirty="0">
                        <a:solidFill>
                          <a:schemeClr val="bg1"/>
                        </a:solidFill>
                        <a:latin typeface="Calibri"/>
                        <a:ea typeface="Calibri"/>
                        <a:cs typeface="Times New Roman"/>
                      </a:endParaRPr>
                    </a:p>
                  </a:txBody>
                  <a:tcPr marL="88135" marR="88135" marT="44067" marB="44067"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t"/>
                      <a:r>
                        <a:rPr lang="en-US" sz="1400" b="1" i="0" u="none" strike="noStrike" dirty="0" smtClean="0">
                          <a:solidFill>
                            <a:schemeClr val="bg1"/>
                          </a:solidFill>
                          <a:latin typeface="Calibri"/>
                        </a:rPr>
                        <a:t>1</a:t>
                      </a:r>
                      <a:r>
                        <a:rPr lang="en-US" sz="1400" b="1" i="0" u="none" strike="noStrike" baseline="0" dirty="0" smtClean="0">
                          <a:solidFill>
                            <a:schemeClr val="bg1"/>
                          </a:solidFill>
                          <a:latin typeface="Calibri"/>
                        </a:rPr>
                        <a:t> </a:t>
                      </a:r>
                      <a:r>
                        <a:rPr lang="en-US" sz="1400" b="1" i="0" u="none" strike="noStrike" dirty="0" smtClean="0">
                          <a:solidFill>
                            <a:schemeClr val="bg1"/>
                          </a:solidFill>
                          <a:latin typeface="Calibri"/>
                        </a:rPr>
                        <a:t>Michelin</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c>
                  <a:txBody>
                    <a:bodyPr/>
                    <a:lstStyle/>
                    <a:p>
                      <a:pPr marL="0" marR="0" algn="ctr">
                        <a:lnSpc>
                          <a:spcPct val="115000"/>
                        </a:lnSpc>
                        <a:spcBef>
                          <a:spcPts val="0"/>
                        </a:spcBef>
                        <a:spcAft>
                          <a:spcPts val="0"/>
                        </a:spcAft>
                      </a:pPr>
                      <a:r>
                        <a:rPr lang="en-US" sz="2200" kern="1200" dirty="0" smtClean="0">
                          <a:solidFill>
                            <a:srgbClr val="000000"/>
                          </a:solidFill>
                          <a:latin typeface="Calibri"/>
                          <a:ea typeface="Times New Roman"/>
                          <a:cs typeface="Arial"/>
                        </a:rPr>
                        <a:t>Y</a:t>
                      </a:r>
                      <a:r>
                        <a:rPr lang="en-US" sz="2200" kern="1200" baseline="-25000" dirty="0" smtClean="0">
                          <a:solidFill>
                            <a:srgbClr val="000000"/>
                          </a:solidFill>
                          <a:latin typeface="Calibri"/>
                          <a:ea typeface="Times New Roman"/>
                          <a:cs typeface="Arial"/>
                        </a:rPr>
                        <a:t>11</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21</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31</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41</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r>
              <a:tr h="381000">
                <a:tc vMerge="1">
                  <a:txBody>
                    <a:bodyPr/>
                    <a:lstStyle/>
                    <a:p>
                      <a:pPr marL="0" marR="0" algn="ctr">
                        <a:lnSpc>
                          <a:spcPct val="115000"/>
                        </a:lnSpc>
                        <a:spcBef>
                          <a:spcPts val="0"/>
                        </a:spcBef>
                        <a:spcAft>
                          <a:spcPts val="0"/>
                        </a:spcAft>
                      </a:pPr>
                      <a:endParaRPr lang="en-US" sz="3000" b="1" dirty="0">
                        <a:solidFill>
                          <a:schemeClr val="bg1"/>
                        </a:solidFill>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c>
                  <a:txBody>
                    <a:bodyPr/>
                    <a:lstStyle/>
                    <a:p>
                      <a:pPr algn="ctr" fontAlgn="t"/>
                      <a:r>
                        <a:rPr lang="en-US" sz="1400" b="1" i="0" u="none" strike="noStrike" dirty="0" smtClean="0">
                          <a:solidFill>
                            <a:schemeClr val="bg1"/>
                          </a:solidFill>
                          <a:latin typeface="Calibri"/>
                        </a:rPr>
                        <a:t>2 Firestone</a:t>
                      </a:r>
                      <a:endParaRPr lang="en-US" sz="1400" b="1" i="0" u="none" strike="noStrike" dirty="0">
                        <a:solidFill>
                          <a:schemeClr val="bg1"/>
                        </a:solidFill>
                        <a:latin typeface="Calibri"/>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c>
                  <a:txBody>
                    <a:bodyPr/>
                    <a:lstStyle/>
                    <a:p>
                      <a:pPr marL="0" marR="0" algn="ctr">
                        <a:lnSpc>
                          <a:spcPct val="115000"/>
                        </a:lnSpc>
                        <a:spcBef>
                          <a:spcPts val="0"/>
                        </a:spcBef>
                        <a:spcAft>
                          <a:spcPts val="0"/>
                        </a:spcAft>
                      </a:pPr>
                      <a:r>
                        <a:rPr lang="en-US" sz="2200" kern="1200" dirty="0" smtClean="0">
                          <a:solidFill>
                            <a:srgbClr val="000000"/>
                          </a:solidFill>
                          <a:latin typeface="Calibri"/>
                          <a:ea typeface="Times New Roman"/>
                          <a:cs typeface="Arial"/>
                        </a:rPr>
                        <a:t>y</a:t>
                      </a:r>
                      <a:r>
                        <a:rPr lang="en-US" sz="2200" kern="1200" baseline="-25000" dirty="0" smtClean="0">
                          <a:solidFill>
                            <a:srgbClr val="000000"/>
                          </a:solidFill>
                          <a:latin typeface="Calibri"/>
                          <a:ea typeface="Times New Roman"/>
                          <a:cs typeface="Arial"/>
                        </a:rPr>
                        <a:t>12</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22</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32</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42</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pPr marL="0" marR="0" algn="ctr">
                        <a:lnSpc>
                          <a:spcPct val="115000"/>
                        </a:lnSpc>
                        <a:spcBef>
                          <a:spcPts val="0"/>
                        </a:spcBef>
                        <a:spcAft>
                          <a:spcPts val="0"/>
                        </a:spcAft>
                      </a:pPr>
                      <a:endParaRPr lang="en-US" sz="3000" b="1" dirty="0">
                        <a:solidFill>
                          <a:schemeClr val="bg1"/>
                        </a:solidFill>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c>
                  <a:txBody>
                    <a:bodyPr/>
                    <a:lstStyle/>
                    <a:p>
                      <a:pPr algn="ctr" fontAlgn="t"/>
                      <a:r>
                        <a:rPr lang="en-US" sz="1400" b="1" i="0" u="none" strike="noStrike" dirty="0" smtClean="0">
                          <a:solidFill>
                            <a:schemeClr val="bg1"/>
                          </a:solidFill>
                          <a:latin typeface="Calibri"/>
                        </a:rPr>
                        <a:t>3 Goodyear</a:t>
                      </a:r>
                      <a:endParaRPr lang="en-US" sz="1400" b="1" i="0" u="none" strike="noStrike" dirty="0">
                        <a:solidFill>
                          <a:schemeClr val="bg1"/>
                        </a:solidFill>
                        <a:latin typeface="Calibri"/>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c>
                  <a:txBody>
                    <a:bodyPr/>
                    <a:lstStyle/>
                    <a:p>
                      <a:pPr marL="0" marR="0" algn="ctr">
                        <a:lnSpc>
                          <a:spcPct val="115000"/>
                        </a:lnSpc>
                        <a:spcBef>
                          <a:spcPts val="0"/>
                        </a:spcBef>
                        <a:spcAft>
                          <a:spcPts val="0"/>
                        </a:spcAft>
                      </a:pPr>
                      <a:r>
                        <a:rPr lang="en-US" sz="2200" kern="1200" dirty="0" smtClean="0">
                          <a:solidFill>
                            <a:srgbClr val="000000"/>
                          </a:solidFill>
                          <a:latin typeface="Calibri"/>
                          <a:ea typeface="Times New Roman"/>
                          <a:cs typeface="Arial"/>
                        </a:rPr>
                        <a:t>y</a:t>
                      </a:r>
                      <a:r>
                        <a:rPr lang="en-US" sz="2200" kern="1200" baseline="-25000" dirty="0" smtClean="0">
                          <a:solidFill>
                            <a:srgbClr val="000000"/>
                          </a:solidFill>
                          <a:latin typeface="Calibri"/>
                          <a:ea typeface="Times New Roman"/>
                          <a:cs typeface="Arial"/>
                        </a:rPr>
                        <a:t>13</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23</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33</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43</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C0"/>
                    </a:solidFill>
                  </a:tcPr>
                </a:tc>
              </a:tr>
              <a:tr h="381000">
                <a:tc vMerge="1">
                  <a:txBody>
                    <a:bodyPr/>
                    <a:lstStyle/>
                    <a:p>
                      <a:pPr marL="0" marR="0" algn="ctr">
                        <a:lnSpc>
                          <a:spcPct val="115000"/>
                        </a:lnSpc>
                        <a:spcBef>
                          <a:spcPts val="0"/>
                        </a:spcBef>
                        <a:spcAft>
                          <a:spcPts val="0"/>
                        </a:spcAft>
                      </a:pPr>
                      <a:endParaRPr lang="en-US" sz="3000" b="1" dirty="0">
                        <a:solidFill>
                          <a:schemeClr val="bg1"/>
                        </a:solidFill>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c>
                  <a:txBody>
                    <a:bodyPr/>
                    <a:lstStyle/>
                    <a:p>
                      <a:pPr algn="ctr" fontAlgn="t"/>
                      <a:r>
                        <a:rPr lang="en-US" sz="1400" b="1" i="0" u="none" strike="noStrike" dirty="0" smtClean="0">
                          <a:solidFill>
                            <a:schemeClr val="bg1"/>
                          </a:solidFill>
                          <a:latin typeface="Calibri"/>
                        </a:rPr>
                        <a:t>4 Continental</a:t>
                      </a:r>
                      <a:endParaRPr lang="en-US" sz="1400" b="1" i="0" u="none" strike="noStrike" dirty="0">
                        <a:solidFill>
                          <a:schemeClr val="bg1"/>
                        </a:solidFill>
                        <a:latin typeface="Calibri"/>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007A"/>
                    </a:solidFill>
                  </a:tcPr>
                </a:tc>
                <a:tc>
                  <a:txBody>
                    <a:bodyPr/>
                    <a:lstStyle/>
                    <a:p>
                      <a:pPr marL="0" marR="0" algn="ctr">
                        <a:lnSpc>
                          <a:spcPct val="115000"/>
                        </a:lnSpc>
                        <a:spcBef>
                          <a:spcPts val="0"/>
                        </a:spcBef>
                        <a:spcAft>
                          <a:spcPts val="0"/>
                        </a:spcAft>
                      </a:pPr>
                      <a:r>
                        <a:rPr lang="en-US" sz="2200" kern="1200" dirty="0" smtClean="0">
                          <a:solidFill>
                            <a:srgbClr val="000000"/>
                          </a:solidFill>
                          <a:latin typeface="Calibri"/>
                          <a:ea typeface="Times New Roman"/>
                          <a:cs typeface="Arial"/>
                        </a:rPr>
                        <a:t>y</a:t>
                      </a:r>
                      <a:r>
                        <a:rPr lang="en-US" sz="2200" kern="1200" baseline="-25000" dirty="0" smtClean="0">
                          <a:solidFill>
                            <a:srgbClr val="000000"/>
                          </a:solidFill>
                          <a:latin typeface="Calibri"/>
                          <a:ea typeface="Times New Roman"/>
                          <a:cs typeface="Arial"/>
                        </a:rPr>
                        <a:t>14</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24</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34</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0000"/>
                          </a:solidFill>
                          <a:effectLst/>
                          <a:uLnTx/>
                          <a:uFillTx/>
                          <a:latin typeface="Calibri"/>
                          <a:ea typeface="Times New Roman"/>
                          <a:cs typeface="Arial"/>
                        </a:rPr>
                        <a:t>y</a:t>
                      </a:r>
                      <a:r>
                        <a:rPr kumimoji="0" lang="en-US" sz="2200" b="0" i="0" u="none" strike="noStrike" kern="1200" cap="none" spc="0" normalizeH="0" baseline="-25000" noProof="0" dirty="0" smtClean="0">
                          <a:ln>
                            <a:noFill/>
                          </a:ln>
                          <a:solidFill>
                            <a:srgbClr val="000000"/>
                          </a:solidFill>
                          <a:effectLst/>
                          <a:uLnTx/>
                          <a:uFillTx/>
                          <a:latin typeface="Calibri"/>
                          <a:ea typeface="Times New Roman"/>
                          <a:cs typeface="Arial"/>
                        </a:rPr>
                        <a:t>44</a:t>
                      </a:r>
                      <a:endParaRPr lang="en-US" sz="2200" dirty="0">
                        <a:latin typeface="Calibri"/>
                        <a:ea typeface="Calibri"/>
                        <a:cs typeface="Times New Roman"/>
                      </a:endParaRPr>
                    </a:p>
                  </a:txBody>
                  <a:tcPr marL="88135" marR="88135" marT="44067" marB="440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5791200" y="2286000"/>
            <a:ext cx="3352800" cy="3785652"/>
          </a:xfrm>
          <a:prstGeom prst="rect">
            <a:avLst/>
          </a:prstGeom>
          <a:noFill/>
        </p:spPr>
        <p:txBody>
          <a:bodyPr wrap="square" rtlCol="0">
            <a:spAutoFit/>
          </a:bodyPr>
          <a:lstStyle/>
          <a:p>
            <a:endParaRPr lang="en-US" sz="2400" u="sng" dirty="0" smtClean="0"/>
          </a:p>
          <a:p>
            <a:pPr marL="342900" indent="-342900">
              <a:buFont typeface="+mj-lt"/>
              <a:buAutoNum type="arabicPeriod"/>
            </a:pPr>
            <a:r>
              <a:rPr lang="en-US" sz="2400" dirty="0" smtClean="0"/>
              <a:t>The number of units (tires) in each block is the same</a:t>
            </a:r>
          </a:p>
          <a:p>
            <a:pPr marL="342900" indent="-342900">
              <a:buFont typeface="+mj-lt"/>
              <a:buAutoNum type="arabicPeriod"/>
            </a:pPr>
            <a:r>
              <a:rPr lang="en-US" sz="2400" dirty="0" smtClean="0"/>
              <a:t>Each block contains each treatment at least once</a:t>
            </a:r>
          </a:p>
          <a:p>
            <a:pPr marL="342900" indent="-342900">
              <a:buFont typeface="+mj-lt"/>
              <a:buAutoNum type="arabicPeriod"/>
            </a:pPr>
            <a:r>
              <a:rPr lang="en-US" sz="2400" dirty="0" smtClean="0"/>
              <a:t>Treatments are randomized within each block</a:t>
            </a:r>
            <a:endParaRPr lang="en-US" sz="2400" dirty="0"/>
          </a:p>
        </p:txBody>
      </p:sp>
    </p:spTree>
    <p:extLst>
      <p:ext uri="{BB962C8B-B14F-4D97-AF65-F5344CB8AC3E}">
        <p14:creationId xmlns:p14="http://schemas.microsoft.com/office/powerpoint/2010/main" val="3231626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l"/>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Mathematical Model</a:t>
            </a:r>
          </a:p>
        </p:txBody>
      </p:sp>
      <p:sp>
        <p:nvSpPr>
          <p:cNvPr id="4100" name="Footer Placeholder 5"/>
          <p:cNvSpPr>
            <a:spLocks noGrp="1"/>
          </p:cNvSpPr>
          <p:nvPr>
            <p:ph type="ftr" sz="quarter" idx="11"/>
          </p:nvPr>
        </p:nvSpPr>
        <p:spPr/>
        <p:txBody>
          <a:bodyPr/>
          <a:lstStyle/>
          <a:p>
            <a:pPr>
              <a:defRPr/>
            </a:pPr>
            <a:r>
              <a:rPr lang="en-US" dirty="0" smtClean="0">
                <a:latin typeface="Arial" pitchFamily="34" charset="0"/>
              </a:rPr>
              <a:t>2. Randomized Designs-HSRG  </a:t>
            </a:r>
          </a:p>
        </p:txBody>
      </p:sp>
      <p:graphicFrame>
        <p:nvGraphicFramePr>
          <p:cNvPr id="5122" name="Object 2"/>
          <p:cNvGraphicFramePr>
            <a:graphicFrameLocks noChangeAspect="1"/>
          </p:cNvGraphicFramePr>
          <p:nvPr>
            <p:extLst>
              <p:ext uri="{D42A27DB-BD31-4B8C-83A1-F6EECF244321}">
                <p14:modId xmlns:p14="http://schemas.microsoft.com/office/powerpoint/2010/main" val="3173081633"/>
              </p:ext>
            </p:extLst>
          </p:nvPr>
        </p:nvGraphicFramePr>
        <p:xfrm>
          <a:off x="1066800" y="2209800"/>
          <a:ext cx="7239000" cy="4254362"/>
        </p:xfrm>
        <a:graphic>
          <a:graphicData uri="http://schemas.openxmlformats.org/presentationml/2006/ole">
            <mc:AlternateContent xmlns:mc="http://schemas.openxmlformats.org/markup-compatibility/2006">
              <mc:Choice xmlns:v="urn:schemas-microsoft-com:vml" Requires="v">
                <p:oleObj spid="_x0000_s21714" name="Equation" r:id="rId4" imgW="2895600" imgH="1701800" progId="">
                  <p:embed/>
                </p:oleObj>
              </mc:Choice>
              <mc:Fallback>
                <p:oleObj name="Equation" r:id="rId4" imgW="2895600" imgH="1701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09800"/>
                        <a:ext cx="7239000" cy="425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911117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00200" y="914400"/>
            <a:ext cx="7315200" cy="1143000"/>
          </a:xfrm>
        </p:spPr>
        <p:txBody>
          <a:bodyPr/>
          <a:lstStyle/>
          <a:p>
            <a:pPr algn="l"/>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ANOVA Table with Blocking</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000" dirty="0" smtClean="0"/>
              <a:t>Partition of Variation</a:t>
            </a:r>
          </a:p>
        </p:txBody>
      </p:sp>
      <p:sp>
        <p:nvSpPr>
          <p:cNvPr id="15365" name="Footer Placeholder 6"/>
          <p:cNvSpPr>
            <a:spLocks noGrp="1"/>
          </p:cNvSpPr>
          <p:nvPr>
            <p:ph type="ftr" sz="quarter" idx="11"/>
          </p:nvPr>
        </p:nvSpPr>
        <p:spPr>
          <a:xfrm>
            <a:off x="3124200" y="6457950"/>
            <a:ext cx="2895600" cy="476250"/>
          </a:xfrm>
        </p:spPr>
        <p:txBody>
          <a:bodyPr/>
          <a:lstStyle/>
          <a:p>
            <a:pPr>
              <a:defRPr/>
            </a:pPr>
            <a:r>
              <a:rPr lang="en-US" dirty="0" smtClean="0">
                <a:latin typeface="Arial" pitchFamily="34" charset="0"/>
              </a:rPr>
              <a:t>2. Randomized Designs-HSRG  </a:t>
            </a:r>
          </a:p>
        </p:txBody>
      </p:sp>
      <p:graphicFrame>
        <p:nvGraphicFramePr>
          <p:cNvPr id="9" name="Table 8"/>
          <p:cNvGraphicFramePr>
            <a:graphicFrameLocks noGrp="1"/>
          </p:cNvGraphicFramePr>
          <p:nvPr/>
        </p:nvGraphicFramePr>
        <p:xfrm>
          <a:off x="2133600" y="5638800"/>
          <a:ext cx="5410200" cy="726186"/>
        </p:xfrm>
        <a:graphic>
          <a:graphicData uri="http://schemas.openxmlformats.org/drawingml/2006/table">
            <a:tbl>
              <a:tblPr/>
              <a:tblGrid>
                <a:gridCol w="1781407"/>
                <a:gridCol w="3628793"/>
              </a:tblGrid>
              <a:tr h="363093">
                <a:tc>
                  <a:txBody>
                    <a:bodyPr/>
                    <a:lstStyle/>
                    <a:p>
                      <a:pPr marL="0" marR="0" algn="ctr">
                        <a:lnSpc>
                          <a:spcPct val="115000"/>
                        </a:lnSpc>
                        <a:spcBef>
                          <a:spcPts val="0"/>
                        </a:spcBef>
                        <a:spcAft>
                          <a:spcPts val="1000"/>
                        </a:spcAft>
                      </a:pPr>
                      <a:r>
                        <a:rPr lang="en-US" sz="1800" b="1" dirty="0" smtClean="0">
                          <a:latin typeface="Calibri" pitchFamily="34" charset="0"/>
                          <a:ea typeface="Calibri"/>
                          <a:cs typeface="Times New Roman"/>
                        </a:rPr>
                        <a:t>Treatment Effect</a:t>
                      </a:r>
                      <a:endParaRPr lang="en-US" sz="1100" dirty="0">
                        <a:latin typeface="Calibri" pitchFamily="34" charset="0"/>
                        <a:ea typeface="Calibri"/>
                        <a:cs typeface="Times New Roman"/>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ECD"/>
                    </a:solidFill>
                  </a:tcPr>
                </a:tc>
                <a:tc>
                  <a:txBody>
                    <a:bodyPr/>
                    <a:lstStyle/>
                    <a:p>
                      <a:pPr marL="0" marR="0" algn="ctr">
                        <a:lnSpc>
                          <a:spcPct val="115000"/>
                        </a:lnSpc>
                        <a:spcBef>
                          <a:spcPts val="0"/>
                        </a:spcBef>
                        <a:spcAft>
                          <a:spcPts val="1000"/>
                        </a:spcAft>
                      </a:pPr>
                      <a:r>
                        <a:rPr lang="en-US" sz="1800" dirty="0" smtClean="0">
                          <a:latin typeface="Calibri" pitchFamily="34" charset="0"/>
                          <a:ea typeface="Calibri"/>
                          <a:cs typeface="Times New Roman"/>
                        </a:rPr>
                        <a:t>If F &gt; F</a:t>
                      </a:r>
                      <a:r>
                        <a:rPr lang="en-US" sz="1800" baseline="-25000" dirty="0" smtClean="0">
                          <a:latin typeface="Calibri" pitchFamily="34" charset="0"/>
                          <a:ea typeface="Calibri"/>
                          <a:cs typeface="Times New Roman"/>
                        </a:rPr>
                        <a:t>p-1, (p-1)(q-1)</a:t>
                      </a:r>
                      <a:r>
                        <a:rPr lang="en-US" sz="1800" baseline="0" dirty="0" smtClean="0">
                          <a:latin typeface="Calibri" pitchFamily="34" charset="0"/>
                          <a:ea typeface="Calibri"/>
                          <a:cs typeface="Times New Roman"/>
                        </a:rPr>
                        <a:t>;  0.95</a:t>
                      </a:r>
                      <a:endParaRPr lang="en-US" sz="1100" dirty="0">
                        <a:latin typeface="Calibri" pitchFamily="34" charset="0"/>
                        <a:ea typeface="Calibri"/>
                        <a:cs typeface="Times New Roman"/>
                      </a:endParaRP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3093">
                <a:tc>
                  <a:txBody>
                    <a:bodyPr/>
                    <a:lstStyle/>
                    <a:p>
                      <a:pPr marL="0" marR="0" algn="ctr">
                        <a:lnSpc>
                          <a:spcPct val="115000"/>
                        </a:lnSpc>
                        <a:spcBef>
                          <a:spcPts val="0"/>
                        </a:spcBef>
                        <a:spcAft>
                          <a:spcPts val="1000"/>
                        </a:spcAft>
                      </a:pPr>
                      <a:r>
                        <a:rPr lang="en-US" sz="1800" b="1" dirty="0" smtClean="0">
                          <a:latin typeface="Calibri" pitchFamily="34" charset="0"/>
                          <a:ea typeface="Calibri"/>
                          <a:cs typeface="Times New Roman"/>
                        </a:rPr>
                        <a:t>Block</a:t>
                      </a:r>
                      <a:r>
                        <a:rPr lang="en-US" sz="1800" b="1" baseline="0" dirty="0" smtClean="0">
                          <a:latin typeface="Calibri" pitchFamily="34" charset="0"/>
                          <a:ea typeface="Calibri"/>
                          <a:cs typeface="Times New Roman"/>
                        </a:rPr>
                        <a:t> Effect</a:t>
                      </a:r>
                      <a:endParaRPr lang="en-US" sz="1100" dirty="0">
                        <a:latin typeface="Calibri" pitchFamily="34" charset="0"/>
                        <a:ea typeface="Calibri"/>
                        <a:cs typeface="Times New Roman"/>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ECD"/>
                    </a:solidFill>
                  </a:tcPr>
                </a:tc>
                <a:tc>
                  <a:txBody>
                    <a:bodyPr/>
                    <a:lstStyle/>
                    <a:p>
                      <a:pPr algn="ctr"/>
                      <a:r>
                        <a:rPr lang="en-US" sz="1800" dirty="0" smtClean="0">
                          <a:latin typeface="Calibri" pitchFamily="34" charset="0"/>
                        </a:rPr>
                        <a:t>If F &gt; F</a:t>
                      </a:r>
                      <a:r>
                        <a:rPr lang="en-US" sz="1800" baseline="-25000" dirty="0" smtClean="0">
                          <a:latin typeface="Calibri" pitchFamily="34" charset="0"/>
                        </a:rPr>
                        <a:t>q-1,(p-1)(q-1)</a:t>
                      </a:r>
                      <a:r>
                        <a:rPr lang="en-US" sz="1800" dirty="0" smtClean="0">
                          <a:latin typeface="Calibri" pitchFamily="34" charset="0"/>
                        </a:rPr>
                        <a:t>;   0.95</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131075" name="Picture 3"/>
          <p:cNvPicPr>
            <a:picLocks noChangeAspect="1" noChangeArrowheads="1"/>
          </p:cNvPicPr>
          <p:nvPr/>
        </p:nvPicPr>
        <p:blipFill>
          <a:blip r:embed="rId3" cstate="print"/>
          <a:srcRect l="15072" t="27119" r="13623" b="17601"/>
          <a:stretch>
            <a:fillRect/>
          </a:stretch>
        </p:blipFill>
        <p:spPr bwMode="auto">
          <a:xfrm>
            <a:off x="762000" y="2057400"/>
            <a:ext cx="7848600" cy="3381917"/>
          </a:xfrm>
          <a:prstGeom prst="rect">
            <a:avLst/>
          </a:prstGeom>
          <a:noFill/>
          <a:ln w="9525">
            <a:noFill/>
            <a:miter lim="800000"/>
            <a:headEnd/>
            <a:tailEnd/>
          </a:ln>
        </p:spPr>
      </p:pic>
    </p:spTree>
    <p:extLst>
      <p:ext uri="{BB962C8B-B14F-4D97-AF65-F5344CB8AC3E}">
        <p14:creationId xmlns:p14="http://schemas.microsoft.com/office/powerpoint/2010/main" val="26532759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nvGraphicFramePr>
        <p:xfrm>
          <a:off x="609600" y="2438399"/>
          <a:ext cx="7848600" cy="2971801"/>
        </p:xfrm>
        <a:graphic>
          <a:graphicData uri="http://schemas.openxmlformats.org/drawingml/2006/table">
            <a:tbl>
              <a:tblPr/>
              <a:tblGrid>
                <a:gridCol w="685419"/>
                <a:gridCol w="942451"/>
                <a:gridCol w="1028129"/>
                <a:gridCol w="1028129"/>
                <a:gridCol w="924223"/>
                <a:gridCol w="1080083"/>
                <a:gridCol w="1093366"/>
                <a:gridCol w="1066800"/>
              </a:tblGrid>
              <a:tr h="481590">
                <a:tc>
                  <a:txBody>
                    <a:bodyPr/>
                    <a:lstStyle/>
                    <a:p>
                      <a:pPr algn="ctr" fontAlgn="t"/>
                      <a:endParaRPr lang="en-US" sz="2800" b="1" i="0" u="none" strike="noStrike" dirty="0">
                        <a:solidFill>
                          <a:srgbClr val="FFFFFF"/>
                        </a:solidFill>
                        <a:latin typeface="Calibri"/>
                      </a:endParaRPr>
                    </a:p>
                  </a:txBody>
                  <a:tcPr marL="9525" marR="9525" marT="9526" marB="0" anchor="ctr">
                    <a:lnL>
                      <a:noFill/>
                    </a:lnL>
                    <a:lnR>
                      <a:noFill/>
                    </a:lnR>
                    <a:lnT>
                      <a:noFill/>
                    </a:lnT>
                    <a:lnB>
                      <a:noFill/>
                    </a:lnB>
                  </a:tcPr>
                </a:tc>
                <a:tc>
                  <a:txBody>
                    <a:bodyPr/>
                    <a:lstStyle/>
                    <a:p>
                      <a:pPr algn="ctr" fontAlgn="t"/>
                      <a:r>
                        <a:rPr lang="en-US" sz="2800" b="1" i="0" u="none" strike="noStrike" dirty="0">
                          <a:solidFill>
                            <a:srgbClr val="FFFFFF"/>
                          </a:solidFill>
                          <a:latin typeface="Calibri"/>
                        </a:rPr>
                        <a:t> </a:t>
                      </a:r>
                    </a:p>
                  </a:txBody>
                  <a:tcPr marL="9525" marR="9525" marT="9526" marB="0" anchor="ctr">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gridSpan="4">
                  <a:txBody>
                    <a:bodyPr/>
                    <a:lstStyle/>
                    <a:p>
                      <a:pPr algn="ctr" fontAlgn="t"/>
                      <a:r>
                        <a:rPr lang="en-US" sz="2800" b="1" i="0" u="none" strike="noStrike" dirty="0" smtClean="0">
                          <a:solidFill>
                            <a:srgbClr val="FFFFFF"/>
                          </a:solidFill>
                          <a:latin typeface="Calibri"/>
                        </a:rPr>
                        <a:t>Car (Block)</a:t>
                      </a:r>
                      <a:endParaRPr lang="en-US" sz="2800" b="1" i="0" u="none" strike="noStrike" dirty="0">
                        <a:solidFill>
                          <a:srgbClr val="FFFFFF"/>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55257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endParaRPr lang="en-US" sz="2800" b="1" i="0" u="none" strike="noStrike" dirty="0">
                        <a:solidFill>
                          <a:srgbClr val="FFFFFF"/>
                        </a:solidFill>
                        <a:latin typeface="Calibri"/>
                      </a:endParaRP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2800" b="1" i="0" u="none" strike="noStrike" dirty="0">
                        <a:solidFill>
                          <a:srgbClr val="FFFFFF"/>
                        </a:solidFill>
                        <a:latin typeface="Calibri"/>
                      </a:endParaRPr>
                    </a:p>
                  </a:txBody>
                  <a:tcPr marL="9525" marR="9525" marT="952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1590">
                <a:tc>
                  <a:txBody>
                    <a:bodyPr/>
                    <a:lstStyle/>
                    <a:p>
                      <a:pPr algn="ctr" fontAlgn="t"/>
                      <a:endParaRPr lang="en-US" sz="2800" b="1" i="0" u="none" strike="noStrike" dirty="0">
                        <a:solidFill>
                          <a:srgbClr val="FFFFFF"/>
                        </a:solidFill>
                        <a:latin typeface="Calibri"/>
                      </a:endParaRPr>
                    </a:p>
                  </a:txBody>
                  <a:tcPr marL="9525" marR="9525" marT="9526" marB="0" anchor="ctr">
                    <a:lnL>
                      <a:noFill/>
                    </a:lnL>
                    <a:lnR w="6350" cap="flat" cmpd="sng" algn="ctr">
                      <a:solidFill>
                        <a:srgbClr val="A5A5A5"/>
                      </a:solidFill>
                      <a:prstDash val="solid"/>
                      <a:round/>
                      <a:headEnd type="none" w="med" len="med"/>
                      <a:tailEnd type="none" w="med" len="med"/>
                    </a:lnR>
                    <a:lnT>
                      <a:noFill/>
                    </a:lnT>
                    <a:lnB>
                      <a:noFill/>
                    </a:lnB>
                  </a:tcPr>
                </a:tc>
                <a:tc>
                  <a:txBody>
                    <a:bodyPr/>
                    <a:lstStyle/>
                    <a:p>
                      <a:pPr algn="ctr" fontAlgn="t"/>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t"/>
                      <a:r>
                        <a:rPr lang="en-US" sz="2800" b="1" i="0" u="none" strike="noStrike" dirty="0" smtClean="0">
                          <a:solidFill>
                            <a:srgbClr val="000000"/>
                          </a:solidFill>
                          <a:latin typeface="Calibri"/>
                        </a:rPr>
                        <a:t>1</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2</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3</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4</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chemeClr val="tx1"/>
                          </a:solidFill>
                          <a:latin typeface="Calibri"/>
                        </a:rPr>
                        <a:t>SUM</a:t>
                      </a:r>
                      <a:endParaRPr lang="en-US" sz="2800" b="1" i="0" u="none" strike="noStrike" dirty="0">
                        <a:solidFill>
                          <a:schemeClr val="tx1"/>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C0"/>
                    </a:solidFill>
                  </a:tcPr>
                </a:tc>
                <a:tc>
                  <a:txBody>
                    <a:bodyPr/>
                    <a:lstStyle/>
                    <a:p>
                      <a:pPr algn="ctr" fontAlgn="t"/>
                      <a:r>
                        <a:rPr lang="en-US" sz="2800" b="1" i="0" u="none" strike="noStrike" dirty="0" smtClean="0">
                          <a:solidFill>
                            <a:schemeClr val="tx1"/>
                          </a:solidFill>
                          <a:latin typeface="Calibri"/>
                        </a:rPr>
                        <a:t>AVG</a:t>
                      </a:r>
                      <a:endParaRPr lang="en-US" sz="2800" b="1" i="0" u="none" strike="noStrike" dirty="0">
                        <a:solidFill>
                          <a:schemeClr val="tx1"/>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C0"/>
                    </a:solidFill>
                  </a:tcPr>
                </a:tc>
              </a:tr>
              <a:tr h="481590">
                <a:tc rowSpan="4">
                  <a:txBody>
                    <a:bodyPr/>
                    <a:lstStyle/>
                    <a:p>
                      <a:pPr algn="ctr" fontAlgn="ctr"/>
                      <a:r>
                        <a:rPr lang="en-US" sz="2800" b="1" i="0" u="none" strike="noStrike" dirty="0" smtClean="0">
                          <a:solidFill>
                            <a:srgbClr val="FFFFFF"/>
                          </a:solidFill>
                          <a:latin typeface="Calibri"/>
                        </a:rPr>
                        <a:t>Tire Type (k)</a:t>
                      </a:r>
                      <a:endParaRPr lang="en-US" sz="2800" b="1" i="0" u="none" strike="noStrike" dirty="0">
                        <a:solidFill>
                          <a:srgbClr val="FFFFFF"/>
                        </a:solidFill>
                        <a:latin typeface="Calibri"/>
                      </a:endParaRPr>
                    </a:p>
                  </a:txBody>
                  <a:tcPr marL="9525" marR="9525" marT="9526" marB="0" vert="vert27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noFill/>
                      <a:prstDash val="solid"/>
                      <a:round/>
                      <a:headEnd type="none" w="med" len="med"/>
                      <a:tailEnd type="none" w="med" len="med"/>
                    </a:lnB>
                    <a:solidFill>
                      <a:srgbClr val="552579"/>
                    </a:solidFill>
                  </a:tcPr>
                </a:tc>
                <a:tc>
                  <a:txBody>
                    <a:bodyPr/>
                    <a:lstStyle/>
                    <a:p>
                      <a:pPr algn="ctr" fontAlgn="t"/>
                      <a:r>
                        <a:rPr lang="en-US" sz="2800" b="1" i="0" u="none" strike="noStrike" dirty="0" smtClean="0">
                          <a:solidFill>
                            <a:srgbClr val="000000"/>
                          </a:solidFill>
                          <a:latin typeface="Calibri"/>
                        </a:rPr>
                        <a:t>1</a:t>
                      </a: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17</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57</a:t>
                      </a: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14.25</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1590">
                <a:tc vMerge="1">
                  <a:txBody>
                    <a:bodyPr/>
                    <a:lstStyle/>
                    <a:p>
                      <a:pPr algn="ctr" fontAlgn="ctr"/>
                      <a:endParaRPr lang="en-US" sz="1600" b="1" i="0" u="none" strike="noStrike" dirty="0">
                        <a:solidFill>
                          <a:srgbClr val="FFFFFF"/>
                        </a:solidFill>
                        <a:latin typeface="Calibri"/>
                      </a:endParaRPr>
                    </a:p>
                  </a:txBody>
                  <a:tcPr marL="9525" marR="9525" marT="9525" marB="0" vert="vert27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solidFill>
                      <a:srgbClr val="552579"/>
                    </a:solidFill>
                  </a:tcPr>
                </a:tc>
                <a:tc>
                  <a:txBody>
                    <a:bodyPr/>
                    <a:lstStyle/>
                    <a:p>
                      <a:pPr algn="ctr" fontAlgn="t"/>
                      <a:r>
                        <a:rPr lang="en-US" sz="2800" b="1" i="0" u="none" strike="noStrike" dirty="0" smtClean="0">
                          <a:solidFill>
                            <a:srgbClr val="000000"/>
                          </a:solidFill>
                          <a:latin typeface="Calibri"/>
                        </a:rPr>
                        <a:t>2</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8</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49</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12.25</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330">
                <a:tc vMerge="1">
                  <a:txBody>
                    <a:bodyPr/>
                    <a:lstStyle/>
                    <a:p>
                      <a:endParaRPr lang="en-US"/>
                    </a:p>
                  </a:txBody>
                  <a:tcPr/>
                </a:tc>
                <a:tc>
                  <a:txBody>
                    <a:bodyPr/>
                    <a:lstStyle/>
                    <a:p>
                      <a:pPr algn="ctr" fontAlgn="t"/>
                      <a:r>
                        <a:rPr lang="en-US" sz="2800" b="1" i="0" u="none" strike="noStrike" dirty="0" smtClean="0">
                          <a:solidFill>
                            <a:srgbClr val="000000"/>
                          </a:solidFill>
                          <a:latin typeface="Calibri"/>
                        </a:rPr>
                        <a:t>3</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12</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12</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10</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9</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43</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10.75</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111">
                <a:tc vMerge="1">
                  <a:txBody>
                    <a:bodyPr/>
                    <a:lstStyle/>
                    <a:p>
                      <a:endParaRPr lang="en-US"/>
                    </a:p>
                  </a:txBody>
                  <a:tcPr/>
                </a:tc>
                <a:tc>
                  <a:txBody>
                    <a:bodyPr/>
                    <a:lstStyle/>
                    <a:p>
                      <a:pPr algn="ctr" fontAlgn="t"/>
                      <a:r>
                        <a:rPr lang="en-US" sz="2800" b="1" i="0" u="none" strike="noStrike" dirty="0" smtClean="0">
                          <a:solidFill>
                            <a:srgbClr val="000000"/>
                          </a:solidFill>
                          <a:latin typeface="Calibri"/>
                        </a:rPr>
                        <a:t>4</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11</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11</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9</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smtClean="0">
                          <a:solidFill>
                            <a:srgbClr val="000000"/>
                          </a:solidFill>
                          <a:latin typeface="Calibri"/>
                        </a:rPr>
                        <a:t>44</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11</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506" name="Title 1"/>
          <p:cNvSpPr>
            <a:spLocks noGrp="1"/>
          </p:cNvSpPr>
          <p:nvPr>
            <p:ph type="title"/>
          </p:nvPr>
        </p:nvSpPr>
        <p:spPr>
          <a:xfrm>
            <a:off x="685800" y="1143000"/>
            <a:ext cx="8382000" cy="914400"/>
          </a:xfrm>
        </p:spPr>
        <p:txBody>
          <a:bodyPr>
            <a:normAutofit fontScale="90000"/>
          </a:bodyPr>
          <a:lstStyle/>
          <a:p>
            <a:pPr algn="l"/>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Calculate Sample Means for Each Group</a:t>
            </a:r>
          </a:p>
        </p:txBody>
      </p:sp>
      <p:sp>
        <p:nvSpPr>
          <p:cNvPr id="21509" name="Footer Placeholder 6"/>
          <p:cNvSpPr>
            <a:spLocks noGrp="1"/>
          </p:cNvSpPr>
          <p:nvPr>
            <p:ph type="ftr" sz="quarter" idx="11"/>
          </p:nvPr>
        </p:nvSpPr>
        <p:spPr>
          <a:xfrm>
            <a:off x="3124200" y="6381750"/>
            <a:ext cx="2895600" cy="476250"/>
          </a:xfrm>
        </p:spPr>
        <p:txBody>
          <a:bodyPr/>
          <a:lstStyle/>
          <a:p>
            <a:pPr>
              <a:defRPr/>
            </a:pPr>
            <a:r>
              <a:rPr lang="en-US" dirty="0" smtClean="0">
                <a:latin typeface="Arial" pitchFamily="34" charset="0"/>
              </a:rPr>
              <a:t>2. Randomized Designs-HSRG  </a:t>
            </a:r>
          </a:p>
        </p:txBody>
      </p:sp>
      <p:graphicFrame>
        <p:nvGraphicFramePr>
          <p:cNvPr id="5" name="Table 4"/>
          <p:cNvGraphicFramePr>
            <a:graphicFrameLocks noGrp="1"/>
          </p:cNvGraphicFramePr>
          <p:nvPr/>
        </p:nvGraphicFramePr>
        <p:xfrm>
          <a:off x="2667000" y="5638800"/>
          <a:ext cx="4038600" cy="649986"/>
        </p:xfrm>
        <a:graphic>
          <a:graphicData uri="http://schemas.openxmlformats.org/drawingml/2006/table">
            <a:tbl>
              <a:tblPr/>
              <a:tblGrid>
                <a:gridCol w="1905000"/>
                <a:gridCol w="2133600"/>
              </a:tblGrid>
              <a:tr h="312420">
                <a:tc>
                  <a:txBody>
                    <a:bodyPr/>
                    <a:lstStyle/>
                    <a:p>
                      <a:pPr marL="0" marR="0" algn="ctr">
                        <a:lnSpc>
                          <a:spcPct val="115000"/>
                        </a:lnSpc>
                        <a:spcBef>
                          <a:spcPts val="0"/>
                        </a:spcBef>
                        <a:spcAft>
                          <a:spcPts val="1000"/>
                        </a:spcAft>
                      </a:pPr>
                      <a:r>
                        <a:rPr lang="en-US" sz="1800" b="1" dirty="0">
                          <a:latin typeface="Calibri"/>
                          <a:ea typeface="Calibri"/>
                          <a:cs typeface="Times New Roman"/>
                        </a:rPr>
                        <a:t>Treatment</a:t>
                      </a:r>
                      <a:endParaRPr lang="en-US" sz="1100" dirty="0">
                        <a:latin typeface="Calibri"/>
                        <a:ea typeface="Calibri"/>
                        <a:cs typeface="Times New Roman"/>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ECD"/>
                    </a:solidFill>
                  </a:tcPr>
                </a:tc>
                <a:tc>
                  <a:txBody>
                    <a:bodyPr/>
                    <a:lstStyle/>
                    <a:p>
                      <a:pPr marL="0" marR="0" algn="ctr">
                        <a:lnSpc>
                          <a:spcPct val="115000"/>
                        </a:lnSpc>
                        <a:spcBef>
                          <a:spcPts val="0"/>
                        </a:spcBef>
                        <a:spcAft>
                          <a:spcPts val="1000"/>
                        </a:spcAft>
                      </a:pPr>
                      <a:r>
                        <a:rPr lang="en-US" sz="1800" dirty="0">
                          <a:latin typeface="Calibri"/>
                          <a:ea typeface="Calibri"/>
                          <a:cs typeface="Times New Roman"/>
                        </a:rPr>
                        <a:t>Tire </a:t>
                      </a:r>
                      <a:r>
                        <a:rPr lang="en-US" sz="1800" dirty="0" smtClean="0">
                          <a:latin typeface="Calibri"/>
                          <a:ea typeface="Calibri"/>
                          <a:cs typeface="Times New Roman"/>
                        </a:rPr>
                        <a:t>Type (p) = 4</a:t>
                      </a:r>
                      <a:endParaRPr lang="en-US" sz="1100" dirty="0">
                        <a:latin typeface="Calibri"/>
                        <a:ea typeface="Calibri"/>
                        <a:cs typeface="Times New Roman"/>
                      </a:endParaRP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36525">
                <a:tc>
                  <a:txBody>
                    <a:bodyPr/>
                    <a:lstStyle/>
                    <a:p>
                      <a:pPr marL="0" marR="0" algn="ctr">
                        <a:lnSpc>
                          <a:spcPct val="115000"/>
                        </a:lnSpc>
                        <a:spcBef>
                          <a:spcPts val="0"/>
                        </a:spcBef>
                        <a:spcAft>
                          <a:spcPts val="1000"/>
                        </a:spcAft>
                      </a:pPr>
                      <a:r>
                        <a:rPr lang="en-US" sz="1800" b="1" dirty="0">
                          <a:latin typeface="Calibri"/>
                          <a:ea typeface="Calibri"/>
                          <a:cs typeface="Times New Roman"/>
                        </a:rPr>
                        <a:t>Blocks</a:t>
                      </a:r>
                      <a:endParaRPr lang="en-US" sz="1100" dirty="0">
                        <a:latin typeface="Calibri"/>
                        <a:ea typeface="Calibri"/>
                        <a:cs typeface="Times New Roman"/>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ECD"/>
                    </a:solidFill>
                  </a:tcPr>
                </a:tc>
                <a:tc>
                  <a:txBody>
                    <a:bodyPr/>
                    <a:lstStyle/>
                    <a:p>
                      <a:pPr marL="0" marR="0" algn="ctr">
                        <a:lnSpc>
                          <a:spcPct val="115000"/>
                        </a:lnSpc>
                        <a:spcBef>
                          <a:spcPts val="0"/>
                        </a:spcBef>
                        <a:spcAft>
                          <a:spcPts val="1000"/>
                        </a:spcAft>
                      </a:pPr>
                      <a:r>
                        <a:rPr lang="en-US" sz="1800" dirty="0" smtClean="0">
                          <a:latin typeface="Calibri"/>
                          <a:ea typeface="Calibri"/>
                          <a:cs typeface="Times New Roman"/>
                        </a:rPr>
                        <a:t>Sample (q) = 4</a:t>
                      </a:r>
                      <a:endParaRPr lang="en-US" sz="1100" dirty="0">
                        <a:latin typeface="Calibri"/>
                        <a:ea typeface="Calibri"/>
                        <a:cs typeface="Times New Roman"/>
                      </a:endParaRP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86445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nvGraphicFramePr>
        <p:xfrm>
          <a:off x="381000" y="2438400"/>
          <a:ext cx="5688434" cy="4058023"/>
        </p:xfrm>
        <a:graphic>
          <a:graphicData uri="http://schemas.openxmlformats.org/drawingml/2006/table">
            <a:tbl>
              <a:tblPr/>
              <a:tblGrid>
                <a:gridCol w="685419"/>
                <a:gridCol w="942451"/>
                <a:gridCol w="1028129"/>
                <a:gridCol w="1028129"/>
                <a:gridCol w="924223"/>
                <a:gridCol w="1080083"/>
              </a:tblGrid>
              <a:tr h="481590">
                <a:tc>
                  <a:txBody>
                    <a:bodyPr/>
                    <a:lstStyle/>
                    <a:p>
                      <a:pPr algn="ctr" fontAlgn="t"/>
                      <a:endParaRPr lang="en-US" sz="2800" b="1" i="0" u="none" strike="noStrike" dirty="0">
                        <a:solidFill>
                          <a:srgbClr val="FFFFFF"/>
                        </a:solidFill>
                        <a:latin typeface="Calibri"/>
                      </a:endParaRPr>
                    </a:p>
                  </a:txBody>
                  <a:tcPr marL="9525" marR="9525" marT="9526" marB="0" anchor="ctr">
                    <a:lnL>
                      <a:noFill/>
                    </a:lnL>
                    <a:lnR>
                      <a:noFill/>
                    </a:lnR>
                    <a:lnT>
                      <a:noFill/>
                    </a:lnT>
                    <a:lnB>
                      <a:noFill/>
                    </a:lnB>
                  </a:tcPr>
                </a:tc>
                <a:tc>
                  <a:txBody>
                    <a:bodyPr/>
                    <a:lstStyle/>
                    <a:p>
                      <a:pPr algn="ctr" fontAlgn="t"/>
                      <a:r>
                        <a:rPr lang="en-US" sz="2800" b="1" i="0" u="none" strike="noStrike" dirty="0">
                          <a:solidFill>
                            <a:srgbClr val="FFFFFF"/>
                          </a:solidFill>
                          <a:latin typeface="Calibri"/>
                        </a:rPr>
                        <a:t> </a:t>
                      </a:r>
                    </a:p>
                  </a:txBody>
                  <a:tcPr marL="9525" marR="9525" marT="9526" marB="0" anchor="ctr">
                    <a:lnL>
                      <a:noFill/>
                    </a:lnL>
                    <a:lnR w="12700" cap="flat" cmpd="sng" algn="ctr">
                      <a:solidFill>
                        <a:schemeClr val="tx1"/>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gridSpan="4">
                  <a:txBody>
                    <a:bodyPr/>
                    <a:lstStyle/>
                    <a:p>
                      <a:pPr algn="ctr" fontAlgn="t"/>
                      <a:r>
                        <a:rPr lang="en-US" sz="2800" b="1" i="0" u="none" strike="noStrike" dirty="0" smtClean="0">
                          <a:solidFill>
                            <a:srgbClr val="FFFFFF"/>
                          </a:solidFill>
                          <a:latin typeface="Calibri"/>
                        </a:rPr>
                        <a:t>Block – by Car (j)</a:t>
                      </a:r>
                      <a:endParaRPr lang="en-US" sz="2800" b="1" i="0" u="none" strike="noStrike" dirty="0">
                        <a:solidFill>
                          <a:srgbClr val="FFFFFF"/>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257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1590">
                <a:tc>
                  <a:txBody>
                    <a:bodyPr/>
                    <a:lstStyle/>
                    <a:p>
                      <a:pPr algn="ctr" fontAlgn="t"/>
                      <a:endParaRPr lang="en-US" sz="2800" b="1" i="0" u="none" strike="noStrike" dirty="0">
                        <a:solidFill>
                          <a:srgbClr val="FFFFFF"/>
                        </a:solidFill>
                        <a:latin typeface="Calibri"/>
                      </a:endParaRPr>
                    </a:p>
                  </a:txBody>
                  <a:tcPr marL="9525" marR="9525" marT="9526" marB="0" anchor="ctr">
                    <a:lnL>
                      <a:noFill/>
                    </a:lnL>
                    <a:lnR w="6350" cap="flat" cmpd="sng" algn="ctr">
                      <a:solidFill>
                        <a:srgbClr val="A5A5A5"/>
                      </a:solidFill>
                      <a:prstDash val="solid"/>
                      <a:round/>
                      <a:headEnd type="none" w="med" len="med"/>
                      <a:tailEnd type="none" w="med" len="med"/>
                    </a:lnR>
                    <a:lnT>
                      <a:noFill/>
                    </a:lnT>
                    <a:lnB>
                      <a:noFill/>
                    </a:lnB>
                  </a:tcPr>
                </a:tc>
                <a:tc>
                  <a:txBody>
                    <a:bodyPr/>
                    <a:lstStyle/>
                    <a:p>
                      <a:pPr algn="ctr" fontAlgn="t"/>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t"/>
                      <a:r>
                        <a:rPr lang="en-US" sz="2800" b="1" i="0" u="none" strike="noStrike" dirty="0" smtClean="0">
                          <a:solidFill>
                            <a:srgbClr val="000000"/>
                          </a:solidFill>
                          <a:latin typeface="Calibri"/>
                        </a:rPr>
                        <a:t>1</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2</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3</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1" i="0" u="none" strike="noStrike" dirty="0" smtClean="0">
                          <a:solidFill>
                            <a:srgbClr val="000000"/>
                          </a:solidFill>
                          <a:latin typeface="Calibri"/>
                        </a:rPr>
                        <a:t>4</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r>
              <a:tr h="481590">
                <a:tc rowSpan="4">
                  <a:txBody>
                    <a:bodyPr/>
                    <a:lstStyle/>
                    <a:p>
                      <a:pPr algn="ctr" fontAlgn="ctr"/>
                      <a:r>
                        <a:rPr lang="en-US" sz="2800" b="1" i="0" u="none" strike="noStrike" dirty="0" smtClean="0">
                          <a:solidFill>
                            <a:srgbClr val="FFFFFF"/>
                          </a:solidFill>
                          <a:latin typeface="Calibri"/>
                        </a:rPr>
                        <a:t>Tire Type (k)</a:t>
                      </a:r>
                      <a:endParaRPr lang="en-US" sz="2800" b="1" i="0" u="none" strike="noStrike" dirty="0">
                        <a:solidFill>
                          <a:srgbClr val="FFFFFF"/>
                        </a:solidFill>
                        <a:latin typeface="Calibri"/>
                      </a:endParaRPr>
                    </a:p>
                  </a:txBody>
                  <a:tcPr marL="9525" marR="9525" marT="9526" marB="0" vert="vert27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noFill/>
                      <a:prstDash val="solid"/>
                      <a:round/>
                      <a:headEnd type="none" w="med" len="med"/>
                      <a:tailEnd type="none" w="med" len="med"/>
                    </a:lnB>
                    <a:solidFill>
                      <a:srgbClr val="552579"/>
                    </a:solidFill>
                  </a:tcPr>
                </a:tc>
                <a:tc>
                  <a:txBody>
                    <a:bodyPr/>
                    <a:lstStyle/>
                    <a:p>
                      <a:pPr algn="ctr" fontAlgn="t"/>
                      <a:r>
                        <a:rPr lang="en-US" sz="2800" b="1" i="0" u="none" strike="noStrike" dirty="0" smtClean="0">
                          <a:solidFill>
                            <a:srgbClr val="000000"/>
                          </a:solidFill>
                          <a:latin typeface="Calibri"/>
                        </a:rPr>
                        <a:t>1</a:t>
                      </a: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17</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481590">
                <a:tc vMerge="1">
                  <a:txBody>
                    <a:bodyPr/>
                    <a:lstStyle/>
                    <a:p>
                      <a:pPr algn="ctr" fontAlgn="ctr"/>
                      <a:endParaRPr lang="en-US" sz="1600" b="1" i="0" u="none" strike="noStrike" dirty="0">
                        <a:solidFill>
                          <a:srgbClr val="FFFFFF"/>
                        </a:solidFill>
                        <a:latin typeface="Calibri"/>
                      </a:endParaRPr>
                    </a:p>
                  </a:txBody>
                  <a:tcPr marL="9525" marR="9525" marT="9525" marB="0" vert="vert27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solidFill>
                      <a:srgbClr val="552579"/>
                    </a:solidFill>
                  </a:tcPr>
                </a:tc>
                <a:tc>
                  <a:txBody>
                    <a:bodyPr/>
                    <a:lstStyle/>
                    <a:p>
                      <a:pPr algn="ctr" fontAlgn="t"/>
                      <a:r>
                        <a:rPr lang="en-US" sz="2800" b="1" i="0" u="none" strike="noStrike" dirty="0" smtClean="0">
                          <a:solidFill>
                            <a:srgbClr val="000000"/>
                          </a:solidFill>
                          <a:latin typeface="Calibri"/>
                        </a:rPr>
                        <a:t>2</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14</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8</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02330">
                <a:tc vMerge="1">
                  <a:txBody>
                    <a:bodyPr/>
                    <a:lstStyle/>
                    <a:p>
                      <a:endParaRPr lang="en-US"/>
                    </a:p>
                  </a:txBody>
                  <a:tcPr/>
                </a:tc>
                <a:tc>
                  <a:txBody>
                    <a:bodyPr/>
                    <a:lstStyle/>
                    <a:p>
                      <a:pPr algn="ctr" fontAlgn="t"/>
                      <a:r>
                        <a:rPr lang="en-US" sz="2800" b="1" i="0" u="none" strike="noStrike" dirty="0" smtClean="0">
                          <a:solidFill>
                            <a:srgbClr val="000000"/>
                          </a:solidFill>
                          <a:latin typeface="Calibri"/>
                        </a:rPr>
                        <a:t>3</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12</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12</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10</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9</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543111">
                <a:tc vMerge="1">
                  <a:txBody>
                    <a:bodyPr/>
                    <a:lstStyle/>
                    <a:p>
                      <a:endParaRPr lang="en-US"/>
                    </a:p>
                  </a:txBody>
                  <a:tcPr/>
                </a:tc>
                <a:tc>
                  <a:txBody>
                    <a:bodyPr/>
                    <a:lstStyle/>
                    <a:p>
                      <a:pPr algn="ctr" fontAlgn="t"/>
                      <a:r>
                        <a:rPr lang="en-US" sz="2800" b="1" i="0" u="none" strike="noStrike" dirty="0" smtClean="0">
                          <a:solidFill>
                            <a:srgbClr val="000000"/>
                          </a:solidFill>
                          <a:latin typeface="Calibri"/>
                        </a:rPr>
                        <a:t>4</a:t>
                      </a:r>
                      <a:endParaRPr lang="en-US" sz="2800" b="1"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ECD"/>
                    </a:solidFill>
                  </a:tcPr>
                </a:tc>
                <a:tc>
                  <a:txBody>
                    <a:bodyPr/>
                    <a:lstStyle/>
                    <a:p>
                      <a:pPr algn="ctr" fontAlgn="t"/>
                      <a:r>
                        <a:rPr lang="en-US" sz="2800" b="0" i="0" u="none" strike="noStrike" dirty="0" smtClean="0">
                          <a:solidFill>
                            <a:srgbClr val="000000"/>
                          </a:solidFill>
                          <a:latin typeface="Calibri"/>
                        </a:rPr>
                        <a:t>13</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11</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11</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9</a:t>
                      </a:r>
                      <a:endParaRPr lang="en-US" sz="2800" b="0" i="0" u="none" strike="noStrike" dirty="0">
                        <a:solidFill>
                          <a:srgbClr val="000000"/>
                        </a:solidFill>
                        <a:latin typeface="Calibri"/>
                      </a:endParaRPr>
                    </a:p>
                  </a:txBody>
                  <a:tcPr marL="9525" marR="9525" marT="9526" marB="0" anchor="ctr">
                    <a:lnL w="6350" cap="flat" cmpd="sng" algn="ctr">
                      <a:solidFill>
                        <a:srgbClr val="A5A5A5"/>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111">
                <a:tc>
                  <a:txBody>
                    <a:bodyPr/>
                    <a:lstStyle/>
                    <a:p>
                      <a:pPr algn="ctr" fontAlgn="ctr"/>
                      <a:endParaRPr lang="en-US" sz="2800" b="1" i="0" u="none" strike="noStrike" dirty="0">
                        <a:solidFill>
                          <a:srgbClr val="FFFFFF"/>
                        </a:solidFill>
                        <a:latin typeface="Calibri"/>
                      </a:endParaRPr>
                    </a:p>
                  </a:txBody>
                  <a:tcPr marL="9525" marR="9525" marT="9526" marB="0" vert="vert27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2800" b="1" i="0" u="none" strike="noStrike" dirty="0" smtClean="0">
                          <a:solidFill>
                            <a:schemeClr val="tx1"/>
                          </a:solidFill>
                          <a:latin typeface="Calibri"/>
                        </a:rPr>
                        <a:t>SUM</a:t>
                      </a:r>
                      <a:endParaRPr lang="en-US" sz="2800" b="1" i="0" u="none" strike="noStrike" dirty="0">
                        <a:solidFill>
                          <a:schemeClr val="tx1"/>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C0"/>
                    </a:solidFill>
                  </a:tcPr>
                </a:tc>
                <a:tc>
                  <a:txBody>
                    <a:bodyPr/>
                    <a:lstStyle/>
                    <a:p>
                      <a:pPr algn="ctr" fontAlgn="t"/>
                      <a:r>
                        <a:rPr lang="en-US" sz="2800" b="0" i="0" u="none" strike="noStrike" dirty="0" smtClean="0">
                          <a:solidFill>
                            <a:srgbClr val="000000"/>
                          </a:solidFill>
                          <a:latin typeface="Calibri"/>
                        </a:rPr>
                        <a:t>56</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51</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47</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39</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111">
                <a:tc>
                  <a:txBody>
                    <a:bodyPr/>
                    <a:lstStyle/>
                    <a:p>
                      <a:pPr algn="ctr" fontAlgn="ctr"/>
                      <a:endParaRPr lang="en-US" sz="2800" b="1" i="0" u="none" strike="noStrike" dirty="0">
                        <a:solidFill>
                          <a:srgbClr val="FFFFFF"/>
                        </a:solidFill>
                        <a:latin typeface="Calibri"/>
                      </a:endParaRPr>
                    </a:p>
                  </a:txBody>
                  <a:tcPr marL="9525" marR="9525" marT="9526" marB="0" vert="vert27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2800" b="1" i="0" u="none" strike="noStrike" dirty="0" smtClean="0">
                          <a:solidFill>
                            <a:schemeClr val="tx1"/>
                          </a:solidFill>
                          <a:latin typeface="Calibri"/>
                        </a:rPr>
                        <a:t>AVG</a:t>
                      </a:r>
                      <a:endParaRPr lang="en-US" sz="2800" b="1" i="0" u="none" strike="noStrike" dirty="0">
                        <a:solidFill>
                          <a:schemeClr val="tx1"/>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8C0"/>
                    </a:solidFill>
                  </a:tcPr>
                </a:tc>
                <a:tc>
                  <a:txBody>
                    <a:bodyPr/>
                    <a:lstStyle/>
                    <a:p>
                      <a:pPr algn="ctr" fontAlgn="t"/>
                      <a:r>
                        <a:rPr lang="en-US" sz="2800" b="0" i="0" u="none" strike="noStrike" dirty="0" smtClean="0">
                          <a:solidFill>
                            <a:srgbClr val="000000"/>
                          </a:solidFill>
                          <a:latin typeface="Calibri"/>
                        </a:rPr>
                        <a:t>14.00</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12.75</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11.75</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800" b="0" i="0" u="none" strike="noStrike" dirty="0" smtClean="0">
                          <a:solidFill>
                            <a:srgbClr val="000000"/>
                          </a:solidFill>
                          <a:latin typeface="Calibri"/>
                        </a:rPr>
                        <a:t>9.75</a:t>
                      </a:r>
                      <a:endParaRPr lang="en-US" sz="2800" b="0" i="0" u="none" strike="noStrike" dirty="0">
                        <a:solidFill>
                          <a:srgbClr val="000000"/>
                        </a:solidFill>
                        <a:latin typeface="Calibri"/>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506" name="Title 1"/>
          <p:cNvSpPr>
            <a:spLocks noGrp="1"/>
          </p:cNvSpPr>
          <p:nvPr>
            <p:ph type="title"/>
          </p:nvPr>
        </p:nvSpPr>
        <p:spPr>
          <a:xfrm>
            <a:off x="381000" y="533400"/>
            <a:ext cx="8686800" cy="914400"/>
          </a:xfrm>
        </p:spPr>
        <p:txBody>
          <a:bodyPr>
            <a:normAutofit fontScale="90000"/>
          </a:bodyPr>
          <a:lstStyle/>
          <a:p>
            <a:pPr algn="l"/>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Calculate Sample Means for Each Block</a:t>
            </a:r>
          </a:p>
        </p:txBody>
      </p:sp>
      <p:graphicFrame>
        <p:nvGraphicFramePr>
          <p:cNvPr id="137218" name="Object 2"/>
          <p:cNvGraphicFramePr>
            <a:graphicFrameLocks noChangeAspect="1"/>
          </p:cNvGraphicFramePr>
          <p:nvPr>
            <p:extLst>
              <p:ext uri="{D42A27DB-BD31-4B8C-83A1-F6EECF244321}">
                <p14:modId xmlns:p14="http://schemas.microsoft.com/office/powerpoint/2010/main" val="1295584930"/>
              </p:ext>
            </p:extLst>
          </p:nvPr>
        </p:nvGraphicFramePr>
        <p:xfrm>
          <a:off x="6278563" y="2498725"/>
          <a:ext cx="2649537" cy="3914775"/>
        </p:xfrm>
        <a:graphic>
          <a:graphicData uri="http://schemas.openxmlformats.org/presentationml/2006/ole">
            <mc:AlternateContent xmlns:mc="http://schemas.openxmlformats.org/markup-compatibility/2006">
              <mc:Choice xmlns:v="urn:schemas-microsoft-com:vml" Requires="v">
                <p:oleObj spid="_x0000_s22738" name="Equation" r:id="rId4" imgW="1333440" imgH="1968480" progId="">
                  <p:embed/>
                </p:oleObj>
              </mc:Choice>
              <mc:Fallback>
                <p:oleObj name="Equation" r:id="rId4" imgW="1333440" imgH="19684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563" y="2498725"/>
                        <a:ext cx="2649537" cy="3914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6201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374221"/>
          </a:xfrm>
        </p:spPr>
        <p:txBody>
          <a:bodyPr/>
          <a:lstStyle/>
          <a:p>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Thinking Fast and Slow</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smtClean="0"/>
              <a:t>Do we possess intuitive judgments involving decisions involving statistics?</a:t>
            </a:r>
          </a:p>
          <a:p>
            <a:r>
              <a:rPr lang="en-US" dirty="0"/>
              <a:t>A bat and ball costs $1.10</a:t>
            </a:r>
          </a:p>
          <a:p>
            <a:r>
              <a:rPr lang="en-US" dirty="0"/>
              <a:t>The bat costs one dollar more than the ball.</a:t>
            </a:r>
          </a:p>
          <a:p>
            <a:r>
              <a:rPr lang="en-US" dirty="0"/>
              <a:t>How much does the ball cost?</a:t>
            </a:r>
          </a:p>
          <a:p>
            <a:r>
              <a:rPr lang="en-US" dirty="0"/>
              <a:t>(a) 10 cents?</a:t>
            </a:r>
          </a:p>
          <a:p>
            <a:r>
              <a:rPr lang="en-US" dirty="0"/>
              <a:t>(b) 5 cents?</a:t>
            </a:r>
          </a:p>
          <a:p>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dirty="0"/>
          </a:p>
        </p:txBody>
      </p:sp>
      <p:sp>
        <p:nvSpPr>
          <p:cNvPr id="5" name="Slide Number Placeholder 4"/>
          <p:cNvSpPr>
            <a:spLocks noGrp="1"/>
          </p:cNvSpPr>
          <p:nvPr>
            <p:ph type="sldNum" sz="quarter" idx="12"/>
          </p:nvPr>
        </p:nvSpPr>
        <p:spPr/>
        <p:txBody>
          <a:bodyPr/>
          <a:lstStyle/>
          <a:p>
            <a:fld id="{796D90D1-B5CE-4BC5-8216-E8491C7A366A}" type="slidenum">
              <a:rPr lang="en-US" smtClean="0"/>
              <a:t>3</a:t>
            </a:fld>
            <a:endParaRPr lang="en-US" dirty="0"/>
          </a:p>
        </p:txBody>
      </p:sp>
      <p:pic>
        <p:nvPicPr>
          <p:cNvPr id="6"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31799" r="24838" b="51940"/>
          <a:stretch/>
        </p:blipFill>
        <p:spPr>
          <a:xfrm>
            <a:off x="6975763" y="6927"/>
            <a:ext cx="2154382" cy="3283865"/>
          </a:xfrm>
          <a:prstGeom prst="rect">
            <a:avLst/>
          </a:prstGeom>
        </p:spPr>
      </p:pic>
    </p:spTree>
    <p:extLst>
      <p:ext uri="{BB962C8B-B14F-4D97-AF65-F5344CB8AC3E}">
        <p14:creationId xmlns:p14="http://schemas.microsoft.com/office/powerpoint/2010/main" val="17466831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600200" y="990600"/>
            <a:ext cx="6248400" cy="914400"/>
          </a:xfrm>
        </p:spPr>
        <p:txBody>
          <a:bodyPr/>
          <a:lstStyle/>
          <a:p>
            <a:pPr algn="l"/>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ANOVA Table</a:t>
            </a:r>
          </a:p>
        </p:txBody>
      </p:sp>
      <p:graphicFrame>
        <p:nvGraphicFramePr>
          <p:cNvPr id="4098" name="Object 2"/>
          <p:cNvGraphicFramePr>
            <a:graphicFrameLocks noChangeAspect="1"/>
          </p:cNvGraphicFramePr>
          <p:nvPr/>
        </p:nvGraphicFramePr>
        <p:xfrm>
          <a:off x="4102100" y="2743200"/>
          <a:ext cx="914400" cy="198438"/>
        </p:xfrm>
        <a:graphic>
          <a:graphicData uri="http://schemas.openxmlformats.org/presentationml/2006/ole">
            <mc:AlternateContent xmlns:mc="http://schemas.openxmlformats.org/markup-compatibility/2006">
              <mc:Choice xmlns:v="urn:schemas-microsoft-com:vml" Requires="v">
                <p:oleObj spid="_x0000_s30280" name="Equation" r:id="rId4" imgW="435285" imgH="677109" progId="">
                  <p:embed/>
                </p:oleObj>
              </mc:Choice>
              <mc:Fallback>
                <p:oleObj name="Equation" r:id="rId4" imgW="435285" imgH="67710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7432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9" name="Footer Placeholder 9"/>
          <p:cNvSpPr>
            <a:spLocks noGrp="1"/>
          </p:cNvSpPr>
          <p:nvPr>
            <p:ph type="ftr" sz="quarter" idx="11"/>
          </p:nvPr>
        </p:nvSpPr>
        <p:spPr>
          <a:xfrm>
            <a:off x="3124200" y="6457950"/>
            <a:ext cx="2895600" cy="476250"/>
          </a:xfrm>
        </p:spPr>
        <p:txBody>
          <a:bodyPr/>
          <a:lstStyle/>
          <a:p>
            <a:pPr>
              <a:defRPr/>
            </a:pPr>
            <a:r>
              <a:rPr lang="en-US" dirty="0" smtClean="0">
                <a:latin typeface="Arial" pitchFamily="34" charset="0"/>
              </a:rPr>
              <a:t>2. Randomized Designs-HSRG  </a:t>
            </a:r>
          </a:p>
        </p:txBody>
      </p:sp>
      <p:pic>
        <p:nvPicPr>
          <p:cNvPr id="69640" name="Picture 8"/>
          <p:cNvPicPr>
            <a:picLocks noChangeAspect="1" noChangeArrowheads="1"/>
          </p:cNvPicPr>
          <p:nvPr/>
        </p:nvPicPr>
        <p:blipFill>
          <a:blip r:embed="rId6" cstate="print"/>
          <a:srcRect l="12754" t="42764" r="25218" b="15515"/>
          <a:stretch>
            <a:fillRect/>
          </a:stretch>
        </p:blipFill>
        <p:spPr bwMode="auto">
          <a:xfrm>
            <a:off x="914400" y="2057400"/>
            <a:ext cx="7239000" cy="2706168"/>
          </a:xfrm>
          <a:prstGeom prst="rect">
            <a:avLst/>
          </a:prstGeom>
          <a:noFill/>
          <a:ln w="9525">
            <a:noFill/>
            <a:miter lim="800000"/>
            <a:headEnd/>
            <a:tailEnd/>
          </a:ln>
        </p:spPr>
      </p:pic>
      <p:pic>
        <p:nvPicPr>
          <p:cNvPr id="69641" name="Picture 9"/>
          <p:cNvPicPr>
            <a:picLocks noChangeAspect="1" noChangeArrowheads="1"/>
          </p:cNvPicPr>
          <p:nvPr/>
        </p:nvPicPr>
        <p:blipFill>
          <a:blip r:embed="rId7" cstate="print"/>
          <a:srcRect l="15652" t="40678" r="37971" b="37419"/>
          <a:stretch>
            <a:fillRect/>
          </a:stretch>
        </p:blipFill>
        <p:spPr bwMode="auto">
          <a:xfrm>
            <a:off x="1447800" y="4800600"/>
            <a:ext cx="6096000" cy="1600200"/>
          </a:xfrm>
          <a:prstGeom prst="rect">
            <a:avLst/>
          </a:prstGeom>
          <a:noFill/>
          <a:ln w="9525">
            <a:noFill/>
            <a:miter lim="800000"/>
            <a:headEnd/>
            <a:tailEnd/>
          </a:ln>
        </p:spPr>
      </p:pic>
    </p:spTree>
    <p:extLst>
      <p:ext uri="{BB962C8B-B14F-4D97-AF65-F5344CB8AC3E}">
        <p14:creationId xmlns:p14="http://schemas.microsoft.com/office/powerpoint/2010/main" val="13619633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457200"/>
            <a:ext cx="7620000" cy="762000"/>
          </a:xfrm>
        </p:spPr>
        <p:txBody>
          <a:bodyPr/>
          <a:lstStyle/>
          <a:p>
            <a:pPr algn="l"/>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Things to Remember</a:t>
            </a:r>
          </a:p>
        </p:txBody>
      </p:sp>
      <p:sp>
        <p:nvSpPr>
          <p:cNvPr id="24579" name="Content Placeholder 2"/>
          <p:cNvSpPr>
            <a:spLocks noGrp="1"/>
          </p:cNvSpPr>
          <p:nvPr>
            <p:ph idx="1"/>
          </p:nvPr>
        </p:nvSpPr>
        <p:spPr>
          <a:xfrm>
            <a:off x="457200" y="1828800"/>
            <a:ext cx="8229600" cy="4525963"/>
          </a:xfrm>
        </p:spPr>
        <p:txBody>
          <a:bodyPr/>
          <a:lstStyle/>
          <a:p>
            <a:pPr marL="514350" indent="-514350">
              <a:buFontTx/>
              <a:buAutoNum type="arabicPeriod"/>
            </a:pPr>
            <a:r>
              <a:rPr lang="en-US" sz="2800" b="1" u="sng" dirty="0" smtClean="0">
                <a:effectLst>
                  <a:glow rad="139700">
                    <a:schemeClr val="accent2">
                      <a:satMod val="175000"/>
                      <a:alpha val="40000"/>
                    </a:schemeClr>
                  </a:glow>
                </a:effectLst>
              </a:rPr>
              <a:t>Confounding</a:t>
            </a:r>
            <a:r>
              <a:rPr lang="en-US" sz="2800" dirty="0" smtClean="0">
                <a:effectLst>
                  <a:glow rad="139700">
                    <a:schemeClr val="accent2">
                      <a:satMod val="175000"/>
                      <a:alpha val="40000"/>
                    </a:schemeClr>
                  </a:glow>
                </a:effectLst>
              </a:rPr>
              <a:t> </a:t>
            </a:r>
          </a:p>
          <a:p>
            <a:pPr marL="914400" lvl="1" indent="-514350">
              <a:buFontTx/>
              <a:buAutoNum type="arabicPeriod"/>
            </a:pPr>
            <a:r>
              <a:rPr lang="en-US" sz="2400" dirty="0" smtClean="0"/>
              <a:t>lead to </a:t>
            </a:r>
            <a:r>
              <a:rPr lang="en-US" sz="2400" b="1" u="sng" dirty="0" smtClean="0">
                <a:effectLst>
                  <a:glow rad="101600">
                    <a:schemeClr val="accent2">
                      <a:satMod val="175000"/>
                      <a:alpha val="40000"/>
                    </a:schemeClr>
                  </a:glow>
                </a:effectLst>
              </a:rPr>
              <a:t>bias</a:t>
            </a:r>
            <a:r>
              <a:rPr lang="en-US" sz="2400" dirty="0" smtClean="0">
                <a:effectLst>
                  <a:glow rad="101600">
                    <a:schemeClr val="accent2">
                      <a:satMod val="175000"/>
                      <a:alpha val="40000"/>
                    </a:schemeClr>
                  </a:glow>
                </a:effectLst>
              </a:rPr>
              <a:t>,</a:t>
            </a:r>
            <a:r>
              <a:rPr lang="en-US" sz="2400" dirty="0" smtClean="0"/>
              <a:t> </a:t>
            </a:r>
          </a:p>
          <a:p>
            <a:pPr marL="914400" lvl="1" indent="-514350">
              <a:buFontTx/>
              <a:buAutoNum type="arabicPeriod"/>
            </a:pPr>
            <a:r>
              <a:rPr lang="en-US" sz="2400" dirty="0" smtClean="0"/>
              <a:t>affect the </a:t>
            </a:r>
            <a:r>
              <a:rPr lang="en-US" sz="2400" b="1" u="sng" dirty="0" smtClean="0">
                <a:effectLst>
                  <a:glow rad="101600">
                    <a:schemeClr val="accent2">
                      <a:satMod val="175000"/>
                      <a:alpha val="40000"/>
                    </a:schemeClr>
                  </a:glow>
                </a:effectLst>
              </a:rPr>
              <a:t>error</a:t>
            </a:r>
            <a:r>
              <a:rPr lang="en-US" sz="2400" b="1" dirty="0" smtClean="0"/>
              <a:t>.</a:t>
            </a:r>
          </a:p>
          <a:p>
            <a:pPr marL="514350" indent="-514350">
              <a:buFontTx/>
              <a:buAutoNum type="arabicPeriod"/>
            </a:pPr>
            <a:r>
              <a:rPr lang="en-US" sz="2800" b="1" dirty="0" smtClean="0"/>
              <a:t>Confounding</a:t>
            </a:r>
            <a:r>
              <a:rPr lang="en-US" sz="2800" dirty="0" smtClean="0"/>
              <a:t> affects </a:t>
            </a:r>
            <a:r>
              <a:rPr lang="en-US" sz="2800" b="1" u="sng" dirty="0" smtClean="0"/>
              <a:t>significance</a:t>
            </a:r>
            <a:r>
              <a:rPr lang="en-US" sz="2800" dirty="0" smtClean="0"/>
              <a:t> testing.  </a:t>
            </a:r>
          </a:p>
          <a:p>
            <a:pPr marL="514350" indent="-514350">
              <a:buFontTx/>
              <a:buAutoNum type="arabicPeriod"/>
            </a:pPr>
            <a:r>
              <a:rPr lang="en-US" sz="2800" dirty="0" smtClean="0"/>
              <a:t>The </a:t>
            </a:r>
            <a:r>
              <a:rPr lang="en-US" sz="2800" b="1" u="sng" dirty="0" smtClean="0">
                <a:effectLst>
                  <a:glow rad="139700">
                    <a:schemeClr val="accent2">
                      <a:satMod val="175000"/>
                      <a:alpha val="40000"/>
                    </a:schemeClr>
                  </a:glow>
                </a:effectLst>
              </a:rPr>
              <a:t>significance</a:t>
            </a:r>
            <a:r>
              <a:rPr lang="en-US" sz="2800" dirty="0" smtClean="0"/>
              <a:t> test is a </a:t>
            </a:r>
            <a:r>
              <a:rPr lang="en-US" sz="2800" b="1" u="sng" dirty="0" smtClean="0">
                <a:effectLst>
                  <a:glow rad="228600">
                    <a:schemeClr val="accent2">
                      <a:satMod val="175000"/>
                      <a:alpha val="40000"/>
                    </a:schemeClr>
                  </a:glow>
                </a:effectLst>
              </a:rPr>
              <a:t>ratio</a:t>
            </a:r>
            <a:r>
              <a:rPr lang="en-US" sz="2800" dirty="0" smtClean="0"/>
              <a:t> of  </a:t>
            </a:r>
          </a:p>
          <a:p>
            <a:pPr marL="514350" indent="-514350">
              <a:buFontTx/>
              <a:buAutoNum type="arabicPeriod"/>
            </a:pPr>
            <a:endParaRPr lang="en-US" dirty="0" smtClean="0"/>
          </a:p>
        </p:txBody>
      </p:sp>
      <p:sp>
        <p:nvSpPr>
          <p:cNvPr id="24580" name="Footer Placeholder 5"/>
          <p:cNvSpPr>
            <a:spLocks noGrp="1"/>
          </p:cNvSpPr>
          <p:nvPr>
            <p:ph type="ftr" sz="quarter" idx="11"/>
          </p:nvPr>
        </p:nvSpPr>
        <p:spPr/>
        <p:txBody>
          <a:bodyPr/>
          <a:lstStyle/>
          <a:p>
            <a:pPr>
              <a:defRPr/>
            </a:pPr>
            <a:r>
              <a:rPr lang="en-US" dirty="0" smtClean="0">
                <a:latin typeface="Arial" pitchFamily="34" charset="0"/>
              </a:rPr>
              <a:t>2. Randomized Designs-HSRG  </a:t>
            </a:r>
          </a:p>
        </p:txBody>
      </p:sp>
      <mc:AlternateContent xmlns:mc="http://schemas.openxmlformats.org/markup-compatibility/2006" xmlns:a14="http://schemas.microsoft.com/office/drawing/2010/main">
        <mc:Choice Requires="a14">
          <p:sp>
            <p:nvSpPr>
              <p:cNvPr id="2" name="TextBox 1"/>
              <p:cNvSpPr txBox="1"/>
              <p:nvPr/>
            </p:nvSpPr>
            <p:spPr>
              <a:xfrm>
                <a:off x="1219200" y="4648200"/>
                <a:ext cx="6603795" cy="760208"/>
              </a:xfrm>
              <a:prstGeom prst="rect">
                <a:avLst/>
              </a:prstGeom>
              <a:noFill/>
            </p:spPr>
            <p:txBody>
              <a:bodyPr wrap="none" rtlCol="0">
                <a:spAutoFit/>
              </a:bodyPr>
              <a:lstStyle/>
              <a:p>
                <a14:m>
                  <m:oMath xmlns:m="http://schemas.openxmlformats.org/officeDocument/2006/math">
                    <m:f>
                      <m:fPr>
                        <m:ctrlPr>
                          <a:rPr lang="en-US" sz="2800" i="1" smtClean="0">
                            <a:latin typeface="Cambria Math"/>
                          </a:rPr>
                        </m:ctrlPr>
                      </m:fPr>
                      <m:num>
                        <m:r>
                          <a:rPr lang="en-US" sz="2800" b="0" i="1" smtClean="0">
                            <a:latin typeface="Cambria Math"/>
                          </a:rPr>
                          <m:t>𝑀𝑒𝑎𝑛</m:t>
                        </m:r>
                        <m:r>
                          <a:rPr lang="en-US" sz="2800" b="0" i="1" smtClean="0">
                            <a:latin typeface="Cambria Math"/>
                          </a:rPr>
                          <m:t> </m:t>
                        </m:r>
                        <m:r>
                          <a:rPr lang="en-US" sz="2800" b="0" i="1" smtClean="0">
                            <a:latin typeface="Cambria Math"/>
                          </a:rPr>
                          <m:t>𝑆𝑞𝑢𝑎𝑟𝑒𝑑</m:t>
                        </m:r>
                        <m:r>
                          <a:rPr lang="en-US" sz="2800" b="0" i="1" smtClean="0">
                            <a:latin typeface="Cambria Math"/>
                          </a:rPr>
                          <m:t> </m:t>
                        </m:r>
                        <m:r>
                          <a:rPr lang="en-US" sz="2800" b="0" i="1" smtClean="0">
                            <a:latin typeface="Cambria Math"/>
                          </a:rPr>
                          <m:t>𝑇𝑟𝑒𝑎𝑡𝑚𝑒𝑛𝑡</m:t>
                        </m:r>
                      </m:num>
                      <m:den>
                        <m:r>
                          <a:rPr lang="en-US" sz="2800" b="0" i="1" smtClean="0">
                            <a:latin typeface="Cambria Math"/>
                          </a:rPr>
                          <m:t>𝑀𝑒𝑎𝑛</m:t>
                        </m:r>
                        <m:r>
                          <a:rPr lang="en-US" sz="2800" b="0" i="1" smtClean="0">
                            <a:latin typeface="Cambria Math"/>
                          </a:rPr>
                          <m:t> </m:t>
                        </m:r>
                        <m:r>
                          <a:rPr lang="en-US" sz="2800" b="0" i="1" smtClean="0">
                            <a:latin typeface="Cambria Math"/>
                          </a:rPr>
                          <m:t>𝑆𝑞𝑢𝑎𝑟𝑒𝑑</m:t>
                        </m:r>
                        <m:r>
                          <a:rPr lang="en-US" sz="2800" b="0" i="1" smtClean="0">
                            <a:latin typeface="Cambria Math"/>
                          </a:rPr>
                          <m:t> </m:t>
                        </m:r>
                        <m:r>
                          <a:rPr lang="en-US" sz="2800" b="0" i="1" smtClean="0">
                            <a:latin typeface="Cambria Math"/>
                          </a:rPr>
                          <m:t>𝐸𝑟𝑟𝑜𝑟</m:t>
                        </m:r>
                      </m:den>
                    </m:f>
                  </m:oMath>
                </a14:m>
                <a:r>
                  <a:rPr lang="en-US" sz="2800" dirty="0" smtClean="0"/>
                  <a:t>  (</a:t>
                </a:r>
                <a14:m>
                  <m:oMath xmlns:m="http://schemas.openxmlformats.org/officeDocument/2006/math">
                    <m:f>
                      <m:fPr>
                        <m:ctrlPr>
                          <a:rPr lang="en-US" sz="2800" i="1" dirty="0" smtClean="0">
                            <a:latin typeface="Cambria Math"/>
                          </a:rPr>
                        </m:ctrlPr>
                      </m:fPr>
                      <m:num>
                        <m:r>
                          <a:rPr lang="en-US" sz="2800" b="0" i="1" dirty="0" smtClean="0">
                            <a:latin typeface="Cambria Math"/>
                          </a:rPr>
                          <m:t>𝑊h𝑎𝑡</m:t>
                        </m:r>
                        <m:r>
                          <a:rPr lang="en-US" sz="2800" b="0" i="1" dirty="0" smtClean="0">
                            <a:latin typeface="Cambria Math"/>
                          </a:rPr>
                          <m:t> </m:t>
                        </m:r>
                        <m:r>
                          <a:rPr lang="en-US" sz="2800" b="0" i="1" dirty="0" smtClean="0">
                            <a:latin typeface="Cambria Math"/>
                          </a:rPr>
                          <m:t>𝑤𝑒</m:t>
                        </m:r>
                        <m:r>
                          <a:rPr lang="en-US" sz="2800" b="0" i="1" dirty="0" smtClean="0">
                            <a:latin typeface="Cambria Math"/>
                          </a:rPr>
                          <m:t> </m:t>
                        </m:r>
                        <m:r>
                          <a:rPr lang="en-US" sz="2800" b="0" i="1" dirty="0" smtClean="0">
                            <a:latin typeface="Cambria Math"/>
                          </a:rPr>
                          <m:t>𝑘𝑛𝑜𝑤</m:t>
                        </m:r>
                      </m:num>
                      <m:den>
                        <m:r>
                          <a:rPr lang="en-US" sz="2800" b="0" i="1" dirty="0" smtClean="0">
                            <a:latin typeface="Cambria Math"/>
                          </a:rPr>
                          <m:t>𝑊h𝑎𝑡</m:t>
                        </m:r>
                        <m:r>
                          <a:rPr lang="en-US" sz="2800" b="0" i="1" dirty="0" smtClean="0">
                            <a:latin typeface="Cambria Math"/>
                          </a:rPr>
                          <m:t> </m:t>
                        </m:r>
                        <m:r>
                          <a:rPr lang="en-US" sz="2800" b="0" i="1" dirty="0" smtClean="0">
                            <a:latin typeface="Cambria Math"/>
                          </a:rPr>
                          <m:t>𝑤𝑒</m:t>
                        </m:r>
                        <m:r>
                          <a:rPr lang="en-US" sz="2800" b="0" i="1" dirty="0" smtClean="0">
                            <a:latin typeface="Cambria Math"/>
                          </a:rPr>
                          <m:t> </m:t>
                        </m:r>
                        <m:r>
                          <a:rPr lang="en-US" sz="2800" b="0" i="1" dirty="0" smtClean="0">
                            <a:latin typeface="Cambria Math"/>
                          </a:rPr>
                          <m:t>𝑑𝑜</m:t>
                        </m:r>
                        <m:sSup>
                          <m:sSupPr>
                            <m:ctrlPr>
                              <a:rPr lang="en-US" sz="2800" b="0" i="1" dirty="0" smtClean="0">
                                <a:latin typeface="Cambria Math"/>
                              </a:rPr>
                            </m:ctrlPr>
                          </m:sSupPr>
                          <m:e>
                            <m:r>
                              <a:rPr lang="en-US" sz="2800" b="0" i="1" dirty="0" smtClean="0">
                                <a:latin typeface="Cambria Math"/>
                              </a:rPr>
                              <m:t>𝑛</m:t>
                            </m:r>
                          </m:e>
                          <m:sup>
                            <m:r>
                              <a:rPr lang="en-US" sz="2800" b="0" i="1" dirty="0" smtClean="0">
                                <a:latin typeface="Cambria Math"/>
                              </a:rPr>
                              <m:t>′</m:t>
                            </m:r>
                          </m:sup>
                        </m:sSup>
                        <m:r>
                          <a:rPr lang="en-US" sz="2800" b="0" i="1" dirty="0" smtClean="0">
                            <a:latin typeface="Cambria Math"/>
                          </a:rPr>
                          <m:t>𝑡</m:t>
                        </m:r>
                        <m:r>
                          <a:rPr lang="en-US" sz="2800" b="0" i="1" dirty="0" smtClean="0">
                            <a:latin typeface="Cambria Math"/>
                          </a:rPr>
                          <m:t> </m:t>
                        </m:r>
                        <m:r>
                          <a:rPr lang="en-US" sz="2800" b="0" i="1" dirty="0" smtClean="0">
                            <a:latin typeface="Cambria Math"/>
                          </a:rPr>
                          <m:t>𝑘𝑛𝑜𝑤</m:t>
                        </m:r>
                      </m:den>
                    </m:f>
                    <m:r>
                      <a:rPr lang="en-US" sz="2800" b="0" i="1" dirty="0" smtClean="0">
                        <a:latin typeface="Cambria Math"/>
                      </a:rPr>
                      <m:t>)</m:t>
                    </m:r>
                  </m:oMath>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219200" y="4648200"/>
                <a:ext cx="6603795" cy="760208"/>
              </a:xfrm>
              <a:prstGeom prst="rect">
                <a:avLst/>
              </a:prstGeom>
              <a:blipFill rotWithShape="1">
                <a:blip r:embed="rId3"/>
                <a:stretch>
                  <a:fillRect b="-4032"/>
                </a:stretch>
              </a:blipFill>
            </p:spPr>
            <p:txBody>
              <a:bodyPr/>
              <a:lstStyle/>
              <a:p>
                <a:r>
                  <a:rPr lang="en-US">
                    <a:noFill/>
                  </a:rPr>
                  <a:t> </a:t>
                </a:r>
              </a:p>
            </p:txBody>
          </p:sp>
        </mc:Fallback>
      </mc:AlternateContent>
      <p:sp>
        <p:nvSpPr>
          <p:cNvPr id="3" name="TextBox 2"/>
          <p:cNvSpPr txBox="1"/>
          <p:nvPr/>
        </p:nvSpPr>
        <p:spPr>
          <a:xfrm>
            <a:off x="6477000" y="2138064"/>
            <a:ext cx="2133600" cy="461665"/>
          </a:xfrm>
          <a:prstGeom prst="rect">
            <a:avLst/>
          </a:prstGeom>
          <a:noFill/>
        </p:spPr>
        <p:txBody>
          <a:bodyPr wrap="square" rtlCol="0">
            <a:prstTxWarp prst="textArchUp">
              <a:avLst/>
            </a:prstTxWarp>
            <a:spAutoFit/>
          </a:bodyPr>
          <a:lstStyle/>
          <a:p>
            <a:pPr algn="ct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P</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rPr>
              <a:t>eople</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lgerian" pitchFamily="82" charset="0"/>
            </a:endParaRPr>
          </a:p>
        </p:txBody>
      </p:sp>
      <p:pic>
        <p:nvPicPr>
          <p:cNvPr id="50178" name="Picture 2" descr="C:\Users\isschn\AppData\Local\Microsoft\Windows\Temporary Internet Files\Content.IE5\MUY84GBC\MP9004304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524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C:\Users\isschn\AppData\Local\Microsoft\Windows\Temporary Internet Files\Content.IE5\MUY84GBC\MC90005691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5562600"/>
            <a:ext cx="1821485" cy="1078992"/>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C:\Users\isschn\AppData\Local\Microsoft\Windows\Temporary Internet Files\Content.IE5\ZKTH03H3\MP90042287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5357151"/>
            <a:ext cx="2209800" cy="148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602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Effect transition="in" filter="fade">
                                      <p:cBhvr>
                                        <p:cTn id="31" dur="1000"/>
                                        <p:tgtEl>
                                          <p:spTgt spid="24579">
                                            <p:txEl>
                                              <p:pRg st="4" end="4"/>
                                            </p:txEl>
                                          </p:spTgt>
                                        </p:tgtEl>
                                      </p:cBhvr>
                                    </p:animEffect>
                                    <p:anim calcmode="lin" valueType="num">
                                      <p:cBhvr>
                                        <p:cTn id="32"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0" fill="hold"/>
                                        <p:tgtEl>
                                          <p:spTgt spid="3"/>
                                        </p:tgtEl>
                                        <p:attrNameLst>
                                          <p:attrName>ppt_w</p:attrName>
                                        </p:attrNameLst>
                                      </p:cBhvr>
                                      <p:tavLst>
                                        <p:tav tm="0">
                                          <p:val>
                                            <p:fltVal val="0"/>
                                          </p:val>
                                        </p:tav>
                                        <p:tav tm="100000">
                                          <p:val>
                                            <p:strVal val="#ppt_w"/>
                                          </p:val>
                                        </p:tav>
                                      </p:tavLst>
                                    </p:anim>
                                    <p:anim calcmode="lin" valueType="num">
                                      <p:cBhvr>
                                        <p:cTn id="45" dur="1000" fill="hold"/>
                                        <p:tgtEl>
                                          <p:spTgt spid="3"/>
                                        </p:tgtEl>
                                        <p:attrNameLst>
                                          <p:attrName>ppt_h</p:attrName>
                                        </p:attrNameLst>
                                      </p:cBhvr>
                                      <p:tavLst>
                                        <p:tav tm="0">
                                          <p:val>
                                            <p:fltVal val="0"/>
                                          </p:val>
                                        </p:tav>
                                        <p:tav tm="100000">
                                          <p:val>
                                            <p:strVal val="#ppt_h"/>
                                          </p:val>
                                        </p:tav>
                                      </p:tavLst>
                                    </p:anim>
                                    <p:anim calcmode="lin" valueType="num">
                                      <p:cBhvr>
                                        <p:cTn id="46" dur="1000" fill="hold"/>
                                        <p:tgtEl>
                                          <p:spTgt spid="3"/>
                                        </p:tgtEl>
                                        <p:attrNameLst>
                                          <p:attrName>style.rotation</p:attrName>
                                        </p:attrNameLst>
                                      </p:cBhvr>
                                      <p:tavLst>
                                        <p:tav tm="0">
                                          <p:val>
                                            <p:fltVal val="90"/>
                                          </p:val>
                                        </p:tav>
                                        <p:tav tm="100000">
                                          <p:val>
                                            <p:fltVal val="0"/>
                                          </p:val>
                                        </p:tav>
                                      </p:tavLst>
                                    </p:anim>
                                    <p:animEffect transition="in" filter="fade">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960120"/>
            <a:ext cx="6248400" cy="914400"/>
          </a:xfrm>
        </p:spPr>
        <p:txBody>
          <a:bodyPr/>
          <a:lstStyle/>
          <a:p>
            <a:pPr algn="l"/>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Things to Consider</a:t>
            </a:r>
          </a:p>
        </p:txBody>
      </p:sp>
      <p:sp>
        <p:nvSpPr>
          <p:cNvPr id="21507" name="Content Placeholder 2"/>
          <p:cNvSpPr>
            <a:spLocks noGrp="1"/>
          </p:cNvSpPr>
          <p:nvPr>
            <p:ph idx="1"/>
          </p:nvPr>
        </p:nvSpPr>
        <p:spPr>
          <a:xfrm>
            <a:off x="381000" y="1965960"/>
            <a:ext cx="8686800" cy="4297680"/>
          </a:xfrm>
        </p:spPr>
        <p:txBody>
          <a:bodyPr/>
          <a:lstStyle/>
          <a:p>
            <a:r>
              <a:rPr lang="en-US" sz="2400" dirty="0" smtClean="0"/>
              <a:t>Think about the following issues in relation to highway safety studies: Control, Randomization, Confounding  and Significance. </a:t>
            </a:r>
          </a:p>
          <a:p>
            <a:r>
              <a:rPr lang="en-US" sz="2400" dirty="0" smtClean="0"/>
              <a:t>How can these issues be addressed in practical situations?</a:t>
            </a:r>
          </a:p>
          <a:p>
            <a:r>
              <a:rPr lang="en-US" sz="2400" dirty="0" smtClean="0"/>
              <a:t>What is a good study design to evaluate:</a:t>
            </a:r>
          </a:p>
          <a:p>
            <a:pPr lvl="1"/>
            <a:r>
              <a:rPr lang="en-US" sz="2000" dirty="0" smtClean="0"/>
              <a:t>The effect of red right cameras on crash reduction</a:t>
            </a:r>
          </a:p>
          <a:p>
            <a:pPr lvl="1"/>
            <a:r>
              <a:rPr lang="en-US" sz="2000" dirty="0" smtClean="0"/>
              <a:t>The effect of rumble strips on run-off road crashes</a:t>
            </a:r>
          </a:p>
          <a:p>
            <a:pPr lvl="1"/>
            <a:r>
              <a:rPr lang="en-US" sz="2000" dirty="0" smtClean="0"/>
              <a:t>Other countermeasures - CMF </a:t>
            </a:r>
          </a:p>
        </p:txBody>
      </p:sp>
      <p:sp>
        <p:nvSpPr>
          <p:cNvPr id="14340" name="Slide Number Placeholder 4"/>
          <p:cNvSpPr>
            <a:spLocks noGrp="1"/>
          </p:cNvSpPr>
          <p:nvPr>
            <p:ph type="sldNum" sz="quarter" idx="12"/>
          </p:nvPr>
        </p:nvSpPr>
        <p:spPr/>
        <p:txBody>
          <a:bodyPr/>
          <a:lstStyle/>
          <a:p>
            <a:pPr>
              <a:defRPr/>
            </a:pPr>
            <a:fld id="{6038FBC4-3501-4EE4-8A2B-CE936A7637A8}" type="slidenum">
              <a:rPr lang="en-US" smtClean="0"/>
              <a:pPr>
                <a:defRPr/>
              </a:pPr>
              <a:t>32</a:t>
            </a:fld>
            <a:endParaRPr lang="en-US" dirty="0" smtClean="0"/>
          </a:p>
        </p:txBody>
      </p:sp>
      <p:sp>
        <p:nvSpPr>
          <p:cNvPr id="14341" name="Footer Placeholder 5"/>
          <p:cNvSpPr>
            <a:spLocks noGrp="1"/>
          </p:cNvSpPr>
          <p:nvPr>
            <p:ph type="ftr" sz="quarter" idx="11"/>
          </p:nvPr>
        </p:nvSpPr>
        <p:spPr/>
        <p:txBody>
          <a:bodyPr/>
          <a:lstStyle/>
          <a:p>
            <a:pPr>
              <a:defRPr/>
            </a:pPr>
            <a:r>
              <a:rPr lang="en-US" smtClean="0"/>
              <a:t>1  Experimental Designs - HSRG </a:t>
            </a:r>
          </a:p>
        </p:txBody>
      </p:sp>
    </p:spTree>
    <p:extLst>
      <p:ext uri="{BB962C8B-B14F-4D97-AF65-F5344CB8AC3E}">
        <p14:creationId xmlns:p14="http://schemas.microsoft.com/office/powerpoint/2010/main" val="34783688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anim calcmode="lin" valueType="num">
                                      <p:cBhvr additive="base">
                                        <p:cTn id="23"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 calcmode="lin" valueType="num">
                                      <p:cBhvr additive="base">
                                        <p:cTn id="2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507">
                                            <p:txEl>
                                              <p:pRg st="5" end="5"/>
                                            </p:txEl>
                                          </p:spTgt>
                                        </p:tgtEl>
                                        <p:attrNameLst>
                                          <p:attrName>style.visibility</p:attrName>
                                        </p:attrNameLst>
                                      </p:cBhvr>
                                      <p:to>
                                        <p:strVal val="visible"/>
                                      </p:to>
                                    </p:set>
                                    <p:anim calcmode="lin" valueType="num">
                                      <p:cBhvr additive="base">
                                        <p:cTn id="31"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849"/>
            <a:ext cx="8229600" cy="93295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Single versus Multiple Regression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33</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981200" y="1057408"/>
                <a:ext cx="54307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𝑌</m:t>
                      </m:r>
                      <m:r>
                        <a:rPr lang="en-US" sz="2400" b="0" i="1" smtClean="0">
                          <a:latin typeface="Cambria Math"/>
                        </a:rPr>
                        <m:t>=2×</m:t>
                      </m:r>
                      <m:r>
                        <a:rPr lang="en-US" sz="2400" b="0" i="1" smtClean="0">
                          <a:latin typeface="Cambria Math"/>
                          <a:ea typeface="Cambria Math"/>
                        </a:rPr>
                        <m:t>𝑋</m:t>
                      </m:r>
                      <m:r>
                        <a:rPr lang="en-US" sz="2400" b="0" i="1" smtClean="0">
                          <a:latin typeface="Cambria Math"/>
                          <a:ea typeface="Cambria Math"/>
                        </a:rPr>
                        <m:t>1+2×</m:t>
                      </m:r>
                      <m:r>
                        <a:rPr lang="en-US" sz="2400" b="0" i="1" smtClean="0">
                          <a:latin typeface="Cambria Math"/>
                          <a:ea typeface="Cambria Math"/>
                        </a:rPr>
                        <m:t>𝑋</m:t>
                      </m:r>
                      <m:r>
                        <a:rPr lang="en-US" sz="2400" b="0" i="1" smtClean="0">
                          <a:latin typeface="Cambria Math"/>
                          <a:ea typeface="Cambria Math"/>
                        </a:rPr>
                        <m:t>2+2×</m:t>
                      </m:r>
                      <m:r>
                        <a:rPr lang="en-US" sz="2400" b="0" i="1" smtClean="0">
                          <a:latin typeface="Cambria Math"/>
                          <a:ea typeface="Cambria Math"/>
                        </a:rPr>
                        <m:t>𝑋</m:t>
                      </m:r>
                      <m:r>
                        <a:rPr lang="en-US" sz="2400" b="0" i="1" smtClean="0">
                          <a:latin typeface="Cambria Math"/>
                          <a:ea typeface="Cambria Math"/>
                        </a:rPr>
                        <m:t>3+</m:t>
                      </m:r>
                      <m:r>
                        <a:rPr lang="en-US" sz="2400" b="0" i="1" smtClean="0">
                          <a:latin typeface="Cambria Math"/>
                          <a:ea typeface="Cambria Math"/>
                        </a:rPr>
                        <m:t>𝐸𝑟𝑟𝑜𝑟</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981200" y="1057408"/>
                <a:ext cx="5430782" cy="461665"/>
              </a:xfrm>
              <a:prstGeom prst="rect">
                <a:avLst/>
              </a:prstGeom>
              <a:blipFill rotWithShape="1">
                <a:blip r:embed="rId3"/>
                <a:stretch>
                  <a:fillRect/>
                </a:stretch>
              </a:blipFill>
            </p:spPr>
            <p:txBody>
              <a:bodyPr/>
              <a:lstStyle/>
              <a:p>
                <a:r>
                  <a:rPr lang="en-US">
                    <a:noFill/>
                  </a:rPr>
                  <a:t> </a:t>
                </a:r>
              </a:p>
            </p:txBody>
          </p:sp>
        </mc:Fallback>
      </mc:AlternateContent>
      <p:graphicFrame>
        <p:nvGraphicFramePr>
          <p:cNvPr id="7" name="Chart 6"/>
          <p:cNvGraphicFramePr>
            <a:graphicFrameLocks/>
          </p:cNvGraphicFramePr>
          <p:nvPr>
            <p:extLst>
              <p:ext uri="{D42A27DB-BD31-4B8C-83A1-F6EECF244321}">
                <p14:modId xmlns:p14="http://schemas.microsoft.com/office/powerpoint/2010/main" val="2051037522"/>
              </p:ext>
            </p:extLst>
          </p:nvPr>
        </p:nvGraphicFramePr>
        <p:xfrm>
          <a:off x="533400" y="1676400"/>
          <a:ext cx="2438400" cy="24336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49719264"/>
              </p:ext>
            </p:extLst>
          </p:nvPr>
        </p:nvGraphicFramePr>
        <p:xfrm>
          <a:off x="3048000" y="1676400"/>
          <a:ext cx="2438400" cy="24336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140477942"/>
              </p:ext>
            </p:extLst>
          </p:nvPr>
        </p:nvGraphicFramePr>
        <p:xfrm>
          <a:off x="6019800" y="1676400"/>
          <a:ext cx="2438400" cy="243363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64298874"/>
              </p:ext>
            </p:extLst>
          </p:nvPr>
        </p:nvGraphicFramePr>
        <p:xfrm>
          <a:off x="76200" y="4114800"/>
          <a:ext cx="4620392" cy="1541145"/>
        </p:xfrm>
        <a:graphic>
          <a:graphicData uri="http://schemas.openxmlformats.org/drawingml/2006/table">
            <a:tbl>
              <a:tblPr>
                <a:tableStyleId>{5C22544A-7EE6-4342-B048-85BDC9FD1C3A}</a:tableStyleId>
              </a:tblPr>
              <a:tblGrid>
                <a:gridCol w="858073"/>
                <a:gridCol w="462039"/>
                <a:gridCol w="1089092"/>
                <a:gridCol w="528045"/>
                <a:gridCol w="528045"/>
                <a:gridCol w="1155098"/>
              </a:tblGrid>
              <a:tr h="200025">
                <a:tc>
                  <a:txBody>
                    <a:bodyPr/>
                    <a:lstStyle/>
                    <a:p>
                      <a:pPr algn="l" fontAlgn="b"/>
                      <a:r>
                        <a:rPr lang="en-US" sz="1400" u="none" strike="noStrike" dirty="0" smtClean="0">
                          <a:effectLst/>
                        </a:rPr>
                        <a:t>ANOVA for Multiple Regression</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190500">
                <a:tc>
                  <a:txBody>
                    <a:bodyPr/>
                    <a:lstStyle/>
                    <a:p>
                      <a:pPr algn="ctr" fontAlgn="b"/>
                      <a:r>
                        <a:rPr lang="en-US" sz="1400" u="none" strike="noStrike">
                          <a:effectLst/>
                        </a:rPr>
                        <a:t> </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df</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SS</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MS</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F</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Significance F</a:t>
                      </a:r>
                      <a:endParaRPr lang="en-US" sz="1400" b="0" i="1" u="none" strike="noStrike">
                        <a:solidFill>
                          <a:srgbClr val="000000"/>
                        </a:solidFill>
                        <a:effectLst/>
                        <a:latin typeface="Calibri"/>
                      </a:endParaRPr>
                    </a:p>
                  </a:txBody>
                  <a:tcPr marL="9525" marR="9525" marT="9525" marB="0" anchor="b"/>
                </a:tc>
              </a:tr>
              <a:tr h="190500">
                <a:tc>
                  <a:txBody>
                    <a:bodyPr/>
                    <a:lstStyle/>
                    <a:p>
                      <a:pPr algn="l" fontAlgn="b"/>
                      <a:r>
                        <a:rPr lang="en-US" sz="1400" u="none" strike="noStrike">
                          <a:effectLst/>
                        </a:rPr>
                        <a:t>Regression</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1631</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543</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200</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10E-12</a:t>
                      </a:r>
                      <a:endParaRPr lang="en-US" sz="1400" b="0" i="0" u="none" strike="noStrike" dirty="0">
                        <a:solidFill>
                          <a:srgbClr val="000000"/>
                        </a:solidFill>
                        <a:effectLst/>
                        <a:latin typeface="Calibri"/>
                      </a:endParaRPr>
                    </a:p>
                  </a:txBody>
                  <a:tcPr marL="9525" marR="9525" marT="9525" marB="0" anchor="b"/>
                </a:tc>
              </a:tr>
              <a:tr h="190500">
                <a:tc>
                  <a:txBody>
                    <a:bodyPr/>
                    <a:lstStyle/>
                    <a:p>
                      <a:pPr algn="l" fontAlgn="b"/>
                      <a:r>
                        <a:rPr lang="en-US" sz="1400" u="none" strike="noStrike">
                          <a:effectLst/>
                        </a:rPr>
                        <a:t>Residual</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38</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2.7</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r>
              <a:tr h="200025">
                <a:tc>
                  <a:txBody>
                    <a:bodyPr/>
                    <a:lstStyle/>
                    <a:p>
                      <a:pPr algn="l" fontAlgn="b"/>
                      <a:r>
                        <a:rPr lang="en-US" sz="1400" u="none" strike="noStrike">
                          <a:effectLst/>
                        </a:rPr>
                        <a:t>Total</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17</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1669</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b"/>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93712045"/>
              </p:ext>
            </p:extLst>
          </p:nvPr>
        </p:nvGraphicFramePr>
        <p:xfrm>
          <a:off x="5181600" y="4114800"/>
          <a:ext cx="3810001" cy="1327785"/>
        </p:xfrm>
        <a:graphic>
          <a:graphicData uri="http://schemas.openxmlformats.org/drawingml/2006/table">
            <a:tbl>
              <a:tblPr>
                <a:tableStyleId>{5C22544A-7EE6-4342-B048-85BDC9FD1C3A}</a:tableStyleId>
              </a:tblPr>
              <a:tblGrid>
                <a:gridCol w="762000"/>
                <a:gridCol w="542827"/>
                <a:gridCol w="798286"/>
                <a:gridCol w="580572"/>
                <a:gridCol w="1126316"/>
              </a:tblGrid>
              <a:tr h="190500">
                <a:tc>
                  <a:txBody>
                    <a:bodyPr/>
                    <a:lstStyle/>
                    <a:p>
                      <a:pPr algn="ctr" fontAlgn="b"/>
                      <a:r>
                        <a:rPr lang="en-US" sz="1400" u="none" strike="noStrike" dirty="0">
                          <a:effectLst/>
                        </a:rPr>
                        <a:t> </a:t>
                      </a:r>
                      <a:endParaRPr lang="en-US" sz="1400" b="0" i="1"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err="1" smtClean="0">
                          <a:effectLst/>
                        </a:rPr>
                        <a:t>Coeff</a:t>
                      </a:r>
                      <a:endParaRPr lang="en-US" sz="1400" b="0" i="1"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Standard </a:t>
                      </a:r>
                      <a:endParaRPr lang="en-US" sz="1400" u="none" strike="noStrike" dirty="0" smtClean="0">
                        <a:effectLst/>
                      </a:endParaRPr>
                    </a:p>
                    <a:p>
                      <a:pPr algn="ctr" fontAlgn="b"/>
                      <a:r>
                        <a:rPr lang="en-US" sz="1400" u="none" strike="noStrike" dirty="0" smtClean="0">
                          <a:effectLst/>
                        </a:rPr>
                        <a:t>Error</a:t>
                      </a:r>
                      <a:endParaRPr lang="en-US" sz="1400" b="0" i="1" u="none" strike="noStrike" dirty="0">
                        <a:solidFill>
                          <a:srgbClr val="000000"/>
                        </a:solidFill>
                        <a:effectLst/>
                        <a:latin typeface="Calibri"/>
                      </a:endParaRPr>
                    </a:p>
                  </a:txBody>
                  <a:tcPr marL="9525" marR="9525" marT="9525" marB="0" anchor="b"/>
                </a:tc>
                <a:tc>
                  <a:txBody>
                    <a:bodyPr/>
                    <a:lstStyle/>
                    <a:p>
                      <a:pPr algn="ctr" fontAlgn="b"/>
                      <a:r>
                        <a:rPr lang="en-US" sz="1400" u="none" strike="noStrike">
                          <a:effectLst/>
                        </a:rPr>
                        <a:t>t Stat</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P-value</a:t>
                      </a:r>
                      <a:endParaRPr lang="en-US" sz="1400" b="0" i="1" u="none" strike="noStrike">
                        <a:solidFill>
                          <a:srgbClr val="000000"/>
                        </a:solidFill>
                        <a:effectLst/>
                        <a:latin typeface="Calibri"/>
                      </a:endParaRPr>
                    </a:p>
                  </a:txBody>
                  <a:tcPr marL="9525" marR="9525" marT="9525" marB="0" anchor="b"/>
                </a:tc>
              </a:tr>
              <a:tr h="190500">
                <a:tc>
                  <a:txBody>
                    <a:bodyPr/>
                    <a:lstStyle/>
                    <a:p>
                      <a:pPr algn="l" fontAlgn="b"/>
                      <a:r>
                        <a:rPr lang="en-US" sz="1400" u="none" strike="noStrike" dirty="0" smtClean="0">
                          <a:effectLst/>
                        </a:rPr>
                        <a:t>Intercept</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3.6</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1.8</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1.99</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0.06</a:t>
                      </a:r>
                      <a:endParaRPr lang="en-US" sz="1400" b="0" i="0" u="none" strike="noStrike" dirty="0">
                        <a:solidFill>
                          <a:srgbClr val="000000"/>
                        </a:solidFill>
                        <a:effectLst/>
                        <a:latin typeface="Calibri"/>
                      </a:endParaRPr>
                    </a:p>
                  </a:txBody>
                  <a:tcPr marL="9525" marR="9525" marT="9525" marB="0" anchor="b"/>
                </a:tc>
              </a:tr>
              <a:tr h="190500">
                <a:tc>
                  <a:txBody>
                    <a:bodyPr/>
                    <a:lstStyle/>
                    <a:p>
                      <a:pPr algn="l" fontAlgn="b"/>
                      <a:r>
                        <a:rPr lang="en-US" sz="1400" u="none" strike="noStrike">
                          <a:effectLst/>
                        </a:rPr>
                        <a:t>X1</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2.03</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0.23</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8.6</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5E-07</a:t>
                      </a:r>
                      <a:endParaRPr lang="en-US" sz="1400" b="0" i="0" u="none" strike="noStrike" dirty="0">
                        <a:solidFill>
                          <a:srgbClr val="000000"/>
                        </a:solidFill>
                        <a:effectLst/>
                        <a:latin typeface="Calibri"/>
                      </a:endParaRPr>
                    </a:p>
                  </a:txBody>
                  <a:tcPr marL="9525" marR="9525" marT="9525" marB="0" anchor="b"/>
                </a:tc>
              </a:tr>
              <a:tr h="190500">
                <a:tc>
                  <a:txBody>
                    <a:bodyPr/>
                    <a:lstStyle/>
                    <a:p>
                      <a:pPr algn="l" fontAlgn="b"/>
                      <a:r>
                        <a:rPr lang="en-US" sz="1400" u="none" strike="noStrike">
                          <a:effectLst/>
                        </a:rPr>
                        <a:t>X2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1.95</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0.17</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11.2</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2E-08</a:t>
                      </a:r>
                      <a:endParaRPr lang="en-US" sz="1400" b="0" i="0" u="none" strike="noStrike" dirty="0">
                        <a:solidFill>
                          <a:srgbClr val="000000"/>
                        </a:solidFill>
                        <a:effectLst/>
                        <a:latin typeface="Calibri"/>
                      </a:endParaRPr>
                    </a:p>
                  </a:txBody>
                  <a:tcPr marL="9525" marR="9525" marT="9525" marB="0" anchor="b"/>
                </a:tc>
              </a:tr>
              <a:tr h="200025">
                <a:tc>
                  <a:txBody>
                    <a:bodyPr/>
                    <a:lstStyle/>
                    <a:p>
                      <a:pPr algn="l" fontAlgn="b"/>
                      <a:r>
                        <a:rPr lang="en-US" sz="1400" u="none" strike="noStrike">
                          <a:effectLst/>
                        </a:rPr>
                        <a:t>X3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1.95</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0.15</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12.8</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smtClean="0">
                          <a:effectLst/>
                        </a:rPr>
                        <a:t>3E-09</a:t>
                      </a:r>
                      <a:endParaRPr lang="en-US"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521328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69905"/>
            <a:ext cx="8229600" cy="884238"/>
          </a:xfrm>
        </p:spPr>
        <p:txBody>
          <a:bodyPr>
            <a:normAutofit/>
          </a:bodyPr>
          <a:lstStyle/>
          <a:p>
            <a:pPr algn="l"/>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Hit-and-Run Taxi Cab</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p:txBody>
          <a:bodyPr>
            <a:normAutofit/>
          </a:bodyPr>
          <a:lstStyle/>
          <a:p>
            <a:r>
              <a:rPr lang="en-US" sz="2400" dirty="0"/>
              <a:t>A taxi cap was involved in a hit-and-run crash at night. </a:t>
            </a:r>
          </a:p>
          <a:p>
            <a:r>
              <a:rPr lang="en-US" sz="2400" dirty="0"/>
              <a:t>Two cap companies, the </a:t>
            </a:r>
            <a:r>
              <a:rPr lang="en-US" sz="2400" dirty="0" smtClean="0"/>
              <a:t>red </a:t>
            </a:r>
            <a:r>
              <a:rPr lang="en-US" sz="2400" dirty="0"/>
              <a:t>and the blue, operate in the city.  Here are the data:</a:t>
            </a:r>
          </a:p>
          <a:p>
            <a:pPr marL="457200" indent="-457200">
              <a:buFont typeface="+mj-lt"/>
              <a:buAutoNum type="arabicPeriod"/>
            </a:pPr>
            <a:r>
              <a:rPr lang="en-US" sz="2400" dirty="0"/>
              <a:t>85% if the caps in the city are </a:t>
            </a:r>
            <a:r>
              <a:rPr lang="en-US" sz="2400" dirty="0" smtClean="0"/>
              <a:t>red </a:t>
            </a:r>
            <a:r>
              <a:rPr lang="en-US" sz="2400" dirty="0"/>
              <a:t>and 15% are blue.</a:t>
            </a:r>
          </a:p>
          <a:p>
            <a:pPr marL="457200" indent="-457200">
              <a:buFont typeface="+mj-lt"/>
              <a:buAutoNum type="arabicPeriod"/>
            </a:pPr>
            <a:r>
              <a:rPr lang="en-US" sz="2400" dirty="0"/>
              <a:t>A witness identifies the cap as blue.</a:t>
            </a:r>
          </a:p>
          <a:p>
            <a:pPr marL="457200" indent="-457200">
              <a:buFont typeface="+mj-lt"/>
              <a:buAutoNum type="arabicPeriod"/>
            </a:pPr>
            <a:r>
              <a:rPr lang="en-US" sz="2400" dirty="0"/>
              <a:t>The court conducts an experiment with the witness of identifying colors at night correctly. The experiment reveals that the witness identifies the correct color 80% of the time</a:t>
            </a:r>
            <a:r>
              <a:rPr lang="en-US" sz="2400" dirty="0" smtClean="0"/>
              <a:t>.</a:t>
            </a:r>
          </a:p>
          <a:p>
            <a:pPr marL="457200" indent="-457200">
              <a:buFont typeface="+mj-lt"/>
              <a:buAutoNum type="arabicPeriod"/>
            </a:pPr>
            <a:r>
              <a:rPr lang="en-US" sz="2400" dirty="0" smtClean="0"/>
              <a:t>What is the approximate probability that the taxi cap is blue?</a:t>
            </a:r>
          </a:p>
          <a:p>
            <a:pPr marL="457200" indent="-457200">
              <a:buFont typeface="+mj-lt"/>
              <a:buAutoNum type="arabicPeriod"/>
            </a:pPr>
            <a:r>
              <a:rPr lang="en-US" sz="2400" dirty="0" smtClean="0"/>
              <a:t>(a) 90%, (b) 80%, (c) 70%, (d) 60%, (d) 40%</a:t>
            </a:r>
          </a:p>
          <a:p>
            <a:pPr marL="0" indent="0">
              <a:buNone/>
            </a:pPr>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a:xfrm>
            <a:off x="6553200" y="6327355"/>
            <a:ext cx="2133600" cy="365125"/>
          </a:xfrm>
        </p:spPr>
        <p:txBody>
          <a:bodyPr/>
          <a:lstStyle/>
          <a:p>
            <a:fld id="{796D90D1-B5CE-4BC5-8216-E8491C7A366A}" type="slidenum">
              <a:rPr lang="en-US" smtClean="0"/>
              <a:t>34</a:t>
            </a:fld>
            <a:endParaRPr lang="en-US"/>
          </a:p>
        </p:txBody>
      </p:sp>
      <p:pic>
        <p:nvPicPr>
          <p:cNvPr id="1027" name="Picture 3" descr="C:\Users\isschn\AppData\Local\Microsoft\Windows\Temporary Internet Files\Content.IE5\WQHGC82D\MC9001005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0417" y="23628"/>
            <a:ext cx="2362061" cy="137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sschn\AppData\Local\Microsoft\Windows\Temporary Internet Files\Content.IE5\MUY84GBC\MC9001005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521036"/>
            <a:ext cx="1822097" cy="132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11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Decision Accuracy in Judging Injury Severity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5203748"/>
              </p:ext>
            </p:extLst>
          </p:nvPr>
        </p:nvGraphicFramePr>
        <p:xfrm>
          <a:off x="762002" y="1752602"/>
          <a:ext cx="7543799" cy="4520951"/>
        </p:xfrm>
        <a:graphic>
          <a:graphicData uri="http://schemas.openxmlformats.org/drawingml/2006/table">
            <a:tbl>
              <a:tblPr>
                <a:tableStyleId>{5940675A-B579-460E-94D1-54222C63F5DA}</a:tableStyleId>
              </a:tblPr>
              <a:tblGrid>
                <a:gridCol w="791914"/>
                <a:gridCol w="1076507"/>
                <a:gridCol w="1373474"/>
                <a:gridCol w="1262112"/>
                <a:gridCol w="1468339"/>
                <a:gridCol w="1571453"/>
              </a:tblGrid>
              <a:tr h="715891">
                <a:tc>
                  <a:txBody>
                    <a:bodyPr/>
                    <a:lstStyle/>
                    <a:p>
                      <a:pPr algn="l"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gridSpan="2">
                  <a:txBody>
                    <a:bodyPr/>
                    <a:lstStyle/>
                    <a:p>
                      <a:pPr algn="ctr" fontAlgn="b"/>
                      <a:r>
                        <a:rPr lang="en-US" sz="2400" b="1" u="none" strike="noStrike" dirty="0">
                          <a:solidFill>
                            <a:srgbClr val="0070C0"/>
                          </a:solidFill>
                          <a:effectLst/>
                        </a:rPr>
                        <a:t>TRUE</a:t>
                      </a:r>
                      <a:endParaRPr lang="en-US" sz="2400" b="1" i="0" u="none" strike="noStrike" dirty="0">
                        <a:solidFill>
                          <a:srgbClr val="0070C0"/>
                        </a:solidFill>
                        <a:effectLst/>
                        <a:latin typeface="Calibri"/>
                      </a:endParaRPr>
                    </a:p>
                  </a:txBody>
                  <a:tcPr marL="9525" marR="9525" marT="9525" marB="0" anchor="b"/>
                </a:tc>
                <a:tc hMerge="1">
                  <a:txBody>
                    <a:bodyPr/>
                    <a:lstStyle/>
                    <a:p>
                      <a:endParaRPr lang="en-US"/>
                    </a:p>
                  </a:txBody>
                  <a:tcPr/>
                </a:tc>
                <a:tc>
                  <a:txBody>
                    <a:bodyPr/>
                    <a:lstStyle/>
                    <a:p>
                      <a:pPr algn="ctr"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r>
              <a:tr h="715891">
                <a:tc>
                  <a:txBody>
                    <a:bodyPr/>
                    <a:lstStyle/>
                    <a:p>
                      <a:pPr algn="l"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smtClean="0">
                          <a:solidFill>
                            <a:srgbClr val="0070C0"/>
                          </a:solidFill>
                          <a:effectLst/>
                        </a:rPr>
                        <a:t>No Injury</a:t>
                      </a:r>
                      <a:endParaRPr lang="en-US" sz="2400" b="1" i="0" u="none" strike="noStrike" dirty="0">
                        <a:solidFill>
                          <a:srgbClr val="0070C0"/>
                        </a:solidFill>
                        <a:effectLst/>
                        <a:latin typeface="Calibri"/>
                      </a:endParaRPr>
                    </a:p>
                  </a:txBody>
                  <a:tcPr marL="9525" marR="9525" marT="9525" marB="0" anchor="b"/>
                </a:tc>
                <a:tc>
                  <a:txBody>
                    <a:bodyPr/>
                    <a:lstStyle/>
                    <a:p>
                      <a:pPr algn="ctr" fontAlgn="b"/>
                      <a:r>
                        <a:rPr lang="en-US" sz="2400" b="1" u="none" strike="noStrike" dirty="0" smtClean="0">
                          <a:solidFill>
                            <a:srgbClr val="0070C0"/>
                          </a:solidFill>
                          <a:effectLst/>
                        </a:rPr>
                        <a:t>Injury (B,C)</a:t>
                      </a:r>
                      <a:endParaRPr lang="en-US" sz="2400" b="1" i="0" u="none" strike="noStrike" dirty="0">
                        <a:solidFill>
                          <a:srgbClr val="0070C0"/>
                        </a:solidFill>
                        <a:effectLst/>
                        <a:latin typeface="Calibri"/>
                      </a:endParaRPr>
                    </a:p>
                  </a:txBody>
                  <a:tcPr marL="9525" marR="9525" marT="9525" marB="0" anchor="b"/>
                </a:tc>
                <a:tc>
                  <a:txBody>
                    <a:bodyPr/>
                    <a:lstStyle/>
                    <a:p>
                      <a:pPr algn="ctr" fontAlgn="b"/>
                      <a:r>
                        <a:rPr lang="en-US" sz="2400" u="none" strike="noStrike">
                          <a:effectLst/>
                        </a:rPr>
                        <a:t>Marginal</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Conditional</a:t>
                      </a:r>
                      <a:endParaRPr lang="en-US" sz="2400" b="1" i="0" u="none" strike="noStrike">
                        <a:solidFill>
                          <a:srgbClr val="000000"/>
                        </a:solidFill>
                        <a:effectLst/>
                        <a:latin typeface="Calibri"/>
                      </a:endParaRPr>
                    </a:p>
                  </a:txBody>
                  <a:tcPr marL="9525" marR="9525" marT="9525" marB="0" anchor="b"/>
                </a:tc>
              </a:tr>
              <a:tr h="1174062">
                <a:tc rowSpan="2">
                  <a:txBody>
                    <a:bodyPr/>
                    <a:lstStyle/>
                    <a:p>
                      <a:pPr algn="ctr" fontAlgn="b"/>
                      <a:r>
                        <a:rPr lang="en-US" sz="2400" u="none" strike="noStrike" dirty="0">
                          <a:solidFill>
                            <a:srgbClr val="C00000"/>
                          </a:solidFill>
                          <a:effectLst/>
                        </a:rPr>
                        <a:t>Decision</a:t>
                      </a:r>
                      <a:endParaRPr lang="en-US" sz="2400" b="1" i="0" u="none" strike="noStrike" dirty="0">
                        <a:solidFill>
                          <a:srgbClr val="C00000"/>
                        </a:solidFill>
                        <a:effectLst/>
                        <a:latin typeface="Calibri"/>
                      </a:endParaRPr>
                    </a:p>
                  </a:txBody>
                  <a:tcPr marL="9525" marR="9525" marT="9525" marB="0" vert="vert270" anchor="b"/>
                </a:tc>
                <a:tc>
                  <a:txBody>
                    <a:bodyPr/>
                    <a:lstStyle/>
                    <a:p>
                      <a:pPr algn="ctr" fontAlgn="b"/>
                      <a:r>
                        <a:rPr lang="en-US" sz="2400" u="none" strike="noStrike" dirty="0" smtClean="0">
                          <a:solidFill>
                            <a:srgbClr val="C00000"/>
                          </a:solidFill>
                          <a:effectLst/>
                        </a:rPr>
                        <a:t>No</a:t>
                      </a:r>
                    </a:p>
                    <a:p>
                      <a:pPr algn="ctr" fontAlgn="b"/>
                      <a:r>
                        <a:rPr lang="en-US" sz="2400" b="1" i="0" u="none" strike="noStrike" dirty="0" smtClean="0">
                          <a:solidFill>
                            <a:srgbClr val="C00000"/>
                          </a:solidFill>
                          <a:effectLst/>
                          <a:latin typeface="Calibri"/>
                        </a:rPr>
                        <a:t>Injury</a:t>
                      </a:r>
                      <a:endParaRPr lang="en-US" sz="2400" b="1" i="0" u="none" strike="noStrike" dirty="0">
                        <a:solidFill>
                          <a:srgbClr val="C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r>
              <a:tr h="1174062">
                <a:tc vMerge="1">
                  <a:txBody>
                    <a:bodyPr/>
                    <a:lstStyle/>
                    <a:p>
                      <a:endParaRPr lang="en-US"/>
                    </a:p>
                  </a:txBody>
                  <a:tcPr/>
                </a:tc>
                <a:tc>
                  <a:txBody>
                    <a:bodyPr/>
                    <a:lstStyle/>
                    <a:p>
                      <a:pPr algn="ctr" fontAlgn="b"/>
                      <a:r>
                        <a:rPr lang="en-US" sz="2400" u="none" strike="noStrike" dirty="0" smtClean="0">
                          <a:solidFill>
                            <a:srgbClr val="C00000"/>
                          </a:solidFill>
                          <a:effectLst/>
                        </a:rPr>
                        <a:t>Injury</a:t>
                      </a:r>
                    </a:p>
                    <a:p>
                      <a:pPr algn="ctr" fontAlgn="b"/>
                      <a:r>
                        <a:rPr lang="en-US" sz="2400" b="1" i="0" u="none" strike="noStrike" dirty="0" smtClean="0">
                          <a:solidFill>
                            <a:srgbClr val="C00000"/>
                          </a:solidFill>
                          <a:effectLst/>
                          <a:latin typeface="Calibri"/>
                        </a:rPr>
                        <a:t>(B,C)</a:t>
                      </a:r>
                      <a:endParaRPr lang="en-US" sz="2400" b="1" i="0" u="none" strike="noStrike" dirty="0">
                        <a:solidFill>
                          <a:srgbClr val="C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r>
              <a:tr h="715891">
                <a:tc>
                  <a:txBody>
                    <a:bodyPr/>
                    <a:lstStyle/>
                    <a:p>
                      <a:pPr algn="l" fontAlgn="b"/>
                      <a:r>
                        <a:rPr lang="en-US" sz="2400" u="none" strike="noStrike">
                          <a:solidFill>
                            <a:srgbClr val="C00000"/>
                          </a:solidFill>
                          <a:effectLst/>
                        </a:rPr>
                        <a:t> </a:t>
                      </a:r>
                      <a:endParaRPr lang="en-US" sz="2400" b="1" i="0" u="none" strike="noStrike">
                        <a:solidFill>
                          <a:srgbClr val="C00000"/>
                        </a:solidFill>
                        <a:effectLst/>
                        <a:latin typeface="Calibri"/>
                      </a:endParaRPr>
                    </a:p>
                  </a:txBody>
                  <a:tcPr marL="9525" marR="9525" marT="9525" marB="0" anchor="b"/>
                </a:tc>
                <a:tc>
                  <a:txBody>
                    <a:bodyPr/>
                    <a:lstStyle/>
                    <a:p>
                      <a:pPr algn="ctr" fontAlgn="b"/>
                      <a:r>
                        <a:rPr lang="en-US" sz="2400" u="none" strike="noStrike" dirty="0">
                          <a:solidFill>
                            <a:srgbClr val="C00000"/>
                          </a:solidFill>
                          <a:effectLst/>
                        </a:rPr>
                        <a:t> </a:t>
                      </a:r>
                      <a:endParaRPr lang="en-US" sz="2400" b="1" i="0" u="none" strike="noStrike" dirty="0">
                        <a:solidFill>
                          <a:srgbClr val="C00000"/>
                        </a:solidFill>
                        <a:effectLst/>
                        <a:latin typeface="Calibri"/>
                      </a:endParaRPr>
                    </a:p>
                  </a:txBody>
                  <a:tcPr marL="9525" marR="9525" marT="9525" marB="0" anchor="b"/>
                </a:tc>
                <a:tc>
                  <a:txBody>
                    <a:bodyPr/>
                    <a:lstStyle/>
                    <a:p>
                      <a:pPr algn="ctr" fontAlgn="b"/>
                      <a:r>
                        <a:rPr lang="en-US" sz="2400" u="none" strike="noStrike">
                          <a:effectLst/>
                        </a:rPr>
                        <a:t>99.0%</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1.0%</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r>
            </a:tbl>
          </a:graphicData>
        </a:graphic>
      </p:graphicFrame>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35</a:t>
            </a:fld>
            <a:endParaRPr lang="en-US"/>
          </a:p>
        </p:txBody>
      </p:sp>
    </p:spTree>
    <p:extLst>
      <p:ext uri="{BB962C8B-B14F-4D97-AF65-F5344CB8AC3E}">
        <p14:creationId xmlns:p14="http://schemas.microsoft.com/office/powerpoint/2010/main" val="3076296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Decision Accuracy in Judging Injury Severity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9617995"/>
              </p:ext>
            </p:extLst>
          </p:nvPr>
        </p:nvGraphicFramePr>
        <p:xfrm>
          <a:off x="762002" y="1752602"/>
          <a:ext cx="7543799" cy="4520951"/>
        </p:xfrm>
        <a:graphic>
          <a:graphicData uri="http://schemas.openxmlformats.org/drawingml/2006/table">
            <a:tbl>
              <a:tblPr>
                <a:tableStyleId>{5940675A-B579-460E-94D1-54222C63F5DA}</a:tableStyleId>
              </a:tblPr>
              <a:tblGrid>
                <a:gridCol w="791914"/>
                <a:gridCol w="1076507"/>
                <a:gridCol w="1373474"/>
                <a:gridCol w="1262112"/>
                <a:gridCol w="1468339"/>
                <a:gridCol w="1571453"/>
              </a:tblGrid>
              <a:tr h="715891">
                <a:tc>
                  <a:txBody>
                    <a:bodyPr/>
                    <a:lstStyle/>
                    <a:p>
                      <a:pPr algn="l"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gridSpan="2">
                  <a:txBody>
                    <a:bodyPr/>
                    <a:lstStyle/>
                    <a:p>
                      <a:pPr algn="ctr" fontAlgn="b"/>
                      <a:r>
                        <a:rPr lang="en-US" sz="2400" b="1" u="none" strike="noStrike" dirty="0">
                          <a:solidFill>
                            <a:srgbClr val="0070C0"/>
                          </a:solidFill>
                          <a:effectLst/>
                        </a:rPr>
                        <a:t>TRUE</a:t>
                      </a:r>
                      <a:endParaRPr lang="en-US" sz="2400" b="1" i="0" u="none" strike="noStrike" dirty="0">
                        <a:solidFill>
                          <a:srgbClr val="0070C0"/>
                        </a:solidFill>
                        <a:effectLst/>
                        <a:latin typeface="Calibri"/>
                      </a:endParaRPr>
                    </a:p>
                  </a:txBody>
                  <a:tcPr marL="9525" marR="9525" marT="9525" marB="0" anchor="b"/>
                </a:tc>
                <a:tc hMerge="1">
                  <a:txBody>
                    <a:bodyPr/>
                    <a:lstStyle/>
                    <a:p>
                      <a:endParaRPr lang="en-US"/>
                    </a:p>
                  </a:txBody>
                  <a:tcPr/>
                </a:tc>
                <a:tc>
                  <a:txBody>
                    <a:bodyPr/>
                    <a:lstStyle/>
                    <a:p>
                      <a:pPr algn="ctr"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r>
              <a:tr h="715891">
                <a:tc>
                  <a:txBody>
                    <a:bodyPr/>
                    <a:lstStyle/>
                    <a:p>
                      <a:pPr algn="l"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smtClean="0">
                          <a:solidFill>
                            <a:srgbClr val="0070C0"/>
                          </a:solidFill>
                          <a:effectLst/>
                        </a:rPr>
                        <a:t>No Injury</a:t>
                      </a:r>
                      <a:endParaRPr lang="en-US" sz="2400" b="1" i="0" u="none" strike="noStrike" dirty="0">
                        <a:solidFill>
                          <a:srgbClr val="0070C0"/>
                        </a:solidFill>
                        <a:effectLst/>
                        <a:latin typeface="Calibri"/>
                      </a:endParaRPr>
                    </a:p>
                  </a:txBody>
                  <a:tcPr marL="9525" marR="9525" marT="9525" marB="0" anchor="b"/>
                </a:tc>
                <a:tc>
                  <a:txBody>
                    <a:bodyPr/>
                    <a:lstStyle/>
                    <a:p>
                      <a:pPr algn="ctr" fontAlgn="b"/>
                      <a:r>
                        <a:rPr lang="en-US" sz="2400" b="1" u="none" strike="noStrike" dirty="0" smtClean="0">
                          <a:solidFill>
                            <a:srgbClr val="0070C0"/>
                          </a:solidFill>
                          <a:effectLst/>
                        </a:rPr>
                        <a:t>Injury (B,C)</a:t>
                      </a:r>
                      <a:endParaRPr lang="en-US" sz="2400" b="1" i="0" u="none" strike="noStrike" dirty="0">
                        <a:solidFill>
                          <a:srgbClr val="0070C0"/>
                        </a:solidFill>
                        <a:effectLst/>
                        <a:latin typeface="Calibri"/>
                      </a:endParaRPr>
                    </a:p>
                  </a:txBody>
                  <a:tcPr marL="9525" marR="9525" marT="9525" marB="0" anchor="b"/>
                </a:tc>
                <a:tc>
                  <a:txBody>
                    <a:bodyPr/>
                    <a:lstStyle/>
                    <a:p>
                      <a:pPr algn="ctr" fontAlgn="b"/>
                      <a:r>
                        <a:rPr lang="en-US" sz="2400" u="none" strike="noStrike">
                          <a:effectLst/>
                        </a:rPr>
                        <a:t>Marginal</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Conditional</a:t>
                      </a:r>
                      <a:endParaRPr lang="en-US" sz="2400" b="1" i="0" u="none" strike="noStrike">
                        <a:solidFill>
                          <a:srgbClr val="000000"/>
                        </a:solidFill>
                        <a:effectLst/>
                        <a:latin typeface="Calibri"/>
                      </a:endParaRPr>
                    </a:p>
                  </a:txBody>
                  <a:tcPr marL="9525" marR="9525" marT="9525" marB="0" anchor="b"/>
                </a:tc>
              </a:tr>
              <a:tr h="1174062">
                <a:tc rowSpan="2">
                  <a:txBody>
                    <a:bodyPr/>
                    <a:lstStyle/>
                    <a:p>
                      <a:pPr algn="ctr" fontAlgn="b"/>
                      <a:r>
                        <a:rPr lang="en-US" sz="2400" u="none" strike="noStrike" dirty="0">
                          <a:solidFill>
                            <a:srgbClr val="C00000"/>
                          </a:solidFill>
                          <a:effectLst/>
                        </a:rPr>
                        <a:t>Decision</a:t>
                      </a:r>
                      <a:endParaRPr lang="en-US" sz="2400" b="1" i="0" u="none" strike="noStrike" dirty="0">
                        <a:solidFill>
                          <a:srgbClr val="C00000"/>
                        </a:solidFill>
                        <a:effectLst/>
                        <a:latin typeface="Calibri"/>
                      </a:endParaRPr>
                    </a:p>
                  </a:txBody>
                  <a:tcPr marL="9525" marR="9525" marT="9525" marB="0" vert="vert270" anchor="b"/>
                </a:tc>
                <a:tc>
                  <a:txBody>
                    <a:bodyPr/>
                    <a:lstStyle/>
                    <a:p>
                      <a:pPr algn="ctr" fontAlgn="b"/>
                      <a:r>
                        <a:rPr lang="en-US" sz="2400" u="none" strike="noStrike" dirty="0" smtClean="0">
                          <a:solidFill>
                            <a:srgbClr val="C00000"/>
                          </a:solidFill>
                          <a:effectLst/>
                        </a:rPr>
                        <a:t>No</a:t>
                      </a:r>
                    </a:p>
                    <a:p>
                      <a:pPr algn="ctr" fontAlgn="b"/>
                      <a:r>
                        <a:rPr lang="en-US" sz="2400" b="1" i="0" u="none" strike="noStrike" dirty="0" smtClean="0">
                          <a:solidFill>
                            <a:srgbClr val="C00000"/>
                          </a:solidFill>
                          <a:effectLst/>
                          <a:latin typeface="Calibri"/>
                        </a:rPr>
                        <a:t>Injury</a:t>
                      </a:r>
                      <a:endParaRPr lang="en-US" sz="2400" b="1" i="0" u="none" strike="noStrike" dirty="0">
                        <a:solidFill>
                          <a:srgbClr val="C00000"/>
                        </a:solidFill>
                        <a:effectLst/>
                        <a:latin typeface="Calibri"/>
                      </a:endParaRPr>
                    </a:p>
                  </a:txBody>
                  <a:tcPr marL="9525" marR="9525" marT="9525" marB="0" anchor="b"/>
                </a:tc>
                <a:tc>
                  <a:txBody>
                    <a:bodyPr/>
                    <a:lstStyle/>
                    <a:p>
                      <a:pPr algn="ctr" fontAlgn="b"/>
                      <a:r>
                        <a:rPr lang="en-US" sz="2400" u="none" strike="noStrike" dirty="0">
                          <a:effectLst/>
                        </a:rPr>
                        <a:t>95.0%</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r>
              <a:tr h="1174062">
                <a:tc vMerge="1">
                  <a:txBody>
                    <a:bodyPr/>
                    <a:lstStyle/>
                    <a:p>
                      <a:endParaRPr lang="en-US"/>
                    </a:p>
                  </a:txBody>
                  <a:tcPr/>
                </a:tc>
                <a:tc>
                  <a:txBody>
                    <a:bodyPr/>
                    <a:lstStyle/>
                    <a:p>
                      <a:pPr algn="ctr" fontAlgn="b"/>
                      <a:r>
                        <a:rPr lang="en-US" sz="2400" u="none" strike="noStrike" dirty="0" smtClean="0">
                          <a:solidFill>
                            <a:srgbClr val="C00000"/>
                          </a:solidFill>
                          <a:effectLst/>
                        </a:rPr>
                        <a:t>Injury</a:t>
                      </a:r>
                    </a:p>
                    <a:p>
                      <a:pPr algn="ctr" fontAlgn="b"/>
                      <a:r>
                        <a:rPr lang="en-US" sz="2400" b="1" i="0" u="none" strike="noStrike" dirty="0" smtClean="0">
                          <a:solidFill>
                            <a:srgbClr val="C00000"/>
                          </a:solidFill>
                          <a:effectLst/>
                          <a:latin typeface="Calibri"/>
                        </a:rPr>
                        <a:t>(B,C)</a:t>
                      </a:r>
                      <a:endParaRPr lang="en-US" sz="2400" b="1" i="0" u="none" strike="noStrike" dirty="0">
                        <a:solidFill>
                          <a:srgbClr val="C0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95%</a:t>
                      </a:r>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r>
              <a:tr h="715891">
                <a:tc>
                  <a:txBody>
                    <a:bodyPr/>
                    <a:lstStyle/>
                    <a:p>
                      <a:pPr algn="l" fontAlgn="b"/>
                      <a:r>
                        <a:rPr lang="en-US" sz="2400" u="none" strike="noStrike">
                          <a:solidFill>
                            <a:srgbClr val="C00000"/>
                          </a:solidFill>
                          <a:effectLst/>
                        </a:rPr>
                        <a:t> </a:t>
                      </a:r>
                      <a:endParaRPr lang="en-US" sz="2400" b="1" i="0" u="none" strike="noStrike">
                        <a:solidFill>
                          <a:srgbClr val="C00000"/>
                        </a:solidFill>
                        <a:effectLst/>
                        <a:latin typeface="Calibri"/>
                      </a:endParaRPr>
                    </a:p>
                  </a:txBody>
                  <a:tcPr marL="9525" marR="9525" marT="9525" marB="0" anchor="b"/>
                </a:tc>
                <a:tc>
                  <a:txBody>
                    <a:bodyPr/>
                    <a:lstStyle/>
                    <a:p>
                      <a:pPr algn="ctr" fontAlgn="b"/>
                      <a:r>
                        <a:rPr lang="en-US" sz="2400" u="none" strike="noStrike" dirty="0">
                          <a:solidFill>
                            <a:srgbClr val="C00000"/>
                          </a:solidFill>
                          <a:effectLst/>
                        </a:rPr>
                        <a:t> </a:t>
                      </a:r>
                      <a:endParaRPr lang="en-US" sz="2400" b="1" i="0" u="none" strike="noStrike" dirty="0">
                        <a:solidFill>
                          <a:srgbClr val="C00000"/>
                        </a:solidFill>
                        <a:effectLst/>
                        <a:latin typeface="Calibri"/>
                      </a:endParaRPr>
                    </a:p>
                  </a:txBody>
                  <a:tcPr marL="9525" marR="9525" marT="9525" marB="0" anchor="b"/>
                </a:tc>
                <a:tc>
                  <a:txBody>
                    <a:bodyPr/>
                    <a:lstStyle/>
                    <a:p>
                      <a:pPr algn="ctr" fontAlgn="b"/>
                      <a:r>
                        <a:rPr lang="en-US" sz="2400" u="none" strike="noStrike">
                          <a:effectLst/>
                        </a:rPr>
                        <a:t>99.0%</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1.0%</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r>
            </a:tbl>
          </a:graphicData>
        </a:graphic>
      </p:graphicFrame>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36</a:t>
            </a:fld>
            <a:endParaRPr lang="en-US"/>
          </a:p>
        </p:txBody>
      </p:sp>
    </p:spTree>
    <p:extLst>
      <p:ext uri="{BB962C8B-B14F-4D97-AF65-F5344CB8AC3E}">
        <p14:creationId xmlns:p14="http://schemas.microsoft.com/office/powerpoint/2010/main" val="1031288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Decision Accuracy in Judging Injury Severity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2095291"/>
              </p:ext>
            </p:extLst>
          </p:nvPr>
        </p:nvGraphicFramePr>
        <p:xfrm>
          <a:off x="762002" y="1752602"/>
          <a:ext cx="7543799" cy="4520951"/>
        </p:xfrm>
        <a:graphic>
          <a:graphicData uri="http://schemas.openxmlformats.org/drawingml/2006/table">
            <a:tbl>
              <a:tblPr>
                <a:tableStyleId>{5940675A-B579-460E-94D1-54222C63F5DA}</a:tableStyleId>
              </a:tblPr>
              <a:tblGrid>
                <a:gridCol w="791914"/>
                <a:gridCol w="1076507"/>
                <a:gridCol w="1373474"/>
                <a:gridCol w="1262112"/>
                <a:gridCol w="1468339"/>
                <a:gridCol w="1571453"/>
              </a:tblGrid>
              <a:tr h="715891">
                <a:tc>
                  <a:txBody>
                    <a:bodyPr/>
                    <a:lstStyle/>
                    <a:p>
                      <a:pPr algn="l"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gridSpan="2">
                  <a:txBody>
                    <a:bodyPr/>
                    <a:lstStyle/>
                    <a:p>
                      <a:pPr algn="ctr" fontAlgn="b"/>
                      <a:r>
                        <a:rPr lang="en-US" sz="2400" b="1" u="none" strike="noStrike" dirty="0">
                          <a:solidFill>
                            <a:srgbClr val="0070C0"/>
                          </a:solidFill>
                          <a:effectLst/>
                        </a:rPr>
                        <a:t>TRUE</a:t>
                      </a:r>
                      <a:endParaRPr lang="en-US" sz="2400" b="1" i="0" u="none" strike="noStrike" dirty="0">
                        <a:solidFill>
                          <a:srgbClr val="0070C0"/>
                        </a:solidFill>
                        <a:effectLst/>
                        <a:latin typeface="Calibri"/>
                      </a:endParaRPr>
                    </a:p>
                  </a:txBody>
                  <a:tcPr marL="9525" marR="9525" marT="9525" marB="0" anchor="b"/>
                </a:tc>
                <a:tc hMerge="1">
                  <a:txBody>
                    <a:bodyPr/>
                    <a:lstStyle/>
                    <a:p>
                      <a:endParaRPr lang="en-US"/>
                    </a:p>
                  </a:txBody>
                  <a:tcPr/>
                </a:tc>
                <a:tc>
                  <a:txBody>
                    <a:bodyPr/>
                    <a:lstStyle/>
                    <a:p>
                      <a:pPr algn="ctr"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r>
              <a:tr h="715891">
                <a:tc>
                  <a:txBody>
                    <a:bodyPr/>
                    <a:lstStyle/>
                    <a:p>
                      <a:pPr algn="l"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smtClean="0">
                          <a:solidFill>
                            <a:srgbClr val="0070C0"/>
                          </a:solidFill>
                          <a:effectLst/>
                        </a:rPr>
                        <a:t>No Injury</a:t>
                      </a:r>
                      <a:endParaRPr lang="en-US" sz="2400" b="1" i="0" u="none" strike="noStrike" dirty="0">
                        <a:solidFill>
                          <a:srgbClr val="0070C0"/>
                        </a:solidFill>
                        <a:effectLst/>
                        <a:latin typeface="Calibri"/>
                      </a:endParaRPr>
                    </a:p>
                  </a:txBody>
                  <a:tcPr marL="9525" marR="9525" marT="9525" marB="0" anchor="b"/>
                </a:tc>
                <a:tc>
                  <a:txBody>
                    <a:bodyPr/>
                    <a:lstStyle/>
                    <a:p>
                      <a:pPr algn="ctr" fontAlgn="b"/>
                      <a:r>
                        <a:rPr lang="en-US" sz="2400" b="1" u="none" strike="noStrike" dirty="0" smtClean="0">
                          <a:solidFill>
                            <a:srgbClr val="0070C0"/>
                          </a:solidFill>
                          <a:effectLst/>
                        </a:rPr>
                        <a:t>Injury (B,C)</a:t>
                      </a:r>
                      <a:endParaRPr lang="en-US" sz="2400" b="1" i="0" u="none" strike="noStrike" dirty="0">
                        <a:solidFill>
                          <a:srgbClr val="0070C0"/>
                        </a:solidFill>
                        <a:effectLst/>
                        <a:latin typeface="Calibri"/>
                      </a:endParaRPr>
                    </a:p>
                  </a:txBody>
                  <a:tcPr marL="9525" marR="9525" marT="9525" marB="0" anchor="b"/>
                </a:tc>
                <a:tc>
                  <a:txBody>
                    <a:bodyPr/>
                    <a:lstStyle/>
                    <a:p>
                      <a:pPr algn="ctr" fontAlgn="b"/>
                      <a:r>
                        <a:rPr lang="en-US" sz="2400" u="none" strike="noStrike">
                          <a:effectLst/>
                        </a:rPr>
                        <a:t>Marginal</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Conditional</a:t>
                      </a:r>
                      <a:endParaRPr lang="en-US" sz="2400" b="1" i="0" u="none" strike="noStrike">
                        <a:solidFill>
                          <a:srgbClr val="000000"/>
                        </a:solidFill>
                        <a:effectLst/>
                        <a:latin typeface="Calibri"/>
                      </a:endParaRPr>
                    </a:p>
                  </a:txBody>
                  <a:tcPr marL="9525" marR="9525" marT="9525" marB="0" anchor="b"/>
                </a:tc>
              </a:tr>
              <a:tr h="1174062">
                <a:tc rowSpan="2">
                  <a:txBody>
                    <a:bodyPr/>
                    <a:lstStyle/>
                    <a:p>
                      <a:pPr algn="ctr" fontAlgn="b"/>
                      <a:r>
                        <a:rPr lang="en-US" sz="2400" u="none" strike="noStrike" dirty="0">
                          <a:solidFill>
                            <a:srgbClr val="C00000"/>
                          </a:solidFill>
                          <a:effectLst/>
                        </a:rPr>
                        <a:t>Decision</a:t>
                      </a:r>
                      <a:endParaRPr lang="en-US" sz="2400" b="1" i="0" u="none" strike="noStrike" dirty="0">
                        <a:solidFill>
                          <a:srgbClr val="C00000"/>
                        </a:solidFill>
                        <a:effectLst/>
                        <a:latin typeface="Calibri"/>
                      </a:endParaRPr>
                    </a:p>
                  </a:txBody>
                  <a:tcPr marL="9525" marR="9525" marT="9525" marB="0" vert="vert270" anchor="b"/>
                </a:tc>
                <a:tc>
                  <a:txBody>
                    <a:bodyPr/>
                    <a:lstStyle/>
                    <a:p>
                      <a:pPr algn="ctr" fontAlgn="b"/>
                      <a:r>
                        <a:rPr lang="en-US" sz="2400" u="none" strike="noStrike" dirty="0" smtClean="0">
                          <a:solidFill>
                            <a:srgbClr val="C00000"/>
                          </a:solidFill>
                          <a:effectLst/>
                        </a:rPr>
                        <a:t>No</a:t>
                      </a:r>
                    </a:p>
                    <a:p>
                      <a:pPr algn="ctr" fontAlgn="b"/>
                      <a:r>
                        <a:rPr lang="en-US" sz="2400" b="1" i="0" u="none" strike="noStrike" dirty="0" smtClean="0">
                          <a:solidFill>
                            <a:srgbClr val="C00000"/>
                          </a:solidFill>
                          <a:effectLst/>
                          <a:latin typeface="Calibri"/>
                        </a:rPr>
                        <a:t>Injury</a:t>
                      </a:r>
                      <a:endParaRPr lang="en-US" sz="2400" b="1" i="0" u="none" strike="noStrike" dirty="0">
                        <a:solidFill>
                          <a:srgbClr val="C00000"/>
                        </a:solidFill>
                        <a:effectLst/>
                        <a:latin typeface="Calibri"/>
                      </a:endParaRPr>
                    </a:p>
                  </a:txBody>
                  <a:tcPr marL="9525" marR="9525" marT="9525" marB="0" anchor="b"/>
                </a:tc>
                <a:tc>
                  <a:txBody>
                    <a:bodyPr/>
                    <a:lstStyle/>
                    <a:p>
                      <a:pPr algn="ctr" fontAlgn="b"/>
                      <a:r>
                        <a:rPr lang="en-US" sz="2400" u="none" strike="noStrike" dirty="0">
                          <a:effectLst/>
                        </a:rPr>
                        <a:t>95.0%</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99.9%</a:t>
                      </a:r>
                      <a:endParaRPr lang="en-US" sz="2400" b="1" i="0" u="none" strike="noStrike" dirty="0">
                        <a:solidFill>
                          <a:srgbClr val="000000"/>
                        </a:solidFill>
                        <a:effectLst/>
                        <a:latin typeface="Calibri"/>
                      </a:endParaRPr>
                    </a:p>
                  </a:txBody>
                  <a:tcPr marL="9525" marR="9525" marT="9525" marB="0" anchor="b"/>
                </a:tc>
              </a:tr>
              <a:tr h="1174062">
                <a:tc vMerge="1">
                  <a:txBody>
                    <a:bodyPr/>
                    <a:lstStyle/>
                    <a:p>
                      <a:endParaRPr lang="en-US"/>
                    </a:p>
                  </a:txBody>
                  <a:tcPr/>
                </a:tc>
                <a:tc>
                  <a:txBody>
                    <a:bodyPr/>
                    <a:lstStyle/>
                    <a:p>
                      <a:pPr algn="ctr" fontAlgn="b"/>
                      <a:r>
                        <a:rPr lang="en-US" sz="2400" u="none" strike="noStrike" dirty="0" smtClean="0">
                          <a:solidFill>
                            <a:srgbClr val="C00000"/>
                          </a:solidFill>
                          <a:effectLst/>
                        </a:rPr>
                        <a:t>Injury</a:t>
                      </a:r>
                    </a:p>
                    <a:p>
                      <a:pPr algn="ctr" fontAlgn="b"/>
                      <a:r>
                        <a:rPr lang="en-US" sz="2400" b="1" i="0" u="none" strike="noStrike" dirty="0" smtClean="0">
                          <a:solidFill>
                            <a:srgbClr val="C00000"/>
                          </a:solidFill>
                          <a:effectLst/>
                          <a:latin typeface="Calibri"/>
                        </a:rPr>
                        <a:t>(B,C)</a:t>
                      </a:r>
                      <a:endParaRPr lang="en-US" sz="2400" b="1" i="0" u="none" strike="noStrike" dirty="0">
                        <a:solidFill>
                          <a:srgbClr val="C0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95%</a:t>
                      </a:r>
                      <a:endParaRPr lang="en-US" sz="2400" b="1" i="0" u="none" strike="noStrike" dirty="0">
                        <a:solidFill>
                          <a:srgbClr val="000000"/>
                        </a:solidFill>
                        <a:effectLst/>
                        <a:latin typeface="Calibri"/>
                      </a:endParaRPr>
                    </a:p>
                  </a:txBody>
                  <a:tcPr marL="9525" marR="9525" marT="9525" marB="0" anchor="b"/>
                </a:tc>
                <a:tc>
                  <a:txBody>
                    <a:bodyPr/>
                    <a:lstStyle/>
                    <a:p>
                      <a:pPr algn="ctr" fontAlgn="b"/>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16.1%</a:t>
                      </a:r>
                      <a:endParaRPr lang="en-US" sz="2400" b="1" i="0" u="none" strike="noStrike" dirty="0">
                        <a:solidFill>
                          <a:srgbClr val="000000"/>
                        </a:solidFill>
                        <a:effectLst/>
                        <a:latin typeface="Calibri"/>
                      </a:endParaRPr>
                    </a:p>
                  </a:txBody>
                  <a:tcPr marL="9525" marR="9525" marT="9525" marB="0" anchor="b"/>
                </a:tc>
              </a:tr>
              <a:tr h="715891">
                <a:tc>
                  <a:txBody>
                    <a:bodyPr/>
                    <a:lstStyle/>
                    <a:p>
                      <a:pPr algn="l" fontAlgn="b"/>
                      <a:r>
                        <a:rPr lang="en-US" sz="2400" u="none" strike="noStrike">
                          <a:solidFill>
                            <a:srgbClr val="C00000"/>
                          </a:solidFill>
                          <a:effectLst/>
                        </a:rPr>
                        <a:t> </a:t>
                      </a:r>
                      <a:endParaRPr lang="en-US" sz="2400" b="1" i="0" u="none" strike="noStrike">
                        <a:solidFill>
                          <a:srgbClr val="C00000"/>
                        </a:solidFill>
                        <a:effectLst/>
                        <a:latin typeface="Calibri"/>
                      </a:endParaRPr>
                    </a:p>
                  </a:txBody>
                  <a:tcPr marL="9525" marR="9525" marT="9525" marB="0" anchor="b"/>
                </a:tc>
                <a:tc>
                  <a:txBody>
                    <a:bodyPr/>
                    <a:lstStyle/>
                    <a:p>
                      <a:pPr algn="ctr" fontAlgn="b"/>
                      <a:r>
                        <a:rPr lang="en-US" sz="2400" u="none" strike="noStrike" dirty="0">
                          <a:solidFill>
                            <a:srgbClr val="C00000"/>
                          </a:solidFill>
                          <a:effectLst/>
                        </a:rPr>
                        <a:t> </a:t>
                      </a:r>
                      <a:endParaRPr lang="en-US" sz="2400" b="1" i="0" u="none" strike="noStrike" dirty="0">
                        <a:solidFill>
                          <a:srgbClr val="C00000"/>
                        </a:solidFill>
                        <a:effectLst/>
                        <a:latin typeface="Calibri"/>
                      </a:endParaRPr>
                    </a:p>
                  </a:txBody>
                  <a:tcPr marL="9525" marR="9525" marT="9525" marB="0" anchor="b"/>
                </a:tc>
                <a:tc>
                  <a:txBody>
                    <a:bodyPr/>
                    <a:lstStyle/>
                    <a:p>
                      <a:pPr algn="ctr" fontAlgn="b"/>
                      <a:r>
                        <a:rPr lang="en-US" sz="2400" u="none" strike="noStrike">
                          <a:effectLst/>
                        </a:rPr>
                        <a:t>99.0%</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1.0%</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r>
            </a:tbl>
          </a:graphicData>
        </a:graphic>
      </p:graphicFrame>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37</a:t>
            </a:fld>
            <a:endParaRPr lang="en-US"/>
          </a:p>
        </p:txBody>
      </p:sp>
    </p:spTree>
    <p:extLst>
      <p:ext uri="{BB962C8B-B14F-4D97-AF65-F5344CB8AC3E}">
        <p14:creationId xmlns:p14="http://schemas.microsoft.com/office/powerpoint/2010/main" val="3415848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Decision Accuracy in Judging Injury Severity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7230702"/>
              </p:ext>
            </p:extLst>
          </p:nvPr>
        </p:nvGraphicFramePr>
        <p:xfrm>
          <a:off x="762002" y="1752602"/>
          <a:ext cx="7543799" cy="4520951"/>
        </p:xfrm>
        <a:graphic>
          <a:graphicData uri="http://schemas.openxmlformats.org/drawingml/2006/table">
            <a:tbl>
              <a:tblPr>
                <a:tableStyleId>{5940675A-B579-460E-94D1-54222C63F5DA}</a:tableStyleId>
              </a:tblPr>
              <a:tblGrid>
                <a:gridCol w="791914"/>
                <a:gridCol w="1076507"/>
                <a:gridCol w="1373474"/>
                <a:gridCol w="1262112"/>
                <a:gridCol w="1468339"/>
                <a:gridCol w="1571453"/>
              </a:tblGrid>
              <a:tr h="715891">
                <a:tc>
                  <a:txBody>
                    <a:bodyPr/>
                    <a:lstStyle/>
                    <a:p>
                      <a:pPr algn="l"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gridSpan="2">
                  <a:txBody>
                    <a:bodyPr/>
                    <a:lstStyle/>
                    <a:p>
                      <a:pPr algn="ctr" fontAlgn="b"/>
                      <a:r>
                        <a:rPr lang="en-US" sz="2400" b="1" u="none" strike="noStrike" dirty="0">
                          <a:solidFill>
                            <a:srgbClr val="0070C0"/>
                          </a:solidFill>
                          <a:effectLst/>
                        </a:rPr>
                        <a:t>TRUE</a:t>
                      </a:r>
                      <a:endParaRPr lang="en-US" sz="2400" b="1" i="0" u="none" strike="noStrike" dirty="0">
                        <a:solidFill>
                          <a:srgbClr val="0070C0"/>
                        </a:solidFill>
                        <a:effectLst/>
                        <a:latin typeface="Calibri"/>
                      </a:endParaRPr>
                    </a:p>
                  </a:txBody>
                  <a:tcPr marL="9525" marR="9525" marT="9525" marB="0" anchor="b"/>
                </a:tc>
                <a:tc hMerge="1">
                  <a:txBody>
                    <a:bodyPr/>
                    <a:lstStyle/>
                    <a:p>
                      <a:endParaRPr lang="en-US"/>
                    </a:p>
                  </a:txBody>
                  <a:tcPr/>
                </a:tc>
                <a:tc>
                  <a:txBody>
                    <a:bodyPr/>
                    <a:lstStyle/>
                    <a:p>
                      <a:pPr algn="ctr"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r>
              <a:tr h="715891">
                <a:tc>
                  <a:txBody>
                    <a:bodyPr/>
                    <a:lstStyle/>
                    <a:p>
                      <a:pPr algn="l" fontAlgn="b"/>
                      <a:r>
                        <a:rPr lang="en-US" sz="2400" u="none" strike="noStrike">
                          <a:effectLst/>
                        </a:rPr>
                        <a:t> </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smtClean="0">
                          <a:solidFill>
                            <a:srgbClr val="0070C0"/>
                          </a:solidFill>
                          <a:effectLst/>
                        </a:rPr>
                        <a:t>No Injury</a:t>
                      </a:r>
                      <a:endParaRPr lang="en-US" sz="2400" b="1" i="0" u="none" strike="noStrike" dirty="0">
                        <a:solidFill>
                          <a:srgbClr val="0070C0"/>
                        </a:solidFill>
                        <a:effectLst/>
                        <a:latin typeface="Calibri"/>
                      </a:endParaRPr>
                    </a:p>
                  </a:txBody>
                  <a:tcPr marL="9525" marR="9525" marT="9525" marB="0" anchor="b"/>
                </a:tc>
                <a:tc>
                  <a:txBody>
                    <a:bodyPr/>
                    <a:lstStyle/>
                    <a:p>
                      <a:pPr algn="ctr" fontAlgn="b"/>
                      <a:r>
                        <a:rPr lang="en-US" sz="2400" b="1" u="none" strike="noStrike" dirty="0" smtClean="0">
                          <a:solidFill>
                            <a:srgbClr val="0070C0"/>
                          </a:solidFill>
                          <a:effectLst/>
                        </a:rPr>
                        <a:t>Injury (B,C)</a:t>
                      </a:r>
                      <a:endParaRPr lang="en-US" sz="2400" b="1" i="0" u="none" strike="noStrike" dirty="0">
                        <a:solidFill>
                          <a:srgbClr val="0070C0"/>
                        </a:solidFill>
                        <a:effectLst/>
                        <a:latin typeface="Calibri"/>
                      </a:endParaRPr>
                    </a:p>
                  </a:txBody>
                  <a:tcPr marL="9525" marR="9525" marT="9525" marB="0" anchor="b"/>
                </a:tc>
                <a:tc>
                  <a:txBody>
                    <a:bodyPr/>
                    <a:lstStyle/>
                    <a:p>
                      <a:pPr algn="ctr" fontAlgn="b"/>
                      <a:r>
                        <a:rPr lang="en-US" sz="2400" u="none" strike="noStrike">
                          <a:effectLst/>
                        </a:rPr>
                        <a:t>Marginal</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a:effectLst/>
                        </a:rPr>
                        <a:t>Conditional</a:t>
                      </a:r>
                      <a:endParaRPr lang="en-US" sz="2400" b="1" i="0" u="none" strike="noStrike">
                        <a:solidFill>
                          <a:srgbClr val="000000"/>
                        </a:solidFill>
                        <a:effectLst/>
                        <a:latin typeface="Calibri"/>
                      </a:endParaRPr>
                    </a:p>
                  </a:txBody>
                  <a:tcPr marL="9525" marR="9525" marT="9525" marB="0" anchor="b"/>
                </a:tc>
              </a:tr>
              <a:tr h="1174062">
                <a:tc rowSpan="2">
                  <a:txBody>
                    <a:bodyPr/>
                    <a:lstStyle/>
                    <a:p>
                      <a:pPr algn="ctr" fontAlgn="b"/>
                      <a:r>
                        <a:rPr lang="en-US" sz="2400" u="none" strike="noStrike" dirty="0">
                          <a:solidFill>
                            <a:srgbClr val="C00000"/>
                          </a:solidFill>
                          <a:effectLst/>
                        </a:rPr>
                        <a:t>Decision</a:t>
                      </a:r>
                      <a:endParaRPr lang="en-US" sz="2400" b="1" i="0" u="none" strike="noStrike" dirty="0">
                        <a:solidFill>
                          <a:srgbClr val="C00000"/>
                        </a:solidFill>
                        <a:effectLst/>
                        <a:latin typeface="Calibri"/>
                      </a:endParaRPr>
                    </a:p>
                  </a:txBody>
                  <a:tcPr marL="9525" marR="9525" marT="9525" marB="0" vert="vert270" anchor="b"/>
                </a:tc>
                <a:tc>
                  <a:txBody>
                    <a:bodyPr/>
                    <a:lstStyle/>
                    <a:p>
                      <a:pPr algn="ctr" fontAlgn="b"/>
                      <a:r>
                        <a:rPr lang="en-US" sz="2400" u="none" strike="noStrike" dirty="0" smtClean="0">
                          <a:solidFill>
                            <a:srgbClr val="C00000"/>
                          </a:solidFill>
                          <a:effectLst/>
                        </a:rPr>
                        <a:t>No</a:t>
                      </a:r>
                    </a:p>
                    <a:p>
                      <a:pPr algn="ctr" fontAlgn="b"/>
                      <a:r>
                        <a:rPr lang="en-US" sz="2400" b="1" i="0" u="none" strike="noStrike" dirty="0" smtClean="0">
                          <a:solidFill>
                            <a:srgbClr val="C00000"/>
                          </a:solidFill>
                          <a:effectLst/>
                          <a:latin typeface="Calibri"/>
                        </a:rPr>
                        <a:t>Injury</a:t>
                      </a:r>
                      <a:endParaRPr lang="en-US" sz="2400" b="1" i="0" u="none" strike="noStrike" dirty="0">
                        <a:solidFill>
                          <a:srgbClr val="C00000"/>
                        </a:solidFill>
                        <a:effectLst/>
                        <a:latin typeface="Calibri"/>
                      </a:endParaRPr>
                    </a:p>
                  </a:txBody>
                  <a:tcPr marL="9525" marR="9525" marT="9525" marB="0" anchor="b"/>
                </a:tc>
                <a:tc>
                  <a:txBody>
                    <a:bodyPr/>
                    <a:lstStyle/>
                    <a:p>
                      <a:pPr algn="ctr" fontAlgn="b"/>
                      <a:r>
                        <a:rPr lang="en-US" sz="2400" u="none" strike="noStrike" dirty="0">
                          <a:effectLst/>
                        </a:rPr>
                        <a:t>95.0%</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94%</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99.9%</a:t>
                      </a:r>
                      <a:endParaRPr lang="en-US" sz="2400" b="1" i="0" u="none" strike="noStrike" dirty="0">
                        <a:solidFill>
                          <a:srgbClr val="000000"/>
                        </a:solidFill>
                        <a:effectLst/>
                        <a:latin typeface="Calibri"/>
                      </a:endParaRPr>
                    </a:p>
                  </a:txBody>
                  <a:tcPr marL="9525" marR="9525" marT="9525" marB="0" anchor="b"/>
                </a:tc>
              </a:tr>
              <a:tr h="1174062">
                <a:tc vMerge="1">
                  <a:txBody>
                    <a:bodyPr/>
                    <a:lstStyle/>
                    <a:p>
                      <a:endParaRPr lang="en-US"/>
                    </a:p>
                  </a:txBody>
                  <a:tcPr/>
                </a:tc>
                <a:tc>
                  <a:txBody>
                    <a:bodyPr/>
                    <a:lstStyle/>
                    <a:p>
                      <a:pPr algn="ctr" fontAlgn="b"/>
                      <a:r>
                        <a:rPr lang="en-US" sz="2400" u="none" strike="noStrike" dirty="0" smtClean="0">
                          <a:solidFill>
                            <a:srgbClr val="C00000"/>
                          </a:solidFill>
                          <a:effectLst/>
                        </a:rPr>
                        <a:t>Injury</a:t>
                      </a:r>
                    </a:p>
                    <a:p>
                      <a:pPr algn="ctr" fontAlgn="b"/>
                      <a:r>
                        <a:rPr lang="en-US" sz="2400" b="1" i="0" u="none" strike="noStrike" dirty="0" smtClean="0">
                          <a:solidFill>
                            <a:srgbClr val="C00000"/>
                          </a:solidFill>
                          <a:effectLst/>
                          <a:latin typeface="Calibri"/>
                        </a:rPr>
                        <a:t>(B,C)</a:t>
                      </a:r>
                      <a:endParaRPr lang="en-US" sz="2400" b="1" i="0" u="none" strike="noStrike" dirty="0">
                        <a:solidFill>
                          <a:srgbClr val="C0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95%</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6%</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16.1%</a:t>
                      </a:r>
                      <a:endParaRPr lang="en-US" sz="2400" b="1" i="0" u="none" strike="noStrike" dirty="0">
                        <a:solidFill>
                          <a:srgbClr val="000000"/>
                        </a:solidFill>
                        <a:effectLst/>
                        <a:latin typeface="Calibri"/>
                      </a:endParaRPr>
                    </a:p>
                  </a:txBody>
                  <a:tcPr marL="9525" marR="9525" marT="9525" marB="0" anchor="b"/>
                </a:tc>
              </a:tr>
              <a:tr h="715891">
                <a:tc>
                  <a:txBody>
                    <a:bodyPr/>
                    <a:lstStyle/>
                    <a:p>
                      <a:pPr algn="l" fontAlgn="b"/>
                      <a:r>
                        <a:rPr lang="en-US" sz="2400" u="none" strike="noStrike">
                          <a:solidFill>
                            <a:srgbClr val="C00000"/>
                          </a:solidFill>
                          <a:effectLst/>
                        </a:rPr>
                        <a:t> </a:t>
                      </a:r>
                      <a:endParaRPr lang="en-US" sz="2400" b="1" i="0" u="none" strike="noStrike">
                        <a:solidFill>
                          <a:srgbClr val="C00000"/>
                        </a:solidFill>
                        <a:effectLst/>
                        <a:latin typeface="Calibri"/>
                      </a:endParaRPr>
                    </a:p>
                  </a:txBody>
                  <a:tcPr marL="9525" marR="9525" marT="9525" marB="0" anchor="b"/>
                </a:tc>
                <a:tc>
                  <a:txBody>
                    <a:bodyPr/>
                    <a:lstStyle/>
                    <a:p>
                      <a:pPr algn="ctr" fontAlgn="b"/>
                      <a:r>
                        <a:rPr lang="en-US" sz="2400" u="none" strike="noStrike" dirty="0">
                          <a:solidFill>
                            <a:srgbClr val="C00000"/>
                          </a:solidFill>
                          <a:effectLst/>
                        </a:rPr>
                        <a:t> </a:t>
                      </a:r>
                      <a:endParaRPr lang="en-US" sz="2400" b="1" i="0" u="none" strike="noStrike" dirty="0">
                        <a:solidFill>
                          <a:srgbClr val="C00000"/>
                        </a:solidFill>
                        <a:effectLst/>
                        <a:latin typeface="Calibri"/>
                      </a:endParaRPr>
                    </a:p>
                  </a:txBody>
                  <a:tcPr marL="9525" marR="9525" marT="9525" marB="0" anchor="b"/>
                </a:tc>
                <a:tc>
                  <a:txBody>
                    <a:bodyPr/>
                    <a:lstStyle/>
                    <a:p>
                      <a:pPr algn="ctr" fontAlgn="b"/>
                      <a:r>
                        <a:rPr lang="en-US" sz="2400" u="none" strike="noStrike">
                          <a:effectLst/>
                        </a:rPr>
                        <a:t>99.0%</a:t>
                      </a:r>
                      <a:endParaRPr lang="en-US" sz="2400" b="1"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1.0%</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 </a:t>
                      </a:r>
                      <a:endParaRPr lang="en-US" sz="2400" b="1" i="0" u="none" strike="noStrike" dirty="0">
                        <a:solidFill>
                          <a:srgbClr val="000000"/>
                        </a:solidFill>
                        <a:effectLst/>
                        <a:latin typeface="Calibri"/>
                      </a:endParaRPr>
                    </a:p>
                  </a:txBody>
                  <a:tcPr marL="9525" marR="9525" marT="9525" marB="0" anchor="b"/>
                </a:tc>
              </a:tr>
            </a:tbl>
          </a:graphicData>
        </a:graphic>
      </p:graphicFrame>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38</a:t>
            </a:fld>
            <a:endParaRPr lang="en-US"/>
          </a:p>
        </p:txBody>
      </p:sp>
    </p:spTree>
    <p:extLst>
      <p:ext uri="{BB962C8B-B14F-4D97-AF65-F5344CB8AC3E}">
        <p14:creationId xmlns:p14="http://schemas.microsoft.com/office/powerpoint/2010/main" val="2773536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Application to Injury Severity</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r>
              <a:rPr lang="en-US" sz="2400" dirty="0"/>
              <a:t>Maximum AIS (MAIS) </a:t>
            </a:r>
            <a:endParaRPr lang="en-US" sz="2400" dirty="0" smtClean="0"/>
          </a:p>
          <a:p>
            <a:pPr lvl="1"/>
            <a:r>
              <a:rPr lang="en-US" sz="2000" dirty="0" smtClean="0"/>
              <a:t>across </a:t>
            </a:r>
            <a:r>
              <a:rPr lang="en-US" sz="2000" dirty="0"/>
              <a:t>all coded injuries is often used as a measure </a:t>
            </a:r>
            <a:r>
              <a:rPr lang="en-US" sz="2000" dirty="0" smtClean="0"/>
              <a:t>of overall </a:t>
            </a:r>
            <a:r>
              <a:rPr lang="en-US" sz="2000" dirty="0"/>
              <a:t>injury level for an occupant. </a:t>
            </a:r>
            <a:endParaRPr lang="en-US" sz="2000" dirty="0" smtClean="0"/>
          </a:p>
          <a:p>
            <a:pPr lvl="1"/>
            <a:r>
              <a:rPr lang="en-US" sz="2000" dirty="0" smtClean="0"/>
              <a:t>MAIS </a:t>
            </a:r>
            <a:r>
              <a:rPr lang="en-US" sz="2000" dirty="0"/>
              <a:t>of 3 or greater (MAIS 3+) is commonly </a:t>
            </a:r>
            <a:r>
              <a:rPr lang="en-US" sz="2000" dirty="0" smtClean="0"/>
              <a:t>used</a:t>
            </a:r>
            <a:r>
              <a:rPr lang="en-US" sz="2000" dirty="0"/>
              <a:t> </a:t>
            </a:r>
            <a:r>
              <a:rPr lang="en-US" sz="2000" dirty="0" smtClean="0"/>
              <a:t>as </a:t>
            </a:r>
            <a:r>
              <a:rPr lang="en-US" sz="2000" dirty="0"/>
              <a:t>the cutoff for defining serious </a:t>
            </a:r>
            <a:r>
              <a:rPr lang="en-US" sz="2000" dirty="0" smtClean="0"/>
              <a:t>injury.</a:t>
            </a:r>
          </a:p>
          <a:p>
            <a:r>
              <a:rPr lang="en-US" sz="2400" dirty="0"/>
              <a:t>ICD-9</a:t>
            </a:r>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dirty="0"/>
          </a:p>
        </p:txBody>
      </p:sp>
      <p:sp>
        <p:nvSpPr>
          <p:cNvPr id="5" name="Slide Number Placeholder 4"/>
          <p:cNvSpPr>
            <a:spLocks noGrp="1"/>
          </p:cNvSpPr>
          <p:nvPr>
            <p:ph type="sldNum" sz="quarter" idx="12"/>
          </p:nvPr>
        </p:nvSpPr>
        <p:spPr/>
        <p:txBody>
          <a:bodyPr/>
          <a:lstStyle/>
          <a:p>
            <a:fld id="{796D90D1-B5CE-4BC5-8216-E8491C7A366A}" type="slidenum">
              <a:rPr lang="en-US" smtClean="0"/>
              <a:t>39</a:t>
            </a:fld>
            <a:endParaRPr lang="en-US" dirty="0"/>
          </a:p>
        </p:txBody>
      </p:sp>
      <p:pic>
        <p:nvPicPr>
          <p:cNvPr id="471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54"/>
          <a:stretch/>
        </p:blipFill>
        <p:spPr bwMode="auto">
          <a:xfrm>
            <a:off x="-1" y="3909146"/>
            <a:ext cx="9077325" cy="294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699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Judging Probabilities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r>
              <a:rPr lang="en-US" dirty="0" smtClean="0"/>
              <a:t>A driver was involved in a single vehicle fatal crash at night.  </a:t>
            </a:r>
          </a:p>
          <a:p>
            <a:r>
              <a:rPr lang="en-US" dirty="0" smtClean="0"/>
              <a:t>Here is what we know about the driver:</a:t>
            </a:r>
          </a:p>
          <a:p>
            <a:pPr lvl="1"/>
            <a:r>
              <a:rPr lang="en-US" dirty="0" smtClean="0"/>
              <a:t>had a history of  drug use</a:t>
            </a:r>
          </a:p>
          <a:p>
            <a:pPr lvl="1"/>
            <a:r>
              <a:rPr lang="en-US" dirty="0" smtClean="0"/>
              <a:t>has been arrested for 3 DWI’s before this crash</a:t>
            </a:r>
          </a:p>
          <a:p>
            <a:pPr lvl="1"/>
            <a:r>
              <a:rPr lang="en-US" dirty="0"/>
              <a:t>t</a:t>
            </a:r>
            <a:r>
              <a:rPr lang="en-US" dirty="0" smtClean="0"/>
              <a:t>he crash occurred after midnight</a:t>
            </a:r>
          </a:p>
          <a:p>
            <a:r>
              <a:rPr lang="en-US" dirty="0" smtClean="0"/>
              <a:t>Rank the following according to their probabilities:</a:t>
            </a:r>
          </a:p>
          <a:p>
            <a:pPr marL="971550" lvl="1" indent="-514350">
              <a:buFont typeface="+mj-lt"/>
              <a:buAutoNum type="alphaLcParenR"/>
            </a:pPr>
            <a:r>
              <a:rPr lang="en-US" sz="2600" dirty="0"/>
              <a:t>Driver is a male and </a:t>
            </a:r>
            <a:r>
              <a:rPr lang="en-US" sz="2600" dirty="0" smtClean="0"/>
              <a:t>had been drinking before the crash</a:t>
            </a:r>
            <a:endParaRPr lang="en-US" sz="2600" dirty="0"/>
          </a:p>
          <a:p>
            <a:pPr marL="971550" lvl="1" indent="-514350">
              <a:buFont typeface="+mj-lt"/>
              <a:buAutoNum type="alphaLcParenR"/>
            </a:pPr>
            <a:r>
              <a:rPr lang="en-US" sz="2600" dirty="0" smtClean="0"/>
              <a:t>Driver is a male</a:t>
            </a:r>
          </a:p>
          <a:p>
            <a:pPr marL="971550" lvl="1" indent="-514350">
              <a:buFont typeface="+mj-lt"/>
              <a:buAutoNum type="alphaLcParenR"/>
            </a:pPr>
            <a:r>
              <a:rPr lang="en-US" sz="2600" dirty="0"/>
              <a:t>Driver was male and used alcohol  and drugs</a:t>
            </a:r>
          </a:p>
          <a:p>
            <a:pPr marL="971550" lvl="1" indent="-514350">
              <a:buFont typeface="+mj-lt"/>
              <a:buAutoNum type="alphaLcParenR"/>
            </a:pPr>
            <a:r>
              <a:rPr lang="en-US" sz="2600" dirty="0" smtClean="0"/>
              <a:t>Driver used alcohol  and drugs</a:t>
            </a:r>
          </a:p>
          <a:p>
            <a:pPr lvl="1"/>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dirty="0"/>
          </a:p>
        </p:txBody>
      </p:sp>
      <p:sp>
        <p:nvSpPr>
          <p:cNvPr id="5" name="Slide Number Placeholder 4"/>
          <p:cNvSpPr>
            <a:spLocks noGrp="1"/>
          </p:cNvSpPr>
          <p:nvPr>
            <p:ph type="sldNum" sz="quarter" idx="12"/>
          </p:nvPr>
        </p:nvSpPr>
        <p:spPr/>
        <p:txBody>
          <a:bodyPr/>
          <a:lstStyle/>
          <a:p>
            <a:fld id="{796D90D1-B5CE-4BC5-8216-E8491C7A366A}" type="slidenum">
              <a:rPr lang="en-US" smtClean="0"/>
              <a:t>4</a:t>
            </a:fld>
            <a:endParaRPr lang="en-US" dirty="0"/>
          </a:p>
        </p:txBody>
      </p:sp>
      <p:pic>
        <p:nvPicPr>
          <p:cNvPr id="2053" name="Picture 5" descr="C:\Users\isschn\AppData\Local\Microsoft\Windows\Temporary Internet Files\Content.IE5\NENJ69K5\MC900056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253" y="39568"/>
            <a:ext cx="1804111" cy="143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3279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262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solidFill>
                  <a:schemeClr val="bg1"/>
                </a:solidFill>
              </a:rPr>
              <a:t>Modeling Crashes</a:t>
            </a:r>
            <a:r>
              <a:rPr lang="en-US" b="1" dirty="0" smtClean="0"/>
              <a:t> </a:t>
            </a:r>
            <a:endParaRPr lang="en-US" b="1"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dirty="0"/>
          </a:p>
        </p:txBody>
      </p:sp>
      <p:sp>
        <p:nvSpPr>
          <p:cNvPr id="5" name="Slide Number Placeholder 4"/>
          <p:cNvSpPr>
            <a:spLocks noGrp="1"/>
          </p:cNvSpPr>
          <p:nvPr>
            <p:ph type="sldNum" sz="quarter" idx="12"/>
          </p:nvPr>
        </p:nvSpPr>
        <p:spPr/>
        <p:txBody>
          <a:bodyPr/>
          <a:lstStyle/>
          <a:p>
            <a:fld id="{796D90D1-B5CE-4BC5-8216-E8491C7A366A}" type="slidenum">
              <a:rPr lang="en-US" smtClean="0"/>
              <a:t>40</a:t>
            </a:fld>
            <a:endParaRPr lang="en-US" dirty="0"/>
          </a:p>
        </p:txBody>
      </p:sp>
    </p:spTree>
    <p:extLst>
      <p:ext uri="{BB962C8B-B14F-4D97-AF65-F5344CB8AC3E}">
        <p14:creationId xmlns:p14="http://schemas.microsoft.com/office/powerpoint/2010/main" val="3989864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648200" cy="1143000"/>
          </a:xfrm>
        </p:spPr>
        <p:txBody>
          <a:bodyPr/>
          <a:lstStyle/>
          <a:p>
            <a:pPr algn="l"/>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Probabilities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a:xfrm>
            <a:off x="457200" y="1600200"/>
            <a:ext cx="4648200" cy="4525963"/>
          </a:xfrm>
        </p:spPr>
        <p:txBody>
          <a:bodyPr>
            <a:normAutofit fontScale="92500"/>
          </a:bodyPr>
          <a:lstStyle/>
          <a:p>
            <a:r>
              <a:rPr lang="en-US" sz="2400" dirty="0" smtClean="0"/>
              <a:t>An officer is on patrol at night. We know that half of the fatal crashes after midnight are alcohol related. The officer worked 6 fatal crashes in the past six month April to September. Let </a:t>
            </a:r>
          </a:p>
          <a:p>
            <a:pPr lvl="1"/>
            <a:r>
              <a:rPr lang="en-US" sz="2400" dirty="0" smtClean="0"/>
              <a:t>Y=alcohol involved,</a:t>
            </a:r>
          </a:p>
          <a:p>
            <a:pPr lvl="1"/>
            <a:r>
              <a:rPr lang="en-US" sz="2400" dirty="0" smtClean="0"/>
              <a:t>N= no alcohol involved</a:t>
            </a:r>
          </a:p>
          <a:p>
            <a:r>
              <a:rPr lang="en-US" sz="3000" dirty="0" smtClean="0"/>
              <a:t>Which sequence is more likely for the crashes April to September?</a:t>
            </a:r>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dirty="0"/>
          </a:p>
        </p:txBody>
      </p:sp>
      <p:sp>
        <p:nvSpPr>
          <p:cNvPr id="5" name="Slide Number Placeholder 4"/>
          <p:cNvSpPr>
            <a:spLocks noGrp="1"/>
          </p:cNvSpPr>
          <p:nvPr>
            <p:ph type="sldNum" sz="quarter" idx="12"/>
          </p:nvPr>
        </p:nvSpPr>
        <p:spPr/>
        <p:txBody>
          <a:bodyPr/>
          <a:lstStyle/>
          <a:p>
            <a:fld id="{796D90D1-B5CE-4BC5-8216-E8491C7A366A}" type="slidenum">
              <a:rPr lang="en-US" smtClean="0"/>
              <a:t>41</a:t>
            </a:fld>
            <a:endParaRPr lang="en-US" dirty="0"/>
          </a:p>
        </p:txBody>
      </p:sp>
      <p:pic>
        <p:nvPicPr>
          <p:cNvPr id="3076" name="Picture 4" descr="C:\Users\isschn\AppData\Local\Microsoft\Windows\Temporary Internet Files\Content.IE5\ZKTH03H3\MP9004093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0"/>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9800" y="4419600"/>
            <a:ext cx="2514600" cy="1477328"/>
          </a:xfrm>
          <a:prstGeom prst="rect">
            <a:avLst/>
          </a:prstGeom>
          <a:noFill/>
        </p:spPr>
        <p:txBody>
          <a:bodyPr wrap="square" rtlCol="0">
            <a:spAutoFit/>
          </a:bodyPr>
          <a:lstStyle/>
          <a:p>
            <a:pPr algn="ctr"/>
            <a:r>
              <a:rPr lang="en-US" sz="2400" dirty="0" smtClean="0"/>
              <a:t>NNNYYY </a:t>
            </a:r>
          </a:p>
          <a:p>
            <a:pPr algn="ctr"/>
            <a:r>
              <a:rPr lang="en-US" sz="2400" dirty="0" smtClean="0"/>
              <a:t>YNNYYN </a:t>
            </a:r>
          </a:p>
          <a:p>
            <a:pPr algn="ctr"/>
            <a:r>
              <a:rPr lang="en-US" sz="2400" dirty="0" smtClean="0"/>
              <a:t>NNNNNN </a:t>
            </a:r>
            <a:endParaRPr lang="en-US" sz="2400" dirty="0"/>
          </a:p>
          <a:p>
            <a:endParaRPr lang="en-US" dirty="0"/>
          </a:p>
        </p:txBody>
      </p:sp>
    </p:spTree>
    <p:extLst>
      <p:ext uri="{BB962C8B-B14F-4D97-AF65-F5344CB8AC3E}">
        <p14:creationId xmlns:p14="http://schemas.microsoft.com/office/powerpoint/2010/main" val="36611500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Three Intersections of US 90</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dirty="0"/>
          </a:p>
        </p:txBody>
      </p:sp>
      <p:sp>
        <p:nvSpPr>
          <p:cNvPr id="5" name="Slide Number Placeholder 4"/>
          <p:cNvSpPr>
            <a:spLocks noGrp="1"/>
          </p:cNvSpPr>
          <p:nvPr>
            <p:ph type="sldNum" sz="quarter" idx="12"/>
          </p:nvPr>
        </p:nvSpPr>
        <p:spPr>
          <a:xfrm>
            <a:off x="6400800" y="6324600"/>
            <a:ext cx="2133600" cy="365125"/>
          </a:xfrm>
        </p:spPr>
        <p:txBody>
          <a:bodyPr/>
          <a:lstStyle/>
          <a:p>
            <a:fld id="{796D90D1-B5CE-4BC5-8216-E8491C7A366A}" type="slidenum">
              <a:rPr lang="en-US" smtClean="0"/>
              <a:t>42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251157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76284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8479308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59975"/>
            <a:ext cx="8229600" cy="1143000"/>
          </a:xfrm>
        </p:spPr>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Poisson Distribution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dirty="0"/>
          </a:p>
        </p:txBody>
      </p:sp>
      <p:sp>
        <p:nvSpPr>
          <p:cNvPr id="5" name="Slide Number Placeholder 4"/>
          <p:cNvSpPr>
            <a:spLocks noGrp="1"/>
          </p:cNvSpPr>
          <p:nvPr>
            <p:ph type="sldNum" sz="quarter" idx="12"/>
          </p:nvPr>
        </p:nvSpPr>
        <p:spPr>
          <a:xfrm>
            <a:off x="6324600" y="6492875"/>
            <a:ext cx="2133600" cy="365125"/>
          </a:xfrm>
        </p:spPr>
        <p:txBody>
          <a:bodyPr/>
          <a:lstStyle/>
          <a:p>
            <a:fld id="{796D90D1-B5CE-4BC5-8216-E8491C7A366A}" type="slidenum">
              <a:rPr lang="en-US" smtClean="0"/>
              <a:t>43</a:t>
            </a:fld>
            <a:endParaRPr lang="en-US" dirty="0"/>
          </a:p>
        </p:txBody>
      </p:sp>
      <p:sp>
        <p:nvSpPr>
          <p:cNvPr id="7" name="TextBox 6"/>
          <p:cNvSpPr txBox="1"/>
          <p:nvPr/>
        </p:nvSpPr>
        <p:spPr>
          <a:xfrm>
            <a:off x="2209800" y="1089585"/>
            <a:ext cx="3352800" cy="369332"/>
          </a:xfrm>
          <a:prstGeom prst="rect">
            <a:avLst/>
          </a:prstGeom>
          <a:noFill/>
        </p:spPr>
        <p:txBody>
          <a:bodyPr wrap="square" rtlCol="0">
            <a:spAutoFit/>
          </a:bodyPr>
          <a:lstStyle/>
          <a:p>
            <a:pPr marL="342900" indent="-342900">
              <a:buAutoNum type="arabicPeriod"/>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skerville Old Face" pitchFamily="18" charset="0"/>
              </a:rPr>
              <a:t>Constant rate</a:t>
            </a:r>
          </a:p>
        </p:txBody>
      </p:sp>
      <p:sp>
        <p:nvSpPr>
          <p:cNvPr id="8" name="TextBox 7"/>
          <p:cNvSpPr txBox="1"/>
          <p:nvPr/>
        </p:nvSpPr>
        <p:spPr>
          <a:xfrm>
            <a:off x="2362200" y="1458917"/>
            <a:ext cx="3352800" cy="369332"/>
          </a:xfrm>
          <a:prstGeom prst="rect">
            <a:avLst/>
          </a:prstGeom>
          <a:noFill/>
        </p:spPr>
        <p:txBody>
          <a:bodyPr wrap="square" rtlCol="0">
            <a:spAutoFit/>
          </a:bodyPr>
          <a:lstStyle/>
          <a:p>
            <a:r>
              <a:rPr lang="en-US" b="1" dirty="0" smtClean="0">
                <a:latin typeface="Baskerville Old Face" pitchFamily="18" charset="0"/>
              </a:rPr>
              <a:t>2</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skerville Old Face" pitchFamily="18" charset="0"/>
              </a:rPr>
              <a:t>. Independence</a:t>
            </a:r>
          </a:p>
        </p:txBody>
      </p:sp>
      <p:sp>
        <p:nvSpPr>
          <p:cNvPr id="9" name="TextBox 8"/>
          <p:cNvSpPr txBox="1"/>
          <p:nvPr/>
        </p:nvSpPr>
        <p:spPr>
          <a:xfrm>
            <a:off x="2438400" y="1840467"/>
            <a:ext cx="4876800" cy="369332"/>
          </a:xfrm>
          <a:prstGeom prst="rect">
            <a:avLst/>
          </a:prstGeom>
          <a:noFill/>
        </p:spPr>
        <p:txBody>
          <a:bodyPr wrap="square" rtlCol="0">
            <a:spAutoFit/>
          </a:bodyPr>
          <a:lstStyle/>
          <a:p>
            <a:r>
              <a:rPr lang="en-US" b="1" dirty="0" smtClean="0">
                <a:latin typeface="Baskerville Old Face" pitchFamily="18" charset="0"/>
              </a:rPr>
              <a:t>3</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skerville Old Face" pitchFamily="18" charset="0"/>
              </a:rPr>
              <a:t>.  Small Intervals have only 0 or 1</a:t>
            </a:r>
          </a:p>
        </p:txBody>
      </p:sp>
    </p:spTree>
    <p:extLst>
      <p:ext uri="{BB962C8B-B14F-4D97-AF65-F5344CB8AC3E}">
        <p14:creationId xmlns:p14="http://schemas.microsoft.com/office/powerpoint/2010/main" val="32460655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8"/>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The Negative Binomial Distribution</a:t>
            </a:r>
            <a:br>
              <a:rPr lang="en-US" dirty="0" smtClean="0"/>
            </a:br>
            <a:r>
              <a:rPr lang="en-US" dirty="0" smtClean="0"/>
              <a:t>Poisson - Gamma</a:t>
            </a:r>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dirty="0"/>
          </a:p>
        </p:txBody>
      </p:sp>
      <p:sp>
        <p:nvSpPr>
          <p:cNvPr id="5" name="Slide Number Placeholder 4"/>
          <p:cNvSpPr>
            <a:spLocks noGrp="1"/>
          </p:cNvSpPr>
          <p:nvPr>
            <p:ph type="sldNum" sz="quarter" idx="12"/>
          </p:nvPr>
        </p:nvSpPr>
        <p:spPr/>
        <p:txBody>
          <a:bodyPr/>
          <a:lstStyle/>
          <a:p>
            <a:fld id="{796D90D1-B5CE-4BC5-8216-E8491C7A366A}" type="slidenum">
              <a:rPr lang="en-US" smtClean="0"/>
              <a:t>44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28045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9938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Negative Binomial Regression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dirty="0"/>
          </a:p>
        </p:txBody>
      </p:sp>
      <p:sp>
        <p:nvSpPr>
          <p:cNvPr id="5" name="Slide Number Placeholder 4"/>
          <p:cNvSpPr>
            <a:spLocks noGrp="1"/>
          </p:cNvSpPr>
          <p:nvPr>
            <p:ph type="sldNum" sz="quarter" idx="12"/>
          </p:nvPr>
        </p:nvSpPr>
        <p:spPr/>
        <p:txBody>
          <a:bodyPr/>
          <a:lstStyle/>
          <a:p>
            <a:fld id="{796D90D1-B5CE-4BC5-8216-E8491C7A366A}" type="slidenum">
              <a:rPr lang="en-US" smtClean="0"/>
              <a:t>45</a:t>
            </a:fld>
            <a:endParaRPr lang="en-US" dirty="0"/>
          </a:p>
        </p:txBody>
      </p:sp>
      <p:graphicFrame>
        <p:nvGraphicFramePr>
          <p:cNvPr id="6" name="Diagram 5"/>
          <p:cNvGraphicFramePr/>
          <p:nvPr>
            <p:extLst>
              <p:ext uri="{D42A27DB-BD31-4B8C-83A1-F6EECF244321}">
                <p14:modId xmlns:p14="http://schemas.microsoft.com/office/powerpoint/2010/main" val="204587309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24188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04800" y="304800"/>
            <a:ext cx="8552806" cy="1050036"/>
          </a:xfrm>
          <a:ln/>
        </p:spPr>
        <p:txBody>
          <a:bodyPr tIns="38808">
            <a:normAutofit/>
          </a:body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Poisson Regression Model for the Mean</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146" name="Rectangle 2"/>
          <p:cNvSpPr>
            <a:spLocks noGrp="1" noChangeArrowheads="1"/>
          </p:cNvSpPr>
          <p:nvPr>
            <p:ph type="subTitle" idx="4294967295"/>
          </p:nvPr>
        </p:nvSpPr>
        <p:spPr bwMode="auto">
          <a:xfrm>
            <a:off x="457200" y="2133599"/>
            <a:ext cx="8359748" cy="685801"/>
          </a:xfrm>
          <a:prstGeom prst="rect">
            <a:avLst/>
          </a:prstGeom>
          <a:noFill/>
          <a:ln/>
        </p:spPr>
        <p:txBody>
          <a:bodyPr lIns="0" tIns="24695" rIns="0" bIns="0" anchor="ctr"/>
          <a:lstStyle/>
          <a:p>
            <a:pPr marL="457200" indent="-457200">
              <a:spcAft>
                <a:spcPct val="0"/>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t>The number of crashes  for a given road section is Poisson distributed</a:t>
            </a:r>
            <a:endParaRPr lang="en-US" sz="2000" dirty="0"/>
          </a:p>
        </p:txBody>
      </p:sp>
      <p:sp>
        <p:nvSpPr>
          <p:cNvPr id="6148" name="Text Box 4"/>
          <p:cNvSpPr txBox="1">
            <a:spLocks noChangeArrowheads="1"/>
          </p:cNvSpPr>
          <p:nvPr/>
        </p:nvSpPr>
        <p:spPr bwMode="auto">
          <a:xfrm>
            <a:off x="457200" y="3633855"/>
            <a:ext cx="8400406" cy="1209642"/>
          </a:xfrm>
          <a:prstGeom prst="rect">
            <a:avLst/>
          </a:prstGeom>
          <a:noFill/>
          <a:ln w="9525">
            <a:noFill/>
            <a:round/>
            <a:headEnd/>
            <a:tailEnd/>
          </a:ln>
          <a:effectLst/>
        </p:spPr>
        <p:txBody>
          <a:bodyPr lIns="0" tIns="24695" rIns="0" bIns="0" anchor="ctr"/>
          <a:lstStyle/>
          <a:p>
            <a:pPr marL="457200" indent="-45720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t>The distribution has one parameter </a:t>
            </a:r>
            <a:r>
              <a:rPr lang="en-US" sz="2000" dirty="0" smtClean="0">
                <a:latin typeface="Symbol" pitchFamily="18" charset="2"/>
              </a:rPr>
              <a:t>l </a:t>
            </a:r>
            <a:r>
              <a:rPr lang="en-US" sz="2000" dirty="0" smtClean="0">
                <a:latin typeface="+mj-lt"/>
              </a:rPr>
              <a:t>which</a:t>
            </a:r>
            <a:r>
              <a:rPr lang="en-US" sz="2000" dirty="0" smtClean="0">
                <a:latin typeface="Symbol" pitchFamily="18" charset="2"/>
              </a:rPr>
              <a:t> </a:t>
            </a:r>
            <a:r>
              <a:rPr lang="en-US" sz="2000" dirty="0" smtClean="0"/>
              <a:t> </a:t>
            </a:r>
            <a:r>
              <a:rPr lang="en-US" sz="2000" dirty="0"/>
              <a:t>is parameterized as a log-linear model:</a:t>
            </a:r>
          </a:p>
        </p:txBody>
      </p:sp>
      <p:sp>
        <p:nvSpPr>
          <p:cNvPr id="6150" name="Text Box 6"/>
          <p:cNvSpPr txBox="1">
            <a:spLocks noChangeArrowheads="1"/>
          </p:cNvSpPr>
          <p:nvPr/>
        </p:nvSpPr>
        <p:spPr bwMode="auto">
          <a:xfrm>
            <a:off x="457200" y="5343558"/>
            <a:ext cx="8400406" cy="1209642"/>
          </a:xfrm>
          <a:prstGeom prst="rect">
            <a:avLst/>
          </a:prstGeom>
          <a:noFill/>
          <a:ln w="9525">
            <a:noFill/>
            <a:round/>
            <a:headEnd/>
            <a:tailEnd/>
          </a:ln>
          <a:effectLst/>
        </p:spPr>
        <p:txBody>
          <a:bodyPr lIns="0" tIns="24695" rIns="0" bIns="0" anchor="ctr"/>
          <a:lstStyle/>
          <a:p>
            <a:pPr marL="457200" indent="-45720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a:t>The vector of covariates </a:t>
            </a:r>
            <a:r>
              <a:rPr lang="en-US" sz="2000" dirty="0" smtClean="0"/>
              <a:t>  </a:t>
            </a:r>
            <a:r>
              <a:rPr lang="en-US" sz="2000" dirty="0" err="1" smtClean="0"/>
              <a:t>x</a:t>
            </a:r>
            <a:r>
              <a:rPr lang="en-US" sz="2000" baseline="-25000" dirty="0" err="1"/>
              <a:t>k</a:t>
            </a:r>
            <a:r>
              <a:rPr lang="en-US" sz="2000" dirty="0" smtClean="0"/>
              <a:t>   includes x</a:t>
            </a:r>
            <a:r>
              <a:rPr lang="en-US" sz="2000" baseline="-25000" dirty="0" smtClean="0"/>
              <a:t>1</a:t>
            </a:r>
            <a:r>
              <a:rPr lang="en-US" sz="2000" dirty="0" smtClean="0"/>
              <a:t>= </a:t>
            </a:r>
            <a:r>
              <a:rPr lang="en-US" sz="2000" dirty="0" err="1" smtClean="0"/>
              <a:t>ln</a:t>
            </a:r>
            <a:r>
              <a:rPr lang="en-US" sz="2000" dirty="0" smtClean="0"/>
              <a:t>(AADT), road characteristics such as x</a:t>
            </a:r>
            <a:r>
              <a:rPr lang="en-US" sz="2000" baseline="-25000" dirty="0" smtClean="0"/>
              <a:t>2</a:t>
            </a:r>
            <a:r>
              <a:rPr lang="en-US" sz="2000" dirty="0" smtClean="0"/>
              <a:t>=road width, x</a:t>
            </a:r>
            <a:r>
              <a:rPr lang="en-US" sz="2000" baseline="-25000" dirty="0"/>
              <a:t>3</a:t>
            </a:r>
            <a:r>
              <a:rPr lang="en-US" sz="2000" dirty="0" smtClean="0"/>
              <a:t> =shoulder width,   (CMFS). </a:t>
            </a:r>
            <a:endParaRPr lang="en-US" sz="2000" dirty="0"/>
          </a:p>
        </p:txBody>
      </p:sp>
      <p:graphicFrame>
        <p:nvGraphicFramePr>
          <p:cNvPr id="9" name="Object 8"/>
          <p:cNvGraphicFramePr>
            <a:graphicFrameLocks noChangeAspect="1"/>
          </p:cNvGraphicFramePr>
          <p:nvPr/>
        </p:nvGraphicFramePr>
        <p:xfrm>
          <a:off x="3289300" y="2440055"/>
          <a:ext cx="914400" cy="198438"/>
        </p:xfrm>
        <a:graphic>
          <a:graphicData uri="http://schemas.openxmlformats.org/presentationml/2006/ole">
            <mc:AlternateContent xmlns:mc="http://schemas.openxmlformats.org/markup-compatibility/2006">
              <mc:Choice xmlns:v="urn:schemas-microsoft-com:vml" Requires="v">
                <p:oleObj spid="_x0000_s31592" name="Equation" r:id="rId4" imgW="435285" imgH="677109" progId="">
                  <p:embed/>
                </p:oleObj>
              </mc:Choice>
              <mc:Fallback>
                <p:oleObj name="Equation" r:id="rId4" imgW="435285" imgH="67710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300" y="2440055"/>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08" name="Object 4"/>
          <p:cNvGraphicFramePr>
            <a:graphicFrameLocks noChangeAspect="1"/>
          </p:cNvGraphicFramePr>
          <p:nvPr/>
        </p:nvGraphicFramePr>
        <p:xfrm>
          <a:off x="2536825" y="2719455"/>
          <a:ext cx="4214813" cy="1066800"/>
        </p:xfrm>
        <a:graphic>
          <a:graphicData uri="http://schemas.openxmlformats.org/presentationml/2006/ole">
            <mc:AlternateContent xmlns:mc="http://schemas.openxmlformats.org/markup-compatibility/2006">
              <mc:Choice xmlns:v="urn:schemas-microsoft-com:vml" Requires="v">
                <p:oleObj spid="_x0000_s31593" name="Equation" r:id="rId6" imgW="1905000" imgH="482600" progId="">
                  <p:embed/>
                </p:oleObj>
              </mc:Choice>
              <mc:Fallback>
                <p:oleObj name="Equation" r:id="rId6" imgW="1905000" imgH="4826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6825" y="2719455"/>
                        <a:ext cx="42148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11" name="Object 7"/>
          <p:cNvGraphicFramePr>
            <a:graphicFrameLocks noChangeAspect="1"/>
          </p:cNvGraphicFramePr>
          <p:nvPr/>
        </p:nvGraphicFramePr>
        <p:xfrm>
          <a:off x="1306513" y="4648200"/>
          <a:ext cx="7183437" cy="685800"/>
        </p:xfrm>
        <a:graphic>
          <a:graphicData uri="http://schemas.openxmlformats.org/presentationml/2006/ole">
            <mc:AlternateContent xmlns:mc="http://schemas.openxmlformats.org/markup-compatibility/2006">
              <mc:Choice xmlns:v="urn:schemas-microsoft-com:vml" Requires="v">
                <p:oleObj spid="_x0000_s31594" name="Equation" r:id="rId8" imgW="2527300" imgH="241300" progId="">
                  <p:embed/>
                </p:oleObj>
              </mc:Choice>
              <mc:Fallback>
                <p:oleObj name="Equation" r:id="rId8" imgW="2527300" imgH="2413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6513" y="4648200"/>
                        <a:ext cx="71834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nvGraphicFramePr>
        <p:xfrm>
          <a:off x="3289300" y="2440055"/>
          <a:ext cx="914400" cy="198438"/>
        </p:xfrm>
        <a:graphic>
          <a:graphicData uri="http://schemas.openxmlformats.org/presentationml/2006/ole">
            <mc:AlternateContent xmlns:mc="http://schemas.openxmlformats.org/markup-compatibility/2006">
              <mc:Choice xmlns:v="urn:schemas-microsoft-com:vml" Requires="v">
                <p:oleObj spid="_x0000_s31595" name="Equation" r:id="rId10" imgW="435285" imgH="677109" progId="">
                  <p:embed/>
                </p:oleObj>
              </mc:Choice>
              <mc:Fallback>
                <p:oleObj name="Equation" r:id="rId10" imgW="435285" imgH="67710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300" y="2440055"/>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3289300" y="2440055"/>
          <a:ext cx="914400" cy="198438"/>
        </p:xfrm>
        <a:graphic>
          <a:graphicData uri="http://schemas.openxmlformats.org/presentationml/2006/ole">
            <mc:AlternateContent xmlns:mc="http://schemas.openxmlformats.org/markup-compatibility/2006">
              <mc:Choice xmlns:v="urn:schemas-microsoft-com:vml" Requires="v">
                <p:oleObj spid="_x0000_s31596" name="Equation" r:id="rId11" imgW="435285" imgH="677109" progId="">
                  <p:embed/>
                </p:oleObj>
              </mc:Choice>
              <mc:Fallback>
                <p:oleObj name="Equation" r:id="rId11" imgW="435285" imgH="67710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300" y="2440055"/>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Placeholder 12"/>
          <p:cNvSpPr>
            <a:spLocks noGrp="1"/>
          </p:cNvSpPr>
          <p:nvPr>
            <p:ph type="sldNum" idx="12"/>
          </p:nvPr>
        </p:nvSpPr>
        <p:spPr>
          <a:xfrm>
            <a:off x="6654526" y="6463784"/>
            <a:ext cx="2128075" cy="470416"/>
          </a:xfrm>
        </p:spPr>
        <p:txBody>
          <a:bodyPr/>
          <a:lstStyle/>
          <a:p>
            <a:fld id="{532FDB4F-92AE-4211-BA6A-F3FF2759363C}" type="slidenum">
              <a:rPr lang="en-US" smtClean="0"/>
              <a:pPr/>
              <a:t>46</a:t>
            </a:fld>
            <a:endParaRPr lang="en-US" dirty="0"/>
          </a:p>
        </p:txBody>
      </p:sp>
      <p:sp>
        <p:nvSpPr>
          <p:cNvPr id="2" name="Rectangle 1"/>
          <p:cNvSpPr/>
          <p:nvPr/>
        </p:nvSpPr>
        <p:spPr>
          <a:xfrm>
            <a:off x="6117497" y="4343400"/>
            <a:ext cx="2794804" cy="369332"/>
          </a:xfrm>
          <a:prstGeom prst="rect">
            <a:avLst/>
          </a:prstGeom>
        </p:spPr>
        <p:txBody>
          <a:bodyPr wrap="none">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BEWARE OF INTERACTIONS</a:t>
            </a:r>
          </a:p>
        </p:txBody>
      </p:sp>
    </p:spTree>
    <p:extLst>
      <p:ext uri="{BB962C8B-B14F-4D97-AF65-F5344CB8AC3E}">
        <p14:creationId xmlns:p14="http://schemas.microsoft.com/office/powerpoint/2010/main" val="6900662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anim calcmode="lin" valueType="num">
                                      <p:cBhvr additive="base">
                                        <p:cTn id="7" dur="500" fill="hold"/>
                                        <p:tgtEl>
                                          <p:spTgt spid="614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6">
                                            <p:txEl>
                                              <p:pRg st="0" end="0"/>
                                            </p:txEl>
                                          </p:spTgt>
                                        </p:tgtEl>
                                        <p:attrNameLst>
                                          <p:attrName>style.visibility</p:attrName>
                                        </p:attrNameLst>
                                      </p:cBhvr>
                                      <p:to>
                                        <p:strVal val="visible"/>
                                      </p:to>
                                    </p:set>
                                    <p:anim calcmode="lin" valueType="num">
                                      <p:cBhvr additive="base">
                                        <p:cTn id="13"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9508"/>
                                        </p:tgtEl>
                                        <p:attrNameLst>
                                          <p:attrName>style.visibility</p:attrName>
                                        </p:attrNameLst>
                                      </p:cBhvr>
                                      <p:to>
                                        <p:strVal val="visible"/>
                                      </p:to>
                                    </p:set>
                                    <p:anim calcmode="lin" valueType="num">
                                      <p:cBhvr additive="base">
                                        <p:cTn id="19" dur="500" fill="hold"/>
                                        <p:tgtEl>
                                          <p:spTgt spid="149508"/>
                                        </p:tgtEl>
                                        <p:attrNameLst>
                                          <p:attrName>ppt_x</p:attrName>
                                        </p:attrNameLst>
                                      </p:cBhvr>
                                      <p:tavLst>
                                        <p:tav tm="0">
                                          <p:val>
                                            <p:strVal val="#ppt_x"/>
                                          </p:val>
                                        </p:tav>
                                        <p:tav tm="100000">
                                          <p:val>
                                            <p:strVal val="#ppt_x"/>
                                          </p:val>
                                        </p:tav>
                                      </p:tavLst>
                                    </p:anim>
                                    <p:anim calcmode="lin" valueType="num">
                                      <p:cBhvr additive="base">
                                        <p:cTn id="20" dur="500" fill="hold"/>
                                        <p:tgtEl>
                                          <p:spTgt spid="14950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8"/>
                                        </p:tgtEl>
                                        <p:attrNameLst>
                                          <p:attrName>style.visibility</p:attrName>
                                        </p:attrNameLst>
                                      </p:cBhvr>
                                      <p:to>
                                        <p:strVal val="visible"/>
                                      </p:to>
                                    </p:set>
                                    <p:anim calcmode="lin" valueType="num">
                                      <p:cBhvr additive="base">
                                        <p:cTn id="25" dur="500" fill="hold"/>
                                        <p:tgtEl>
                                          <p:spTgt spid="6148"/>
                                        </p:tgtEl>
                                        <p:attrNameLst>
                                          <p:attrName>ppt_x</p:attrName>
                                        </p:attrNameLst>
                                      </p:cBhvr>
                                      <p:tavLst>
                                        <p:tav tm="0">
                                          <p:val>
                                            <p:strVal val="#ppt_x"/>
                                          </p:val>
                                        </p:tav>
                                        <p:tav tm="100000">
                                          <p:val>
                                            <p:strVal val="#ppt_x"/>
                                          </p:val>
                                        </p:tav>
                                      </p:tavLst>
                                    </p:anim>
                                    <p:anim calcmode="lin" valueType="num">
                                      <p:cBhvr additive="base">
                                        <p:cTn id="26"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9511"/>
                                        </p:tgtEl>
                                        <p:attrNameLst>
                                          <p:attrName>style.visibility</p:attrName>
                                        </p:attrNameLst>
                                      </p:cBhvr>
                                      <p:to>
                                        <p:strVal val="visible"/>
                                      </p:to>
                                    </p:set>
                                    <p:anim calcmode="lin" valueType="num">
                                      <p:cBhvr additive="base">
                                        <p:cTn id="31" dur="500" fill="hold"/>
                                        <p:tgtEl>
                                          <p:spTgt spid="149511"/>
                                        </p:tgtEl>
                                        <p:attrNameLst>
                                          <p:attrName>ppt_x</p:attrName>
                                        </p:attrNameLst>
                                      </p:cBhvr>
                                      <p:tavLst>
                                        <p:tav tm="0">
                                          <p:val>
                                            <p:strVal val="#ppt_x"/>
                                          </p:val>
                                        </p:tav>
                                        <p:tav tm="100000">
                                          <p:val>
                                            <p:strVal val="#ppt_x"/>
                                          </p:val>
                                        </p:tav>
                                      </p:tavLst>
                                    </p:anim>
                                    <p:anim calcmode="lin" valueType="num">
                                      <p:cBhvr additive="base">
                                        <p:cTn id="32" dur="500" fill="hold"/>
                                        <p:tgtEl>
                                          <p:spTgt spid="1495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0"/>
                                        </p:tgtEl>
                                        <p:attrNameLst>
                                          <p:attrName>style.visibility</p:attrName>
                                        </p:attrNameLst>
                                      </p:cBhvr>
                                      <p:to>
                                        <p:strVal val="visible"/>
                                      </p:to>
                                    </p:set>
                                    <p:anim calcmode="lin" valueType="num">
                                      <p:cBhvr additive="base">
                                        <p:cTn id="37" dur="500" fill="hold"/>
                                        <p:tgtEl>
                                          <p:spTgt spid="6150"/>
                                        </p:tgtEl>
                                        <p:attrNameLst>
                                          <p:attrName>ppt_x</p:attrName>
                                        </p:attrNameLst>
                                      </p:cBhvr>
                                      <p:tavLst>
                                        <p:tav tm="0">
                                          <p:val>
                                            <p:strVal val="#ppt_x"/>
                                          </p:val>
                                        </p:tav>
                                        <p:tav tm="100000">
                                          <p:val>
                                            <p:strVal val="#ppt_x"/>
                                          </p:val>
                                        </p:tav>
                                      </p:tavLst>
                                    </p:anim>
                                    <p:anim calcmode="lin" valueType="num">
                                      <p:cBhvr additive="base">
                                        <p:cTn id="38"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nimBg="1"/>
      <p:bldP spid="6148" grpId="0"/>
      <p:bldP spid="6150"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343226" y="533400"/>
            <a:ext cx="6704554" cy="897636"/>
          </a:xfrm>
          <a:ln/>
        </p:spPr>
        <p:txBody>
          <a:bodyPr tIns="38808">
            <a:normAutofit fontScale="90000"/>
          </a:body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Model for Average Crash Count</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146" name="Rectangle 2"/>
          <p:cNvSpPr>
            <a:spLocks noGrp="1" noChangeArrowheads="1"/>
          </p:cNvSpPr>
          <p:nvPr>
            <p:ph type="subTitle" idx="4294967295"/>
          </p:nvPr>
        </p:nvSpPr>
        <p:spPr bwMode="auto">
          <a:xfrm>
            <a:off x="609600" y="1752600"/>
            <a:ext cx="8171806" cy="990600"/>
          </a:xfrm>
          <a:prstGeom prst="rect">
            <a:avLst/>
          </a:prstGeom>
          <a:noFill/>
          <a:ln/>
        </p:spPr>
        <p:txBody>
          <a:bodyPr lIns="0" tIns="24695" rIns="0" bIns="0" anchor="ctr"/>
          <a:lstStyle/>
          <a:p>
            <a:pPr marL="457200" indent="-457200">
              <a:spcAft>
                <a:spcPct val="0"/>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t>Linear model for the log of lambda</a:t>
            </a:r>
            <a:endParaRPr lang="en-US" sz="2000" dirty="0"/>
          </a:p>
        </p:txBody>
      </p:sp>
      <p:sp>
        <p:nvSpPr>
          <p:cNvPr id="6148" name="Text Box 4"/>
          <p:cNvSpPr txBox="1">
            <a:spLocks noChangeArrowheads="1"/>
          </p:cNvSpPr>
          <p:nvPr/>
        </p:nvSpPr>
        <p:spPr bwMode="auto">
          <a:xfrm>
            <a:off x="609600" y="3024255"/>
            <a:ext cx="8171806" cy="1209642"/>
          </a:xfrm>
          <a:prstGeom prst="rect">
            <a:avLst/>
          </a:prstGeom>
          <a:noFill/>
          <a:ln w="9525">
            <a:noFill/>
            <a:round/>
            <a:headEnd/>
            <a:tailEnd/>
          </a:ln>
          <a:effectLst/>
        </p:spPr>
        <p:txBody>
          <a:bodyPr lIns="0" tIns="24695" rIns="0" bIns="0" anchor="ctr"/>
          <a:lstStyle/>
          <a:p>
            <a:pPr marL="457200" indent="-45720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t>Product model for </a:t>
            </a:r>
            <a:r>
              <a:rPr lang="en-US" sz="2000" dirty="0" smtClean="0">
                <a:latin typeface="Symbol" pitchFamily="18" charset="2"/>
              </a:rPr>
              <a:t>l</a:t>
            </a:r>
            <a:endParaRPr lang="en-US" sz="2000" dirty="0">
              <a:latin typeface="Symbol" pitchFamily="18" charset="2"/>
            </a:endParaRPr>
          </a:p>
        </p:txBody>
      </p:sp>
      <p:sp>
        <p:nvSpPr>
          <p:cNvPr id="6150" name="Text Box 6"/>
          <p:cNvSpPr txBox="1">
            <a:spLocks noChangeArrowheads="1"/>
          </p:cNvSpPr>
          <p:nvPr/>
        </p:nvSpPr>
        <p:spPr bwMode="auto">
          <a:xfrm>
            <a:off x="609600" y="4243455"/>
            <a:ext cx="8171806" cy="1209642"/>
          </a:xfrm>
          <a:prstGeom prst="rect">
            <a:avLst/>
          </a:prstGeom>
          <a:noFill/>
          <a:ln w="9525">
            <a:noFill/>
            <a:round/>
            <a:headEnd/>
            <a:tailEnd/>
          </a:ln>
          <a:effectLst/>
        </p:spPr>
        <p:txBody>
          <a:bodyPr lIns="0" tIns="24695" rIns="0" bIns="0" anchor="ctr"/>
          <a:lstStyle/>
          <a:p>
            <a:pPr marL="457200" indent="-45720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t>Example:  x</a:t>
            </a:r>
            <a:r>
              <a:rPr lang="en-US" sz="2000" baseline="-25000" dirty="0" smtClean="0"/>
              <a:t>1</a:t>
            </a:r>
            <a:r>
              <a:rPr lang="en-US" sz="2000" dirty="0" smtClean="0"/>
              <a:t>= </a:t>
            </a:r>
            <a:r>
              <a:rPr lang="en-US" sz="2000" dirty="0" err="1" smtClean="0"/>
              <a:t>ln</a:t>
            </a:r>
            <a:r>
              <a:rPr lang="en-US" sz="2000" dirty="0" smtClean="0"/>
              <a:t>(ADT)</a:t>
            </a:r>
            <a:endParaRPr lang="en-US" sz="2000" dirty="0"/>
          </a:p>
        </p:txBody>
      </p:sp>
      <p:graphicFrame>
        <p:nvGraphicFramePr>
          <p:cNvPr id="149511" name="Object 7"/>
          <p:cNvGraphicFramePr>
            <a:graphicFrameLocks noChangeAspect="1"/>
          </p:cNvGraphicFramePr>
          <p:nvPr/>
        </p:nvGraphicFramePr>
        <p:xfrm>
          <a:off x="914400" y="2590800"/>
          <a:ext cx="5087938" cy="457200"/>
        </p:xfrm>
        <a:graphic>
          <a:graphicData uri="http://schemas.openxmlformats.org/presentationml/2006/ole">
            <mc:AlternateContent xmlns:mc="http://schemas.openxmlformats.org/markup-compatibility/2006">
              <mc:Choice xmlns:v="urn:schemas-microsoft-com:vml" Requires="v">
                <p:oleObj spid="_x0000_s32268" name="Equation" r:id="rId4" imgW="2527300" imgH="241300" progId="">
                  <p:embed/>
                </p:oleObj>
              </mc:Choice>
              <mc:Fallback>
                <p:oleObj name="Equation" r:id="rId4" imgW="2527300" imgH="24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590800"/>
                        <a:ext cx="5087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Slide Number Placeholder 12"/>
          <p:cNvSpPr>
            <a:spLocks noGrp="1"/>
          </p:cNvSpPr>
          <p:nvPr>
            <p:ph type="sldNum" idx="12"/>
          </p:nvPr>
        </p:nvSpPr>
        <p:spPr>
          <a:xfrm>
            <a:off x="6654526" y="6311384"/>
            <a:ext cx="2128075" cy="470416"/>
          </a:xfrm>
        </p:spPr>
        <p:txBody>
          <a:bodyPr/>
          <a:lstStyle/>
          <a:p>
            <a:fld id="{532FDB4F-92AE-4211-BA6A-F3FF2759363C}" type="slidenum">
              <a:rPr lang="en-US" smtClean="0"/>
              <a:pPr/>
              <a:t>47</a:t>
            </a:fld>
            <a:endParaRPr lang="en-US" dirty="0"/>
          </a:p>
        </p:txBody>
      </p:sp>
      <p:graphicFrame>
        <p:nvGraphicFramePr>
          <p:cNvPr id="149515" name="Object 11"/>
          <p:cNvGraphicFramePr>
            <a:graphicFrameLocks noChangeAspect="1"/>
          </p:cNvGraphicFramePr>
          <p:nvPr>
            <p:extLst>
              <p:ext uri="{D42A27DB-BD31-4B8C-83A1-F6EECF244321}">
                <p14:modId xmlns:p14="http://schemas.microsoft.com/office/powerpoint/2010/main" val="3513921949"/>
              </p:ext>
            </p:extLst>
          </p:nvPr>
        </p:nvGraphicFramePr>
        <p:xfrm>
          <a:off x="609600" y="3991009"/>
          <a:ext cx="4500563" cy="485775"/>
        </p:xfrm>
        <a:graphic>
          <a:graphicData uri="http://schemas.openxmlformats.org/presentationml/2006/ole">
            <mc:AlternateContent xmlns:mc="http://schemas.openxmlformats.org/markup-compatibility/2006">
              <mc:Choice xmlns:v="urn:schemas-microsoft-com:vml" Requires="v">
                <p:oleObj spid="_x0000_s32269" name="Equation" r:id="rId6" imgW="2235200" imgH="241300" progId="">
                  <p:embed/>
                </p:oleObj>
              </mc:Choice>
              <mc:Fallback>
                <p:oleObj name="Equation" r:id="rId6" imgW="2235200" imgH="2413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91009"/>
                        <a:ext cx="450056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16" name="Object 12"/>
          <p:cNvGraphicFramePr>
            <a:graphicFrameLocks noChangeAspect="1"/>
          </p:cNvGraphicFramePr>
          <p:nvPr>
            <p:extLst>
              <p:ext uri="{D42A27DB-BD31-4B8C-83A1-F6EECF244321}">
                <p14:modId xmlns:p14="http://schemas.microsoft.com/office/powerpoint/2010/main" val="1590123116"/>
              </p:ext>
            </p:extLst>
          </p:nvPr>
        </p:nvGraphicFramePr>
        <p:xfrm>
          <a:off x="457200" y="5453097"/>
          <a:ext cx="7723094" cy="685800"/>
        </p:xfrm>
        <a:graphic>
          <a:graphicData uri="http://schemas.openxmlformats.org/presentationml/2006/ole">
            <mc:AlternateContent xmlns:mc="http://schemas.openxmlformats.org/markup-compatibility/2006">
              <mc:Choice xmlns:v="urn:schemas-microsoft-com:vml" Requires="v">
                <p:oleObj spid="_x0000_s32270" name="Equation" r:id="rId8" imgW="2717640" imgH="241200" progId="Equation.DSMT4">
                  <p:embed/>
                </p:oleObj>
              </mc:Choice>
              <mc:Fallback>
                <p:oleObj name="Equation" r:id="rId8" imgW="2717640" imgH="241200" progId="Equation.DSMT4">
                  <p:embed/>
                  <p:pic>
                    <p:nvPicPr>
                      <p:cNvPr id="0" name=""/>
                      <p:cNvPicPr>
                        <a:picLocks noChangeAspect="1" noChangeArrowheads="1"/>
                      </p:cNvPicPr>
                      <p:nvPr/>
                    </p:nvPicPr>
                    <p:blipFill>
                      <a:blip r:embed="rId9"/>
                      <a:srcRect/>
                      <a:stretch>
                        <a:fillRect/>
                      </a:stretch>
                    </p:blipFill>
                    <p:spPr bwMode="auto">
                      <a:xfrm>
                        <a:off x="457200" y="5453097"/>
                        <a:ext cx="7723094" cy="685800"/>
                      </a:xfrm>
                      <a:prstGeom prst="rect">
                        <a:avLst/>
                      </a:prstGeom>
                      <a:noFill/>
                      <a:ln>
                        <a:noFill/>
                      </a:ln>
                      <a:effectLst/>
                    </p:spPr>
                  </p:pic>
                </p:oleObj>
              </mc:Fallback>
            </mc:AlternateContent>
          </a:graphicData>
        </a:graphic>
      </p:graphicFrame>
      <p:pic>
        <p:nvPicPr>
          <p:cNvPr id="14" name="Picture 3"/>
          <p:cNvPicPr>
            <a:picLocks noChangeAspect="1" noChangeArrowheads="1"/>
          </p:cNvPicPr>
          <p:nvPr/>
        </p:nvPicPr>
        <p:blipFill>
          <a:blip r:embed="rId10" cstate="print"/>
          <a:srcRect/>
          <a:stretch>
            <a:fillRect/>
          </a:stretch>
        </p:blipFill>
        <p:spPr>
          <a:xfrm>
            <a:off x="5486400" y="3100455"/>
            <a:ext cx="3657600" cy="2274591"/>
          </a:xfrm>
          <a:prstGeom prst="rect">
            <a:avLst/>
          </a:prstGeom>
        </p:spPr>
      </p:pic>
    </p:spTree>
    <p:extLst>
      <p:ext uri="{BB962C8B-B14F-4D97-AF65-F5344CB8AC3E}">
        <p14:creationId xmlns:p14="http://schemas.microsoft.com/office/powerpoint/2010/main" val="37347290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anim calcmode="lin" valueType="num">
                                      <p:cBhvr additive="base">
                                        <p:cTn id="7" dur="500" fill="hold"/>
                                        <p:tgtEl>
                                          <p:spTgt spid="614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6">
                                            <p:txEl>
                                              <p:pRg st="0" end="0"/>
                                            </p:txEl>
                                          </p:spTgt>
                                        </p:tgtEl>
                                        <p:attrNameLst>
                                          <p:attrName>style.visibility</p:attrName>
                                        </p:attrNameLst>
                                      </p:cBhvr>
                                      <p:to>
                                        <p:strVal val="visible"/>
                                      </p:to>
                                    </p:set>
                                    <p:anim calcmode="lin" valueType="num">
                                      <p:cBhvr additive="base">
                                        <p:cTn id="13"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9511"/>
                                        </p:tgtEl>
                                        <p:attrNameLst>
                                          <p:attrName>style.visibility</p:attrName>
                                        </p:attrNameLst>
                                      </p:cBhvr>
                                      <p:to>
                                        <p:strVal val="visible"/>
                                      </p:to>
                                    </p:set>
                                    <p:anim calcmode="lin" valueType="num">
                                      <p:cBhvr additive="base">
                                        <p:cTn id="19" dur="500" fill="hold"/>
                                        <p:tgtEl>
                                          <p:spTgt spid="149511"/>
                                        </p:tgtEl>
                                        <p:attrNameLst>
                                          <p:attrName>ppt_x</p:attrName>
                                        </p:attrNameLst>
                                      </p:cBhvr>
                                      <p:tavLst>
                                        <p:tav tm="0">
                                          <p:val>
                                            <p:strVal val="#ppt_x"/>
                                          </p:val>
                                        </p:tav>
                                        <p:tav tm="100000">
                                          <p:val>
                                            <p:strVal val="#ppt_x"/>
                                          </p:val>
                                        </p:tav>
                                      </p:tavLst>
                                    </p:anim>
                                    <p:anim calcmode="lin" valueType="num">
                                      <p:cBhvr additive="base">
                                        <p:cTn id="20" dur="500" fill="hold"/>
                                        <p:tgtEl>
                                          <p:spTgt spid="1495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8"/>
                                        </p:tgtEl>
                                        <p:attrNameLst>
                                          <p:attrName>style.visibility</p:attrName>
                                        </p:attrNameLst>
                                      </p:cBhvr>
                                      <p:to>
                                        <p:strVal val="visible"/>
                                      </p:to>
                                    </p:set>
                                    <p:anim calcmode="lin" valueType="num">
                                      <p:cBhvr additive="base">
                                        <p:cTn id="25" dur="500" fill="hold"/>
                                        <p:tgtEl>
                                          <p:spTgt spid="6148"/>
                                        </p:tgtEl>
                                        <p:attrNameLst>
                                          <p:attrName>ppt_x</p:attrName>
                                        </p:attrNameLst>
                                      </p:cBhvr>
                                      <p:tavLst>
                                        <p:tav tm="0">
                                          <p:val>
                                            <p:strVal val="#ppt_x"/>
                                          </p:val>
                                        </p:tav>
                                        <p:tav tm="100000">
                                          <p:val>
                                            <p:strVal val="#ppt_x"/>
                                          </p:val>
                                        </p:tav>
                                      </p:tavLst>
                                    </p:anim>
                                    <p:anim calcmode="lin" valueType="num">
                                      <p:cBhvr additive="base">
                                        <p:cTn id="26"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9515"/>
                                        </p:tgtEl>
                                        <p:attrNameLst>
                                          <p:attrName>style.visibility</p:attrName>
                                        </p:attrNameLst>
                                      </p:cBhvr>
                                      <p:to>
                                        <p:strVal val="visible"/>
                                      </p:to>
                                    </p:set>
                                    <p:anim calcmode="lin" valueType="num">
                                      <p:cBhvr additive="base">
                                        <p:cTn id="31" dur="500" fill="hold"/>
                                        <p:tgtEl>
                                          <p:spTgt spid="149515"/>
                                        </p:tgtEl>
                                        <p:attrNameLst>
                                          <p:attrName>ppt_x</p:attrName>
                                        </p:attrNameLst>
                                      </p:cBhvr>
                                      <p:tavLst>
                                        <p:tav tm="0">
                                          <p:val>
                                            <p:strVal val="#ppt_x"/>
                                          </p:val>
                                        </p:tav>
                                        <p:tav tm="100000">
                                          <p:val>
                                            <p:strVal val="#ppt_x"/>
                                          </p:val>
                                        </p:tav>
                                      </p:tavLst>
                                    </p:anim>
                                    <p:anim calcmode="lin" valueType="num">
                                      <p:cBhvr additive="base">
                                        <p:cTn id="32" dur="500" fill="hold"/>
                                        <p:tgtEl>
                                          <p:spTgt spid="1495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0"/>
                                        </p:tgtEl>
                                        <p:attrNameLst>
                                          <p:attrName>style.visibility</p:attrName>
                                        </p:attrNameLst>
                                      </p:cBhvr>
                                      <p:to>
                                        <p:strVal val="visible"/>
                                      </p:to>
                                    </p:set>
                                    <p:anim calcmode="lin" valueType="num">
                                      <p:cBhvr additive="base">
                                        <p:cTn id="37" dur="500" fill="hold"/>
                                        <p:tgtEl>
                                          <p:spTgt spid="6150"/>
                                        </p:tgtEl>
                                        <p:attrNameLst>
                                          <p:attrName>ppt_x</p:attrName>
                                        </p:attrNameLst>
                                      </p:cBhvr>
                                      <p:tavLst>
                                        <p:tav tm="0">
                                          <p:val>
                                            <p:strVal val="#ppt_x"/>
                                          </p:val>
                                        </p:tav>
                                        <p:tav tm="100000">
                                          <p:val>
                                            <p:strVal val="#ppt_x"/>
                                          </p:val>
                                        </p:tav>
                                      </p:tavLst>
                                    </p:anim>
                                    <p:anim calcmode="lin" valueType="num">
                                      <p:cBhvr additive="base">
                                        <p:cTn id="38"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9516"/>
                                        </p:tgtEl>
                                        <p:attrNameLst>
                                          <p:attrName>style.visibility</p:attrName>
                                        </p:attrNameLst>
                                      </p:cBhvr>
                                      <p:to>
                                        <p:strVal val="visible"/>
                                      </p:to>
                                    </p:set>
                                    <p:anim calcmode="lin" valueType="num">
                                      <p:cBhvr additive="base">
                                        <p:cTn id="43" dur="500" fill="hold"/>
                                        <p:tgtEl>
                                          <p:spTgt spid="149516"/>
                                        </p:tgtEl>
                                        <p:attrNameLst>
                                          <p:attrName>ppt_x</p:attrName>
                                        </p:attrNameLst>
                                      </p:cBhvr>
                                      <p:tavLst>
                                        <p:tav tm="0">
                                          <p:val>
                                            <p:strVal val="#ppt_x"/>
                                          </p:val>
                                        </p:tav>
                                        <p:tav tm="100000">
                                          <p:val>
                                            <p:strVal val="#ppt_x"/>
                                          </p:val>
                                        </p:tav>
                                      </p:tavLst>
                                    </p:anim>
                                    <p:anim calcmode="lin" valueType="num">
                                      <p:cBhvr additive="base">
                                        <p:cTn id="44" dur="500" fill="hold"/>
                                        <p:tgtEl>
                                          <p:spTgt spid="1495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nimBg="1"/>
      <p:bldP spid="6148" grpId="0"/>
      <p:bldP spid="61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248400" cy="1143000"/>
          </a:xfrm>
        </p:spPr>
        <p:txBody>
          <a:bodyPr>
            <a:normAutofit fontScale="90000"/>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Examples of Covariates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a:t>
            </a:r>
            <a:r>
              <a:rPr lang="en-US" sz="3600" b="1" baseline="-250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for Rural Road Segments (HSM)</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09600" y="2332037"/>
            <a:ext cx="4038600" cy="4068763"/>
          </a:xfrm>
          <a:solidFill>
            <a:schemeClr val="bg1"/>
          </a:solidFill>
        </p:spPr>
        <p:txBody>
          <a:bodyPr/>
          <a:lstStyle/>
          <a:p>
            <a:r>
              <a:rPr lang="en-US" sz="2000" dirty="0" smtClean="0"/>
              <a:t>AADT</a:t>
            </a:r>
          </a:p>
          <a:p>
            <a:r>
              <a:rPr lang="en-US" sz="2000" dirty="0" smtClean="0"/>
              <a:t>Lane width (LW) </a:t>
            </a:r>
          </a:p>
          <a:p>
            <a:r>
              <a:rPr lang="en-US" sz="2000" dirty="0" smtClean="0"/>
              <a:t>Shoulder width (SW) </a:t>
            </a:r>
          </a:p>
          <a:p>
            <a:r>
              <a:rPr lang="en-US" sz="2000" dirty="0" smtClean="0"/>
              <a:t>Shoulder type</a:t>
            </a:r>
          </a:p>
          <a:p>
            <a:r>
              <a:rPr lang="en-US" sz="2000" dirty="0" smtClean="0"/>
              <a:t>Roadside hazard rating (RHR) </a:t>
            </a:r>
          </a:p>
          <a:p>
            <a:r>
              <a:rPr lang="en-US" sz="2000" dirty="0" smtClean="0"/>
              <a:t>Driveway density (DD) </a:t>
            </a:r>
          </a:p>
          <a:p>
            <a:r>
              <a:rPr lang="en-US" sz="2000" dirty="0" smtClean="0"/>
              <a:t>Horizontal curvature </a:t>
            </a:r>
          </a:p>
          <a:p>
            <a:endParaRPr lang="en-US" sz="1600" dirty="0" smtClean="0"/>
          </a:p>
          <a:p>
            <a:pPr>
              <a:buNone/>
            </a:pPr>
            <a:endParaRPr lang="en-US" sz="1600" dirty="0" smtClean="0"/>
          </a:p>
        </p:txBody>
      </p:sp>
      <p:sp>
        <p:nvSpPr>
          <p:cNvPr id="11" name="Content Placeholder 10"/>
          <p:cNvSpPr>
            <a:spLocks noGrp="1"/>
          </p:cNvSpPr>
          <p:nvPr>
            <p:ph sz="half" idx="2"/>
          </p:nvPr>
        </p:nvSpPr>
        <p:spPr>
          <a:xfrm>
            <a:off x="4800600" y="2301874"/>
            <a:ext cx="4038600" cy="4068763"/>
          </a:xfrm>
        </p:spPr>
        <p:txBody>
          <a:bodyPr/>
          <a:lstStyle/>
          <a:p>
            <a:r>
              <a:rPr lang="en-US" sz="2000" dirty="0" smtClean="0"/>
              <a:t>Vertical curvature </a:t>
            </a:r>
          </a:p>
          <a:p>
            <a:r>
              <a:rPr lang="en-US" sz="2000" dirty="0" smtClean="0"/>
              <a:t>Centerline rumble strips </a:t>
            </a:r>
          </a:p>
          <a:p>
            <a:r>
              <a:rPr lang="en-US" sz="2000" dirty="0" smtClean="0"/>
              <a:t>Passing lanes </a:t>
            </a:r>
          </a:p>
          <a:p>
            <a:r>
              <a:rPr lang="en-US" sz="2000" dirty="0" smtClean="0"/>
              <a:t>Two-way left-turn lanes </a:t>
            </a:r>
          </a:p>
          <a:p>
            <a:r>
              <a:rPr lang="en-US" sz="2000" dirty="0" smtClean="0"/>
              <a:t>Lighting </a:t>
            </a:r>
          </a:p>
          <a:p>
            <a:r>
              <a:rPr lang="en-US" sz="2000" dirty="0" smtClean="0"/>
              <a:t>Automated speed enforcement </a:t>
            </a:r>
          </a:p>
          <a:p>
            <a:r>
              <a:rPr lang="en-US" sz="2000" dirty="0" smtClean="0"/>
              <a:t>Grade Level</a:t>
            </a:r>
            <a:endParaRPr lang="en-US" sz="2000" dirty="0"/>
          </a:p>
        </p:txBody>
      </p:sp>
      <p:sp>
        <p:nvSpPr>
          <p:cNvPr id="4" name="Date Placeholder 3"/>
          <p:cNvSpPr>
            <a:spLocks noGrp="1"/>
          </p:cNvSpPr>
          <p:nvPr>
            <p:ph type="dt" sz="half" idx="10"/>
          </p:nvPr>
        </p:nvSpPr>
        <p:spPr/>
        <p:txBody>
          <a:bodyPr/>
          <a:lstStyle/>
          <a:p>
            <a:pPr>
              <a:defRPr/>
            </a:pPr>
            <a:r>
              <a:rPr lang="en-US" smtClean="0"/>
              <a:t>5-21-2010</a:t>
            </a:r>
            <a:endParaRPr lang="en-US"/>
          </a:p>
        </p:txBody>
      </p:sp>
      <p:sp>
        <p:nvSpPr>
          <p:cNvPr id="6" name="Footer Placeholder 5"/>
          <p:cNvSpPr>
            <a:spLocks noGrp="1"/>
          </p:cNvSpPr>
          <p:nvPr>
            <p:ph type="ftr" sz="quarter" idx="11"/>
          </p:nvPr>
        </p:nvSpPr>
        <p:spPr/>
        <p:txBody>
          <a:bodyPr/>
          <a:lstStyle/>
          <a:p>
            <a:pPr>
              <a:defRPr/>
            </a:pPr>
            <a:r>
              <a:rPr lang="en-US" smtClean="0"/>
              <a:t>5 SPF- HSRG LSU</a:t>
            </a:r>
            <a:endParaRPr lang="en-US"/>
          </a:p>
        </p:txBody>
      </p:sp>
      <p:sp>
        <p:nvSpPr>
          <p:cNvPr id="5" name="Slide Number Placeholder 4"/>
          <p:cNvSpPr>
            <a:spLocks noGrp="1"/>
          </p:cNvSpPr>
          <p:nvPr>
            <p:ph type="sldNum" sz="quarter" idx="12"/>
          </p:nvPr>
        </p:nvSpPr>
        <p:spPr/>
        <p:txBody>
          <a:bodyPr/>
          <a:lstStyle/>
          <a:p>
            <a:pPr>
              <a:defRPr/>
            </a:pPr>
            <a:fld id="{93C3E5E7-EC7B-42D7-849E-D39896214FE8}" type="slidenum">
              <a:rPr lang="en-US" smtClean="0"/>
              <a:pPr>
                <a:defRPr/>
              </a:pPr>
              <a:t>48</a:t>
            </a:fld>
            <a:endParaRPr lang="en-US"/>
          </a:p>
        </p:txBody>
      </p:sp>
      <p:graphicFrame>
        <p:nvGraphicFramePr>
          <p:cNvPr id="174081" name="Object 1"/>
          <p:cNvGraphicFramePr>
            <a:graphicFrameLocks noChangeAspect="1"/>
          </p:cNvGraphicFramePr>
          <p:nvPr/>
        </p:nvGraphicFramePr>
        <p:xfrm>
          <a:off x="1524000" y="5181600"/>
          <a:ext cx="4140200" cy="609600"/>
        </p:xfrm>
        <a:graphic>
          <a:graphicData uri="http://schemas.openxmlformats.org/presentationml/2006/ole">
            <mc:AlternateContent xmlns:mc="http://schemas.openxmlformats.org/markup-compatibility/2006">
              <mc:Choice xmlns:v="urn:schemas-microsoft-com:vml" Requires="v">
                <p:oleObj spid="_x0000_s32944" name="Equation" r:id="rId4" imgW="1638300" imgH="241300" progId="">
                  <p:embed/>
                </p:oleObj>
              </mc:Choice>
              <mc:Fallback>
                <p:oleObj name="Equation" r:id="rId4" imgW="1638300" imgH="24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181600"/>
                        <a:ext cx="414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Arrow Connector 8"/>
          <p:cNvCxnSpPr>
            <a:stCxn id="10" idx="1"/>
          </p:cNvCxnSpPr>
          <p:nvPr/>
        </p:nvCxnSpPr>
        <p:spPr>
          <a:xfrm rot="10800000">
            <a:off x="4876800" y="5638800"/>
            <a:ext cx="1295400" cy="337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172200" y="5791200"/>
            <a:ext cx="2249398" cy="369332"/>
          </a:xfrm>
          <a:prstGeom prst="rect">
            <a:avLst/>
          </a:prstGeom>
          <a:noFill/>
        </p:spPr>
        <p:txBody>
          <a:bodyPr wrap="none" rtlCol="0">
            <a:spAutoFit/>
          </a:bodyPr>
          <a:lstStyle/>
          <a:p>
            <a:r>
              <a:rPr lang="en-US" dirty="0" smtClean="0"/>
              <a:t>Interaction with AADT</a:t>
            </a:r>
            <a:endParaRPr lang="en-US" dirty="0"/>
          </a:p>
        </p:txBody>
      </p:sp>
    </p:spTree>
    <p:extLst>
      <p:ext uri="{BB962C8B-B14F-4D97-AF65-F5344CB8AC3E}">
        <p14:creationId xmlns:p14="http://schemas.microsoft.com/office/powerpoint/2010/main" val="13803369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990600" y="457200"/>
            <a:ext cx="7543800" cy="762000"/>
          </a:xfrm>
          <a:ln/>
        </p:spPr>
        <p:txBody>
          <a:bodyPr tIns="38808"/>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Negative Binomial Derivation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170" name="Rectangle 2"/>
          <p:cNvSpPr>
            <a:spLocks noGrp="1" noChangeArrowheads="1"/>
          </p:cNvSpPr>
          <p:nvPr>
            <p:ph idx="1"/>
          </p:nvPr>
        </p:nvSpPr>
        <p:spPr bwMode="auto">
          <a:prstGeom prst="rect">
            <a:avLst/>
          </a:prstGeom>
          <a:noFill/>
          <a:ln/>
        </p:spPr>
        <p:txBody>
          <a:bodyPr lIns="0" tIns="22932" rIns="0" bIns="0" anchor="t"/>
          <a:lstStyle/>
          <a:p>
            <a:pPr marL="457200" indent="-45720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To account for unexplained factors contributing to the differences in the means of road sections with identical design features and AADT an error term is added.  </a:t>
            </a:r>
          </a:p>
          <a:p>
            <a:pPr marL="457200" indent="-45720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p>
          <a:p>
            <a:pPr marL="457200" indent="-45720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p>
          <a:p>
            <a:pPr marL="457200" indent="-45720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p>
          <a:p>
            <a:pPr marL="457200" indent="-45720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p>
          <a:p>
            <a:pPr marL="457200" indent="-45720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p>
          <a:p>
            <a:pPr marL="457200" indent="-457200">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t>The distribution of crashes conditional on the </a:t>
            </a:r>
            <a:r>
              <a:rPr lang="en-US" sz="2400" dirty="0" err="1" smtClean="0"/>
              <a:t>regressors</a:t>
            </a:r>
            <a:r>
              <a:rPr lang="en-US" sz="2400" dirty="0" smtClean="0"/>
              <a:t> (</a:t>
            </a:r>
            <a:r>
              <a:rPr lang="en-US" sz="2400" dirty="0" err="1" smtClean="0"/>
              <a:t>x</a:t>
            </a:r>
            <a:r>
              <a:rPr lang="en-US" sz="2400" baseline="-25000" dirty="0" err="1" smtClean="0"/>
              <a:t>k</a:t>
            </a:r>
            <a:r>
              <a:rPr lang="en-US" sz="2400" dirty="0" smtClean="0"/>
              <a:t>) and the heterogeneity term is still Poisson</a:t>
            </a:r>
          </a:p>
        </p:txBody>
      </p:sp>
      <p:sp>
        <p:nvSpPr>
          <p:cNvPr id="7" name="Slide Number Placeholder 6"/>
          <p:cNvSpPr>
            <a:spLocks noGrp="1"/>
          </p:cNvSpPr>
          <p:nvPr>
            <p:ph type="sldNum" sz="quarter" idx="12"/>
          </p:nvPr>
        </p:nvSpPr>
        <p:spPr/>
        <p:txBody>
          <a:bodyPr/>
          <a:lstStyle/>
          <a:p>
            <a:fld id="{532FDB4F-92AE-4211-BA6A-F3FF2759363C}" type="slidenum">
              <a:rPr lang="en-US" smtClean="0"/>
              <a:pPr/>
              <a:t>49</a:t>
            </a:fld>
            <a:endParaRPr lang="en-US" dirty="0"/>
          </a:p>
        </p:txBody>
      </p:sp>
      <p:cxnSp>
        <p:nvCxnSpPr>
          <p:cNvPr id="10" name="Straight Arrow Connector 9"/>
          <p:cNvCxnSpPr/>
          <p:nvPr/>
        </p:nvCxnSpPr>
        <p:spPr>
          <a:xfrm rot="10800000">
            <a:off x="4168861" y="4038599"/>
            <a:ext cx="6858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4854661" y="3974068"/>
            <a:ext cx="10668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721061" y="4659868"/>
            <a:ext cx="5638800" cy="369332"/>
          </a:xfrm>
          <a:prstGeom prst="rect">
            <a:avLst/>
          </a:prstGeom>
          <a:noFill/>
        </p:spPr>
        <p:txBody>
          <a:bodyPr wrap="square" rtlCol="0">
            <a:spAutoFit/>
          </a:bodyPr>
          <a:lstStyle/>
          <a:p>
            <a:r>
              <a:rPr lang="en-US" dirty="0" smtClean="0"/>
              <a:t>Error accounts for unexplained variation in means</a:t>
            </a:r>
            <a:endParaRPr lang="en-US" dirty="0"/>
          </a:p>
        </p:txBody>
      </p:sp>
      <p:graphicFrame>
        <p:nvGraphicFramePr>
          <p:cNvPr id="14" name="Object 13"/>
          <p:cNvGraphicFramePr>
            <a:graphicFrameLocks noChangeAspect="1"/>
          </p:cNvGraphicFramePr>
          <p:nvPr/>
        </p:nvGraphicFramePr>
        <p:xfrm>
          <a:off x="2797261" y="3364468"/>
          <a:ext cx="3717758" cy="685800"/>
        </p:xfrm>
        <a:graphic>
          <a:graphicData uri="http://schemas.openxmlformats.org/presentationml/2006/ole">
            <mc:AlternateContent xmlns:mc="http://schemas.openxmlformats.org/markup-compatibility/2006">
              <mc:Choice xmlns:v="urn:schemas-microsoft-com:vml" Requires="v">
                <p:oleObj spid="_x0000_s33968" name="Equation" r:id="rId4" imgW="1308100" imgH="241300" progId="">
                  <p:embed/>
                </p:oleObj>
              </mc:Choice>
              <mc:Fallback>
                <p:oleObj name="Equation" r:id="rId4" imgW="1308100" imgH="2413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261" y="3364468"/>
                        <a:ext cx="371775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241579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170">
                                            <p:txEl>
                                              <p:pRg st="6" end="6"/>
                                            </p:txEl>
                                          </p:spTgt>
                                        </p:tgtEl>
                                        <p:attrNameLst>
                                          <p:attrName>style.visibility</p:attrName>
                                        </p:attrNameLst>
                                      </p:cBhvr>
                                      <p:to>
                                        <p:strVal val="visible"/>
                                      </p:to>
                                    </p:set>
                                    <p:anim calcmode="lin" valueType="num">
                                      <p:cBhvr additive="base">
                                        <p:cTn id="38" dur="500" fill="hold"/>
                                        <p:tgtEl>
                                          <p:spTgt spid="7170">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17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676400" y="1051560"/>
            <a:ext cx="7010400" cy="868680"/>
          </a:xfrm>
        </p:spPr>
        <p:txBody>
          <a:bodyPr/>
          <a:lstStyle/>
          <a:p>
            <a:pPr algn="l"/>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Objectives</a:t>
            </a:r>
          </a:p>
        </p:txBody>
      </p:sp>
      <p:sp>
        <p:nvSpPr>
          <p:cNvPr id="4099" name="Content Placeholder 2"/>
          <p:cNvSpPr>
            <a:spLocks noGrp="1"/>
          </p:cNvSpPr>
          <p:nvPr>
            <p:ph idx="1"/>
          </p:nvPr>
        </p:nvSpPr>
        <p:spPr>
          <a:xfrm>
            <a:off x="228600" y="1981200"/>
            <a:ext cx="8686800" cy="3977640"/>
          </a:xfrm>
        </p:spPr>
        <p:style>
          <a:lnRef idx="2">
            <a:schemeClr val="accent2"/>
          </a:lnRef>
          <a:fillRef idx="1">
            <a:schemeClr val="lt1"/>
          </a:fillRef>
          <a:effectRef idx="0">
            <a:schemeClr val="accent2"/>
          </a:effectRef>
          <a:fontRef idx="minor">
            <a:schemeClr val="dk1"/>
          </a:fontRef>
        </p:style>
        <p:txBody>
          <a:bodyPr/>
          <a:lstStyle/>
          <a:p>
            <a:pPr marL="514350" indent="-514350">
              <a:buFontTx/>
              <a:buNone/>
              <a:defRPr/>
            </a:pPr>
            <a:r>
              <a:rPr lang="en-US" sz="2800" dirty="0" smtClean="0"/>
              <a:t>To understand the following design issues:</a:t>
            </a:r>
          </a:p>
          <a:p>
            <a:pPr marL="1314450" lvl="2" indent="-514350">
              <a:defRPr/>
            </a:pPr>
            <a:r>
              <a:rPr lang="en-US" sz="2800" dirty="0" smtClean="0"/>
              <a:t>Randomized</a:t>
            </a:r>
          </a:p>
          <a:p>
            <a:pPr marL="1314450" lvl="2" indent="-514350">
              <a:defRPr/>
            </a:pPr>
            <a:r>
              <a:rPr lang="en-US" sz="2800" dirty="0" smtClean="0"/>
              <a:t>Controlled</a:t>
            </a:r>
          </a:p>
          <a:p>
            <a:pPr marL="1314450" lvl="2" indent="-514350">
              <a:defRPr/>
            </a:pPr>
            <a:r>
              <a:rPr lang="en-US" sz="2800" dirty="0" smtClean="0"/>
              <a:t>Confounding</a:t>
            </a:r>
          </a:p>
          <a:p>
            <a:pPr marL="1314450" lvl="2" indent="-514350">
              <a:defRPr/>
            </a:pPr>
            <a:r>
              <a:rPr lang="en-US" sz="2800" dirty="0" smtClean="0"/>
              <a:t>Bias</a:t>
            </a:r>
          </a:p>
          <a:p>
            <a:pPr marL="1314450" lvl="2" indent="-514350">
              <a:defRPr/>
            </a:pPr>
            <a:r>
              <a:rPr lang="en-US" sz="2800" dirty="0" smtClean="0"/>
              <a:t>Significance</a:t>
            </a:r>
          </a:p>
          <a:p>
            <a:pPr lvl="2">
              <a:defRPr/>
            </a:pPr>
            <a:endParaRPr lang="en-US" sz="3000" dirty="0" smtClean="0"/>
          </a:p>
        </p:txBody>
      </p:sp>
      <p:sp>
        <p:nvSpPr>
          <p:cNvPr id="5124" name="Footer Placeholder 4"/>
          <p:cNvSpPr>
            <a:spLocks noGrp="1"/>
          </p:cNvSpPr>
          <p:nvPr>
            <p:ph type="ftr" sz="quarter" idx="11"/>
          </p:nvPr>
        </p:nvSpPr>
        <p:spPr>
          <a:xfrm>
            <a:off x="3048000" y="6248400"/>
            <a:ext cx="2895600" cy="365125"/>
          </a:xfrm>
        </p:spPr>
        <p:txBody>
          <a:bodyPr/>
          <a:lstStyle/>
          <a:p>
            <a:pPr>
              <a:defRPr/>
            </a:pPr>
            <a:r>
              <a:rPr lang="en-US" dirty="0" smtClean="0"/>
              <a:t>1  Experimental Designs -  </a:t>
            </a:r>
          </a:p>
        </p:txBody>
      </p:sp>
      <p:sp>
        <p:nvSpPr>
          <p:cNvPr id="5125" name="Slide Number Placeholder 5"/>
          <p:cNvSpPr>
            <a:spLocks noGrp="1"/>
          </p:cNvSpPr>
          <p:nvPr>
            <p:ph type="sldNum" sz="quarter" idx="12"/>
          </p:nvPr>
        </p:nvSpPr>
        <p:spPr/>
        <p:txBody>
          <a:bodyPr/>
          <a:lstStyle/>
          <a:p>
            <a:pPr>
              <a:defRPr/>
            </a:pPr>
            <a:fld id="{561B618A-15E9-42B4-87B4-FDD6BB9108F7}" type="slidenum">
              <a:rPr lang="en-US" smtClean="0"/>
              <a:pPr>
                <a:defRPr/>
              </a:pPr>
              <a:t>5</a:t>
            </a:fld>
            <a:endParaRPr lang="en-US" dirty="0" smtClean="0"/>
          </a:p>
        </p:txBody>
      </p:sp>
    </p:spTree>
    <p:extLst>
      <p:ext uri="{BB962C8B-B14F-4D97-AF65-F5344CB8AC3E}">
        <p14:creationId xmlns:p14="http://schemas.microsoft.com/office/powerpoint/2010/main" val="35468167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304800" y="381000"/>
            <a:ext cx="8610600" cy="990600"/>
          </a:xfrm>
          <a:ln/>
        </p:spPr>
        <p:txBody>
          <a:bodyPr tIns="38808">
            <a:normAutofit fontScale="90000"/>
          </a:bodyPr>
          <a:lstStyle/>
          <a:p>
            <a:pPr algn="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Two-Stage Process for Explaining Crash Counts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1" name="Straight Arrow Connector 10"/>
          <p:cNvCxnSpPr/>
          <p:nvPr/>
        </p:nvCxnSpPr>
        <p:spPr>
          <a:xfrm rot="16200000" flipH="1">
            <a:off x="6019800" y="5359400"/>
            <a:ext cx="5334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15" idx="2"/>
          </p:cNvCxnSpPr>
          <p:nvPr/>
        </p:nvCxnSpPr>
        <p:spPr>
          <a:xfrm rot="16200000" flipH="1">
            <a:off x="7562166" y="5606365"/>
            <a:ext cx="420471" cy="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724400" y="4749800"/>
            <a:ext cx="1676400" cy="646331"/>
          </a:xfrm>
          <a:prstGeom prst="rect">
            <a:avLst/>
          </a:prstGeom>
          <a:noFill/>
        </p:spPr>
        <p:txBody>
          <a:bodyPr wrap="square" rtlCol="0">
            <a:spAutoFit/>
          </a:bodyPr>
          <a:lstStyle/>
          <a:p>
            <a:pPr algn="ctr"/>
            <a:r>
              <a:rPr lang="en-US" dirty="0" smtClean="0"/>
              <a:t>Variance of Poisson</a:t>
            </a:r>
            <a:endParaRPr lang="en-US" dirty="0"/>
          </a:p>
        </p:txBody>
      </p:sp>
      <p:sp>
        <p:nvSpPr>
          <p:cNvPr id="15" name="TextBox 14"/>
          <p:cNvSpPr txBox="1"/>
          <p:nvPr/>
        </p:nvSpPr>
        <p:spPr>
          <a:xfrm>
            <a:off x="6705600" y="4749800"/>
            <a:ext cx="2133600" cy="646331"/>
          </a:xfrm>
          <a:prstGeom prst="rect">
            <a:avLst/>
          </a:prstGeom>
          <a:noFill/>
        </p:spPr>
        <p:txBody>
          <a:bodyPr wrap="square" rtlCol="0">
            <a:spAutoFit/>
          </a:bodyPr>
          <a:lstStyle/>
          <a:p>
            <a:r>
              <a:rPr lang="en-US" dirty="0" smtClean="0"/>
              <a:t>Variance of means  from  Gamma </a:t>
            </a:r>
            <a:endParaRPr lang="en-US" dirty="0"/>
          </a:p>
        </p:txBody>
      </p:sp>
      <p:sp>
        <p:nvSpPr>
          <p:cNvPr id="17" name="TextBox 16"/>
          <p:cNvSpPr txBox="1"/>
          <p:nvPr/>
        </p:nvSpPr>
        <p:spPr>
          <a:xfrm>
            <a:off x="533400" y="3343870"/>
            <a:ext cx="2057399" cy="646331"/>
          </a:xfrm>
          <a:prstGeom prst="rect">
            <a:avLst/>
          </a:prstGeom>
          <a:noFill/>
        </p:spPr>
        <p:txBody>
          <a:bodyPr wrap="square" rtlCol="0">
            <a:spAutoFit/>
          </a:bodyPr>
          <a:lstStyle/>
          <a:p>
            <a:r>
              <a:rPr lang="en-US" dirty="0" smtClean="0"/>
              <a:t>Regression mean plus Gamma error</a:t>
            </a:r>
            <a:endParaRPr lang="en-US" dirty="0"/>
          </a:p>
        </p:txBody>
      </p:sp>
      <p:cxnSp>
        <p:nvCxnSpPr>
          <p:cNvPr id="19" name="Straight Arrow Connector 18"/>
          <p:cNvCxnSpPr>
            <a:stCxn id="17" idx="3"/>
          </p:cNvCxnSpPr>
          <p:nvPr/>
        </p:nvCxnSpPr>
        <p:spPr>
          <a:xfrm flipV="1">
            <a:off x="2590799" y="3225801"/>
            <a:ext cx="1600201" cy="44123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17" idx="3"/>
          </p:cNvCxnSpPr>
          <p:nvPr/>
        </p:nvCxnSpPr>
        <p:spPr>
          <a:xfrm>
            <a:off x="2590799" y="3667036"/>
            <a:ext cx="1600201" cy="4134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flipH="1">
            <a:off x="4419600" y="2997200"/>
            <a:ext cx="1219202" cy="369332"/>
          </a:xfrm>
          <a:prstGeom prst="rect">
            <a:avLst/>
          </a:prstGeom>
          <a:noFill/>
        </p:spPr>
        <p:txBody>
          <a:bodyPr wrap="square" rtlCol="0">
            <a:spAutoFit/>
          </a:bodyPr>
          <a:lstStyle/>
          <a:p>
            <a:r>
              <a:rPr lang="en-US" dirty="0" smtClean="0"/>
              <a:t>Mean </a:t>
            </a:r>
            <a:r>
              <a:rPr lang="en-US" dirty="0" smtClean="0">
                <a:latin typeface="Symbol" pitchFamily="18" charset="2"/>
              </a:rPr>
              <a:t>m</a:t>
            </a:r>
            <a:r>
              <a:rPr lang="en-US" baseline="-25000" dirty="0" smtClean="0"/>
              <a:t>1</a:t>
            </a:r>
            <a:r>
              <a:rPr lang="en-US" dirty="0" smtClean="0"/>
              <a:t>  </a:t>
            </a:r>
            <a:endParaRPr lang="en-US" dirty="0"/>
          </a:p>
        </p:txBody>
      </p:sp>
      <p:cxnSp>
        <p:nvCxnSpPr>
          <p:cNvPr id="24" name="Straight Arrow Connector 23"/>
          <p:cNvCxnSpPr/>
          <p:nvPr/>
        </p:nvCxnSpPr>
        <p:spPr>
          <a:xfrm>
            <a:off x="5562600" y="3225800"/>
            <a:ext cx="1676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7391400" y="2921000"/>
            <a:ext cx="1752600" cy="646331"/>
          </a:xfrm>
          <a:prstGeom prst="rect">
            <a:avLst/>
          </a:prstGeom>
          <a:noFill/>
        </p:spPr>
        <p:txBody>
          <a:bodyPr wrap="square" rtlCol="0">
            <a:spAutoFit/>
          </a:bodyPr>
          <a:lstStyle/>
          <a:p>
            <a:r>
              <a:rPr lang="en-US" dirty="0" smtClean="0"/>
              <a:t>Crash Count  road section 1</a:t>
            </a:r>
            <a:endParaRPr lang="en-US" dirty="0"/>
          </a:p>
        </p:txBody>
      </p:sp>
      <p:sp>
        <p:nvSpPr>
          <p:cNvPr id="27" name="TextBox 26"/>
          <p:cNvSpPr txBox="1"/>
          <p:nvPr/>
        </p:nvSpPr>
        <p:spPr>
          <a:xfrm>
            <a:off x="7391400" y="3835400"/>
            <a:ext cx="1633781" cy="646331"/>
          </a:xfrm>
          <a:prstGeom prst="rect">
            <a:avLst/>
          </a:prstGeom>
          <a:noFill/>
        </p:spPr>
        <p:txBody>
          <a:bodyPr wrap="none" rtlCol="0">
            <a:spAutoFit/>
          </a:bodyPr>
          <a:lstStyle/>
          <a:p>
            <a:r>
              <a:rPr lang="en-US" dirty="0" smtClean="0"/>
              <a:t>Crash Count  </a:t>
            </a:r>
          </a:p>
          <a:p>
            <a:r>
              <a:rPr lang="en-US" dirty="0" smtClean="0"/>
              <a:t>road section 2</a:t>
            </a:r>
            <a:endParaRPr lang="en-US" dirty="0"/>
          </a:p>
        </p:txBody>
      </p:sp>
      <p:sp>
        <p:nvSpPr>
          <p:cNvPr id="28" name="TextBox 27"/>
          <p:cNvSpPr txBox="1"/>
          <p:nvPr/>
        </p:nvSpPr>
        <p:spPr>
          <a:xfrm flipH="1">
            <a:off x="4419600" y="3962400"/>
            <a:ext cx="1371600" cy="369332"/>
          </a:xfrm>
          <a:prstGeom prst="rect">
            <a:avLst/>
          </a:prstGeom>
          <a:noFill/>
        </p:spPr>
        <p:txBody>
          <a:bodyPr wrap="square" rtlCol="0">
            <a:spAutoFit/>
          </a:bodyPr>
          <a:lstStyle/>
          <a:p>
            <a:r>
              <a:rPr lang="en-US" dirty="0" smtClean="0"/>
              <a:t>Mean </a:t>
            </a:r>
            <a:r>
              <a:rPr lang="en-US" dirty="0" smtClean="0">
                <a:latin typeface="Symbol" pitchFamily="18" charset="2"/>
              </a:rPr>
              <a:t>m</a:t>
            </a:r>
            <a:r>
              <a:rPr lang="en-US" baseline="-25000" dirty="0" smtClean="0"/>
              <a:t>2</a:t>
            </a:r>
            <a:r>
              <a:rPr lang="en-US" dirty="0" smtClean="0"/>
              <a:t> </a:t>
            </a:r>
            <a:endParaRPr lang="en-US" dirty="0"/>
          </a:p>
        </p:txBody>
      </p:sp>
      <p:cxnSp>
        <p:nvCxnSpPr>
          <p:cNvPr id="29" name="Straight Arrow Connector 28"/>
          <p:cNvCxnSpPr/>
          <p:nvPr/>
        </p:nvCxnSpPr>
        <p:spPr>
          <a:xfrm>
            <a:off x="5596181" y="4140200"/>
            <a:ext cx="1719019" cy="183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304800" y="4648200"/>
            <a:ext cx="8534400" cy="0"/>
          </a:xfrm>
          <a:prstGeom prst="line">
            <a:avLst/>
          </a:prstGeom>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400800" y="2006600"/>
            <a:ext cx="2743200" cy="830997"/>
          </a:xfrm>
          <a:prstGeom prst="rect">
            <a:avLst/>
          </a:prstGeom>
          <a:noFill/>
        </p:spPr>
        <p:txBody>
          <a:bodyPr wrap="square" rtlCol="0">
            <a:spAutoFit/>
          </a:bodyPr>
          <a:lstStyle/>
          <a:p>
            <a:pPr algn="ctr"/>
            <a:r>
              <a:rPr lang="en-US" sz="2400" dirty="0" smtClean="0"/>
              <a:t>Negative Binomial Posterior </a:t>
            </a:r>
            <a:endParaRPr lang="en-US" sz="2400" dirty="0"/>
          </a:p>
        </p:txBody>
      </p:sp>
      <p:graphicFrame>
        <p:nvGraphicFramePr>
          <p:cNvPr id="40" name="Object 39"/>
          <p:cNvGraphicFramePr>
            <a:graphicFrameLocks noChangeAspect="1"/>
          </p:cNvGraphicFramePr>
          <p:nvPr/>
        </p:nvGraphicFramePr>
        <p:xfrm>
          <a:off x="1066800" y="5969000"/>
          <a:ext cx="2186940" cy="533400"/>
        </p:xfrm>
        <a:graphic>
          <a:graphicData uri="http://schemas.openxmlformats.org/presentationml/2006/ole">
            <mc:AlternateContent xmlns:mc="http://schemas.openxmlformats.org/markup-compatibility/2006">
              <mc:Choice xmlns:v="urn:schemas-microsoft-com:vml" Requires="v">
                <p:oleObj spid="_x0000_s35340" name="Equation" r:id="rId4" imgW="1040948" imgH="253890" progId="">
                  <p:embed/>
                </p:oleObj>
              </mc:Choice>
              <mc:Fallback>
                <p:oleObj name="Equation" r:id="rId4" imgW="1040948" imgH="25389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969000"/>
                        <a:ext cx="218694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40"/>
          <p:cNvGraphicFramePr>
            <a:graphicFrameLocks noChangeAspect="1"/>
          </p:cNvGraphicFramePr>
          <p:nvPr/>
        </p:nvGraphicFramePr>
        <p:xfrm>
          <a:off x="3289300" y="2413000"/>
          <a:ext cx="914400" cy="198438"/>
        </p:xfrm>
        <a:graphic>
          <a:graphicData uri="http://schemas.openxmlformats.org/presentationml/2006/ole">
            <mc:AlternateContent xmlns:mc="http://schemas.openxmlformats.org/markup-compatibility/2006">
              <mc:Choice xmlns:v="urn:schemas-microsoft-com:vml" Requires="v">
                <p:oleObj spid="_x0000_s35341" name="Equation" r:id="rId6" imgW="435285" imgH="677109" progId="">
                  <p:embed/>
                </p:oleObj>
              </mc:Choice>
              <mc:Fallback>
                <p:oleObj name="Equation" r:id="rId6" imgW="435285" imgH="67710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9300" y="24130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9926" name="Object 6"/>
          <p:cNvGraphicFramePr>
            <a:graphicFrameLocks noChangeAspect="1"/>
          </p:cNvGraphicFramePr>
          <p:nvPr/>
        </p:nvGraphicFramePr>
        <p:xfrm>
          <a:off x="4572000" y="5740400"/>
          <a:ext cx="3841750" cy="1041400"/>
        </p:xfrm>
        <a:graphic>
          <a:graphicData uri="http://schemas.openxmlformats.org/presentationml/2006/ole">
            <mc:AlternateContent xmlns:mc="http://schemas.openxmlformats.org/markup-compatibility/2006">
              <mc:Choice xmlns:v="urn:schemas-microsoft-com:vml" Requires="v">
                <p:oleObj spid="_x0000_s35342" name="Equation" r:id="rId8" imgW="1828800" imgH="495300" progId="">
                  <p:embed/>
                </p:oleObj>
              </mc:Choice>
              <mc:Fallback>
                <p:oleObj name="Equation" r:id="rId8" imgW="1828800" imgH="4953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5740400"/>
                        <a:ext cx="3841750"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p:cNvSpPr/>
          <p:nvPr/>
        </p:nvSpPr>
        <p:spPr>
          <a:xfrm>
            <a:off x="228600" y="2129135"/>
            <a:ext cx="3124200" cy="461665"/>
          </a:xfrm>
          <a:prstGeom prst="rect">
            <a:avLst/>
          </a:prstGeom>
        </p:spPr>
        <p:txBody>
          <a:bodyPr wrap="square">
            <a:spAutoFit/>
          </a:bodyPr>
          <a:lstStyle/>
          <a:p>
            <a:r>
              <a:rPr lang="en-US" sz="2400" dirty="0" smtClean="0">
                <a:latin typeface="Symbol" pitchFamily="18" charset="2"/>
              </a:rPr>
              <a:t> </a:t>
            </a:r>
            <a:r>
              <a:rPr lang="en-US" sz="2400" dirty="0" smtClean="0">
                <a:latin typeface="+mj-lt"/>
              </a:rPr>
              <a:t>The distribution for </a:t>
            </a:r>
            <a:r>
              <a:rPr lang="en-US" sz="2400" dirty="0" smtClean="0">
                <a:latin typeface="Symbol" pitchFamily="18" charset="2"/>
              </a:rPr>
              <a:t>l</a:t>
            </a:r>
            <a:endParaRPr lang="en-US" sz="2400" dirty="0">
              <a:latin typeface="Symbol" pitchFamily="18" charset="2"/>
            </a:endParaRPr>
          </a:p>
        </p:txBody>
      </p:sp>
      <p:sp>
        <p:nvSpPr>
          <p:cNvPr id="31" name="Rectangle 30"/>
          <p:cNvSpPr/>
          <p:nvPr/>
        </p:nvSpPr>
        <p:spPr>
          <a:xfrm>
            <a:off x="4267200" y="2129135"/>
            <a:ext cx="1295400" cy="461665"/>
          </a:xfrm>
          <a:prstGeom prst="rect">
            <a:avLst/>
          </a:prstGeom>
        </p:spPr>
        <p:txBody>
          <a:bodyPr wrap="square">
            <a:spAutoFit/>
          </a:bodyPr>
          <a:lstStyle/>
          <a:p>
            <a:r>
              <a:rPr lang="en-US" sz="2400" dirty="0" smtClean="0"/>
              <a:t>Poisson</a:t>
            </a:r>
            <a:endParaRPr lang="en-US" sz="2400" dirty="0"/>
          </a:p>
        </p:txBody>
      </p:sp>
    </p:spTree>
    <p:extLst>
      <p:ext uri="{BB962C8B-B14F-4D97-AF65-F5344CB8AC3E}">
        <p14:creationId xmlns:p14="http://schemas.microsoft.com/office/powerpoint/2010/main" val="1604076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7239000" cy="762000"/>
          </a:xfrm>
        </p:spPr>
        <p:txBody>
          <a:bodyPr>
            <a:normAutofit fontScale="90000"/>
          </a:bodyPr>
          <a:lstStyle/>
          <a:p>
            <a:pPr algn="l"/>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Example:  </a:t>
            </a:r>
            <a:b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000" dirty="0" smtClean="0"/>
              <a:t>HSM SPF for Rural Two-way Roadway Segments</a:t>
            </a:r>
            <a:endParaRPr lang="en-US" sz="2000" dirty="0"/>
          </a:p>
        </p:txBody>
      </p:sp>
      <p:sp>
        <p:nvSpPr>
          <p:cNvPr id="8" name="Slide Number Placeholder 7"/>
          <p:cNvSpPr>
            <a:spLocks noGrp="1"/>
          </p:cNvSpPr>
          <p:nvPr>
            <p:ph type="sldNum" sz="quarter" idx="12"/>
          </p:nvPr>
        </p:nvSpPr>
        <p:spPr/>
        <p:txBody>
          <a:bodyPr/>
          <a:lstStyle/>
          <a:p>
            <a:pPr>
              <a:defRPr/>
            </a:pPr>
            <a:fld id="{93C3E5E7-EC7B-42D7-849E-D39896214FE8}" type="slidenum">
              <a:rPr lang="en-US" smtClean="0"/>
              <a:pPr>
                <a:defRPr/>
              </a:pPr>
              <a:t>51</a:t>
            </a:fld>
            <a:endParaRPr lang="en-US"/>
          </a:p>
        </p:txBody>
      </p:sp>
      <p:graphicFrame>
        <p:nvGraphicFramePr>
          <p:cNvPr id="4" name="Object 3"/>
          <p:cNvGraphicFramePr>
            <a:graphicFrameLocks noChangeAspect="1"/>
          </p:cNvGraphicFramePr>
          <p:nvPr/>
        </p:nvGraphicFramePr>
        <p:xfrm>
          <a:off x="4502150" y="2905125"/>
          <a:ext cx="114300" cy="177800"/>
        </p:xfrm>
        <a:graphic>
          <a:graphicData uri="http://schemas.openxmlformats.org/presentationml/2006/ole">
            <mc:AlternateContent xmlns:mc="http://schemas.openxmlformats.org/markup-compatibility/2006">
              <mc:Choice xmlns:v="urn:schemas-microsoft-com:vml" Requires="v">
                <p:oleObj spid="_x0000_s36364" name="Equation" r:id="rId4" imgW="435285" imgH="677109" progId="">
                  <p:embed/>
                </p:oleObj>
              </mc:Choice>
              <mc:Fallback>
                <p:oleObj name="Equation" r:id="rId4" imgW="435285" imgH="67710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150" y="29051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102100" y="2895600"/>
          <a:ext cx="914400" cy="198438"/>
        </p:xfrm>
        <a:graphic>
          <a:graphicData uri="http://schemas.openxmlformats.org/presentationml/2006/ole">
            <mc:AlternateContent xmlns:mc="http://schemas.openxmlformats.org/markup-compatibility/2006">
              <mc:Choice xmlns:v="urn:schemas-microsoft-com:vml" Requires="v">
                <p:oleObj spid="_x0000_s36365" name="Equation" r:id="rId6" imgW="435285" imgH="677109" progId="">
                  <p:embed/>
                </p:oleObj>
              </mc:Choice>
              <mc:Fallback>
                <p:oleObj name="Equation" r:id="rId6" imgW="435285" imgH="67710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8956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30" name="Object 6"/>
          <p:cNvGraphicFramePr>
            <a:graphicFrameLocks noChangeAspect="1"/>
          </p:cNvGraphicFramePr>
          <p:nvPr/>
        </p:nvGraphicFramePr>
        <p:xfrm>
          <a:off x="1447800" y="2819400"/>
          <a:ext cx="6400800" cy="660952"/>
        </p:xfrm>
        <a:graphic>
          <a:graphicData uri="http://schemas.openxmlformats.org/presentationml/2006/ole">
            <mc:AlternateContent xmlns:mc="http://schemas.openxmlformats.org/markup-compatibility/2006">
              <mc:Choice xmlns:v="urn:schemas-microsoft-com:vml" Requires="v">
                <p:oleObj spid="_x0000_s36366" name="Equation" r:id="rId7" imgW="2336800" imgH="241300" progId="">
                  <p:embed/>
                </p:oleObj>
              </mc:Choice>
              <mc:Fallback>
                <p:oleObj name="Equation" r:id="rId7" imgW="2336800" imgH="2413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819400"/>
                        <a:ext cx="6400800" cy="66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3"/>
          <p:cNvPicPr>
            <a:picLocks noGrp="1" noChangeAspect="1" noChangeArrowheads="1"/>
          </p:cNvPicPr>
          <p:nvPr>
            <p:ph sz="half" idx="2"/>
          </p:nvPr>
        </p:nvPicPr>
        <p:blipFill>
          <a:blip r:embed="rId9" cstate="print"/>
          <a:stretch>
            <a:fillRect/>
          </a:stretch>
        </p:blipFill>
        <p:spPr>
          <a:xfrm>
            <a:off x="4495800" y="3796695"/>
            <a:ext cx="4555933" cy="2832705"/>
          </a:xfrm>
        </p:spPr>
      </p:pic>
      <p:graphicFrame>
        <p:nvGraphicFramePr>
          <p:cNvPr id="12" name="Table 11"/>
          <p:cNvGraphicFramePr>
            <a:graphicFrameLocks noGrp="1"/>
          </p:cNvGraphicFramePr>
          <p:nvPr/>
        </p:nvGraphicFramePr>
        <p:xfrm>
          <a:off x="381000" y="3886200"/>
          <a:ext cx="3886200" cy="2438400"/>
        </p:xfrm>
        <a:graphic>
          <a:graphicData uri="http://schemas.openxmlformats.org/drawingml/2006/table">
            <a:tbl>
              <a:tblPr firstRow="1" bandRow="1">
                <a:tableStyleId>{5C22544A-7EE6-4342-B048-85BDC9FD1C3A}</a:tableStyleId>
              </a:tblPr>
              <a:tblGrid>
                <a:gridCol w="1268964"/>
                <a:gridCol w="2617236"/>
              </a:tblGrid>
              <a:tr h="390144">
                <a:tc>
                  <a:txBody>
                    <a:bodyPr/>
                    <a:lstStyle/>
                    <a:p>
                      <a:pPr algn="ctr"/>
                      <a:r>
                        <a:rPr lang="en-US" b="1" dirty="0" smtClean="0">
                          <a:solidFill>
                            <a:schemeClr val="bg1"/>
                          </a:solidFill>
                        </a:rPr>
                        <a:t>Symbol</a:t>
                      </a:r>
                      <a:endParaRPr lang="en-US" b="1"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612A8A"/>
                    </a:solidFill>
                  </a:tcPr>
                </a:tc>
                <a:tc>
                  <a:txBody>
                    <a:bodyPr/>
                    <a:lstStyle/>
                    <a:p>
                      <a:pPr algn="ctr"/>
                      <a:r>
                        <a:rPr lang="en-US" b="1" dirty="0" smtClean="0">
                          <a:solidFill>
                            <a:schemeClr val="bg1"/>
                          </a:solidFill>
                        </a:rPr>
                        <a:t>Description</a:t>
                      </a:r>
                      <a:endParaRPr lang="en-US"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612A8A"/>
                    </a:solidFill>
                  </a:tcPr>
                </a:tc>
              </a:tr>
              <a:tr h="682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N</a:t>
                      </a:r>
                      <a:r>
                        <a:rPr lang="en-US" baseline="-25000" dirty="0" smtClean="0"/>
                        <a:t>SPF</a:t>
                      </a:r>
                    </a:p>
                  </a:txBody>
                  <a:tcPr anchor="ctr">
                    <a:lnL w="12700" cap="flat" cmpd="sng" algn="ctr">
                      <a:solidFill>
                        <a:schemeClr val="tx1"/>
                      </a:solidFill>
                      <a:prstDash val="solid"/>
                      <a:round/>
                      <a:headEnd type="none" w="med" len="med"/>
                      <a:tailEnd type="none" w="med" len="med"/>
                    </a:lnL>
                    <a:solidFill>
                      <a:srgbClr val="F9E8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Predicted total number of crashes</a:t>
                      </a:r>
                      <a:r>
                        <a:rPr lang="en-US" baseline="0" dirty="0" smtClean="0"/>
                        <a:t> per year</a:t>
                      </a:r>
                      <a:endParaRPr lang="en-US" dirty="0"/>
                    </a:p>
                  </a:txBody>
                  <a:tcPr anchor="ctr">
                    <a:lnR w="12700" cap="flat" cmpd="sng" algn="ctr">
                      <a:solidFill>
                        <a:schemeClr val="tx1"/>
                      </a:solidFill>
                      <a:prstDash val="solid"/>
                      <a:round/>
                      <a:headEnd type="none" w="med" len="med"/>
                      <a:tailEnd type="none" w="med" len="med"/>
                    </a:lnR>
                    <a:solidFill>
                      <a:srgbClr val="F9E8BD"/>
                    </a:solidFill>
                  </a:tcPr>
                </a:tc>
              </a:tr>
              <a:tr h="6827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L</a:t>
                      </a:r>
                      <a:endParaRPr lang="en-US" baseline="-25000" dirty="0" smtClean="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Length of roadway segment </a:t>
                      </a:r>
                      <a:r>
                        <a:rPr lang="en-US" baseline="0" dirty="0" smtClean="0"/>
                        <a:t> </a:t>
                      </a:r>
                      <a:r>
                        <a:rPr lang="en-US" dirty="0" smtClean="0"/>
                        <a:t>in miles</a:t>
                      </a:r>
                    </a:p>
                  </a:txBody>
                  <a:tcPr anchor="ctr">
                    <a:lnR w="12700" cap="flat" cmpd="sng" algn="ctr">
                      <a:solidFill>
                        <a:schemeClr val="tx1"/>
                      </a:solidFill>
                      <a:prstDash val="solid"/>
                      <a:round/>
                      <a:headEnd type="none" w="med" len="med"/>
                      <a:tailEnd type="none" w="med" len="med"/>
                    </a:lnR>
                    <a:solidFill>
                      <a:schemeClr val="bg1"/>
                    </a:solidFill>
                  </a:tcPr>
                </a:tc>
              </a:tr>
              <a:tr h="682752">
                <a:tc>
                  <a:txBody>
                    <a:bodyPr/>
                    <a:lstStyle/>
                    <a:p>
                      <a:pPr algn="ctr"/>
                      <a:r>
                        <a:rPr lang="en-US" dirty="0" smtClean="0"/>
                        <a:t>AADT</a:t>
                      </a:r>
                      <a:endParaRPr lang="en-US" baseline="-25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9E8BD"/>
                    </a:solidFill>
                  </a:tcPr>
                </a:tc>
                <a:tc>
                  <a:txBody>
                    <a:bodyPr/>
                    <a:lstStyle/>
                    <a:p>
                      <a:pPr algn="ctr"/>
                      <a:r>
                        <a:rPr lang="en-US" dirty="0" smtClean="0"/>
                        <a:t>Average annual daily traffic volume</a:t>
                      </a:r>
                      <a:endParaRPr lang="en-US"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9E8BD"/>
                    </a:solidFill>
                  </a:tcPr>
                </a:tc>
              </a:tr>
            </a:tbl>
          </a:graphicData>
        </a:graphic>
      </p:graphicFrame>
      <p:sp>
        <p:nvSpPr>
          <p:cNvPr id="15" name="Title 1"/>
          <p:cNvSpPr txBox="1">
            <a:spLocks/>
          </p:cNvSpPr>
          <p:nvPr/>
        </p:nvSpPr>
        <p:spPr bwMode="auto">
          <a:xfrm>
            <a:off x="457200" y="2133600"/>
            <a:ext cx="7315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Roadway Segment Base Condition</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5"/>
          <p:cNvSpPr/>
          <p:nvPr/>
        </p:nvSpPr>
        <p:spPr>
          <a:xfrm>
            <a:off x="381000" y="2209800"/>
            <a:ext cx="8458200" cy="12954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4403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bwMode="auto">
          <a:xfrm>
            <a:off x="914400" y="609600"/>
            <a:ext cx="7620000" cy="762000"/>
          </a:xfrm>
          <a:noFill/>
        </p:spPr>
        <p:txBody>
          <a:bodyPr wrap="square" numCol="1" anchorCtr="0" compatLnSpc="1">
            <a:prstTxWarp prst="textNoShape">
              <a:avLst/>
            </a:prstTxWarp>
          </a:bodyPr>
          <a:lstStyle/>
          <a:p>
            <a:pPr algn="l"/>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Predicted Number of Crashes</a:t>
            </a:r>
          </a:p>
        </p:txBody>
      </p:sp>
      <p:graphicFrame>
        <p:nvGraphicFramePr>
          <p:cNvPr id="7" name="Table 6"/>
          <p:cNvGraphicFramePr>
            <a:graphicFrameLocks noGrp="1"/>
          </p:cNvGraphicFramePr>
          <p:nvPr>
            <p:extLst>
              <p:ext uri="{D42A27DB-BD31-4B8C-83A1-F6EECF244321}">
                <p14:modId xmlns:p14="http://schemas.microsoft.com/office/powerpoint/2010/main" val="280241490"/>
              </p:ext>
            </p:extLst>
          </p:nvPr>
        </p:nvGraphicFramePr>
        <p:xfrm>
          <a:off x="457200" y="2971800"/>
          <a:ext cx="8229600" cy="3139440"/>
        </p:xfrm>
        <a:graphic>
          <a:graphicData uri="http://schemas.openxmlformats.org/drawingml/2006/table">
            <a:tbl>
              <a:tblPr firstRow="1" bandRow="1">
                <a:tableStyleId>{5C22544A-7EE6-4342-B048-85BDC9FD1C3A}</a:tableStyleId>
              </a:tblPr>
              <a:tblGrid>
                <a:gridCol w="1524000"/>
                <a:gridCol w="6705600"/>
              </a:tblGrid>
              <a:tr h="351790">
                <a:tc>
                  <a:txBody>
                    <a:bodyPr/>
                    <a:lstStyle/>
                    <a:p>
                      <a:pPr algn="ctr"/>
                      <a:r>
                        <a:rPr lang="en-US" sz="2200" dirty="0" smtClean="0"/>
                        <a:t>Symbol</a:t>
                      </a:r>
                      <a:endParaRPr lang="en-US" sz="2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612A8A"/>
                    </a:solidFill>
                  </a:tcPr>
                </a:tc>
                <a:tc>
                  <a:txBody>
                    <a:bodyPr/>
                    <a:lstStyle/>
                    <a:p>
                      <a:pPr algn="ctr"/>
                      <a:r>
                        <a:rPr lang="en-US" sz="2200" dirty="0" smtClean="0"/>
                        <a:t>Description</a:t>
                      </a:r>
                      <a:endParaRPr lang="en-US" sz="2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612A8A"/>
                    </a:solidFill>
                  </a:tcPr>
                </a:tc>
              </a:tr>
              <a:tr h="3517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aseline="0" dirty="0" err="1" smtClean="0"/>
                        <a:t>N</a:t>
                      </a:r>
                      <a:r>
                        <a:rPr lang="en-US" sz="2200" baseline="-25000" dirty="0" err="1" smtClean="0"/>
                        <a:t>predicted</a:t>
                      </a:r>
                      <a:endParaRPr lang="en-US" sz="2200" baseline="-25000" dirty="0" smtClean="0"/>
                    </a:p>
                  </a:txBody>
                  <a:tcPr>
                    <a:lnL w="12700" cap="flat" cmpd="sng" algn="ctr">
                      <a:solidFill>
                        <a:schemeClr val="tx1"/>
                      </a:solidFill>
                      <a:prstDash val="solid"/>
                      <a:round/>
                      <a:headEnd type="none" w="med" len="med"/>
                      <a:tailEnd type="none" w="med" len="med"/>
                    </a:lnL>
                    <a:solidFill>
                      <a:srgbClr val="F9E8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Predicted average crash frequency</a:t>
                      </a:r>
                      <a:r>
                        <a:rPr lang="en-US" sz="2200" baseline="0" dirty="0" smtClean="0"/>
                        <a:t> for a specific year of site type x</a:t>
                      </a:r>
                      <a:endParaRPr lang="en-US" sz="2200" dirty="0"/>
                    </a:p>
                  </a:txBody>
                  <a:tcPr>
                    <a:lnR w="12700" cap="flat" cmpd="sng" algn="ctr">
                      <a:solidFill>
                        <a:schemeClr val="tx1"/>
                      </a:solidFill>
                      <a:prstDash val="solid"/>
                      <a:round/>
                      <a:headEnd type="none" w="med" len="med"/>
                      <a:tailEnd type="none" w="med" len="med"/>
                    </a:lnR>
                    <a:solidFill>
                      <a:srgbClr val="F9E8BD"/>
                    </a:solidFill>
                  </a:tcPr>
                </a:tc>
              </a:tr>
              <a:tr h="3517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aseline="0" dirty="0" err="1" smtClean="0"/>
                        <a:t>N</a:t>
                      </a:r>
                      <a:r>
                        <a:rPr lang="en-US" sz="2200" baseline="-25000" dirty="0" err="1" smtClean="0"/>
                        <a:t>SPFx</a:t>
                      </a:r>
                      <a:endParaRPr lang="en-US" sz="2200" baseline="-25000" dirty="0" smtClean="0"/>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Predicted average crash frequency determined for base conditions</a:t>
                      </a:r>
                      <a:r>
                        <a:rPr lang="en-US" sz="2200" baseline="0" dirty="0" smtClean="0"/>
                        <a:t> of the SPF developed for site type x</a:t>
                      </a:r>
                      <a:endParaRPr lang="en-US" sz="2200" dirty="0" smtClean="0"/>
                    </a:p>
                  </a:txBody>
                  <a:tcPr>
                    <a:lnR w="12700" cap="flat" cmpd="sng" algn="ctr">
                      <a:solidFill>
                        <a:schemeClr val="tx1"/>
                      </a:solidFill>
                      <a:prstDash val="solid"/>
                      <a:round/>
                      <a:headEnd type="none" w="med" len="med"/>
                      <a:tailEnd type="none" w="med" len="med"/>
                    </a:lnR>
                    <a:solidFill>
                      <a:schemeClr val="bg1"/>
                    </a:solidFill>
                  </a:tcPr>
                </a:tc>
              </a:tr>
              <a:tr h="351790">
                <a:tc>
                  <a:txBody>
                    <a:bodyPr/>
                    <a:lstStyle/>
                    <a:p>
                      <a:pPr algn="ctr"/>
                      <a:r>
                        <a:rPr lang="en-US" sz="2200" dirty="0" err="1" smtClean="0"/>
                        <a:t>CMF</a:t>
                      </a:r>
                      <a:r>
                        <a:rPr lang="en-US" sz="2200" baseline="-25000" dirty="0" err="1" smtClean="0"/>
                        <a:t>yx</a:t>
                      </a:r>
                      <a:endParaRPr lang="en-US" sz="2200" baseline="-25000" dirty="0"/>
                    </a:p>
                  </a:txBody>
                  <a:tcPr>
                    <a:lnL w="12700" cap="flat" cmpd="sng" algn="ctr">
                      <a:solidFill>
                        <a:schemeClr val="tx1"/>
                      </a:solidFill>
                      <a:prstDash val="solid"/>
                      <a:round/>
                      <a:headEnd type="none" w="med" len="med"/>
                      <a:tailEnd type="none" w="med" len="med"/>
                    </a:lnL>
                    <a:solidFill>
                      <a:srgbClr val="F9E8BD"/>
                    </a:solidFill>
                  </a:tcPr>
                </a:tc>
                <a:tc>
                  <a:txBody>
                    <a:bodyPr/>
                    <a:lstStyle/>
                    <a:p>
                      <a:pPr algn="ctr"/>
                      <a:r>
                        <a:rPr lang="en-US" sz="2200" dirty="0" smtClean="0"/>
                        <a:t>Crash Modification</a:t>
                      </a:r>
                      <a:r>
                        <a:rPr lang="en-US" sz="2200" baseline="0" dirty="0" smtClean="0"/>
                        <a:t> Factors specific to SPF for site type x</a:t>
                      </a:r>
                      <a:endParaRPr lang="en-US" sz="2200" dirty="0"/>
                    </a:p>
                  </a:txBody>
                  <a:tcPr>
                    <a:lnR w="12700" cap="flat" cmpd="sng" algn="ctr">
                      <a:solidFill>
                        <a:schemeClr val="tx1"/>
                      </a:solidFill>
                      <a:prstDash val="solid"/>
                      <a:round/>
                      <a:headEnd type="none" w="med" len="med"/>
                      <a:tailEnd type="none" w="med" len="med"/>
                    </a:lnR>
                    <a:solidFill>
                      <a:srgbClr val="F9E8BD"/>
                    </a:solidFill>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aseline="0" dirty="0" err="1" smtClean="0"/>
                        <a:t>C</a:t>
                      </a:r>
                      <a:r>
                        <a:rPr lang="en-US" sz="2200" baseline="-25000" dirty="0" err="1" smtClean="0"/>
                        <a:t>x</a:t>
                      </a:r>
                      <a:endParaRPr lang="en-US" sz="2200" baseline="0" dirty="0" smtClean="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smtClean="0"/>
                        <a:t>Calibration factor to adjust SPF for local conditions for site type x</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27345070"/>
              </p:ext>
            </p:extLst>
          </p:nvPr>
        </p:nvGraphicFramePr>
        <p:xfrm>
          <a:off x="641350" y="2133600"/>
          <a:ext cx="8021638" cy="609600"/>
        </p:xfrm>
        <a:graphic>
          <a:graphicData uri="http://schemas.openxmlformats.org/presentationml/2006/ole">
            <mc:AlternateContent xmlns:mc="http://schemas.openxmlformats.org/markup-compatibility/2006">
              <mc:Choice xmlns:v="urn:schemas-microsoft-com:vml" Requires="v">
                <p:oleObj spid="_x0000_s37040" name="Equation" r:id="rId4" imgW="3174840" imgH="241200" progId="Equation.3">
                  <p:embed/>
                </p:oleObj>
              </mc:Choice>
              <mc:Fallback>
                <p:oleObj name="Equation" r:id="rId4" imgW="317484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0" y="2133600"/>
                        <a:ext cx="802163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3429000" y="1599411"/>
            <a:ext cx="4495800" cy="523220"/>
          </a:xfrm>
          <a:prstGeom prst="rect">
            <a:avLst/>
          </a:prstGeom>
          <a:noFill/>
        </p:spPr>
        <p:txBody>
          <a:bodyPr wrap="square" rtlCol="0">
            <a:spAutoFit/>
          </a:bodyPr>
          <a:lstStyle/>
          <a:p>
            <a:pPr algn="ctr"/>
            <a:r>
              <a:rPr lang="en-US" sz="2800" b="1" dirty="0" smtClean="0">
                <a:solidFill>
                  <a:srgbClr val="C00000"/>
                </a:solidFill>
              </a:rPr>
              <a:t>Is there a problem with this?</a:t>
            </a:r>
            <a:endParaRPr lang="en-US" sz="2800" b="1" dirty="0">
              <a:solidFill>
                <a:srgbClr val="C00000"/>
              </a:solidFill>
            </a:endParaRPr>
          </a:p>
        </p:txBody>
      </p:sp>
    </p:spTree>
    <p:extLst>
      <p:ext uri="{BB962C8B-B14F-4D97-AF65-F5344CB8AC3E}">
        <p14:creationId xmlns:p14="http://schemas.microsoft.com/office/powerpoint/2010/main" val="42062546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533400"/>
            <a:ext cx="6248400" cy="762000"/>
          </a:xfrm>
        </p:spPr>
        <p:txBody>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Have We Learned?</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Content Placeholder 5"/>
          <p:cNvSpPr>
            <a:spLocks noGrp="1"/>
          </p:cNvSpPr>
          <p:nvPr>
            <p:ph idx="1"/>
          </p:nvPr>
        </p:nvSpPr>
        <p:spPr>
          <a:xfrm>
            <a:off x="381000" y="2057400"/>
            <a:ext cx="8305800" cy="3459163"/>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sz="2000" dirty="0" smtClean="0"/>
              <a:t>Negative Binomial Model (NBM)</a:t>
            </a:r>
          </a:p>
          <a:p>
            <a:pPr lvl="1"/>
            <a:r>
              <a:rPr lang="en-US" sz="1600" dirty="0" smtClean="0"/>
              <a:t>Used to estimate the SPF.</a:t>
            </a:r>
          </a:p>
          <a:p>
            <a:pPr lvl="1"/>
            <a:r>
              <a:rPr lang="en-US" sz="1600" dirty="0" smtClean="0"/>
              <a:t>Derived from a Poisson with Gamma Prior Distribution of the mean.</a:t>
            </a:r>
          </a:p>
          <a:p>
            <a:r>
              <a:rPr lang="en-US" sz="2000" dirty="0" smtClean="0"/>
              <a:t>The SPF describes the relationship between average number of crashes and AADT.</a:t>
            </a:r>
          </a:p>
          <a:p>
            <a:r>
              <a:rPr lang="en-US" sz="2000" dirty="0" smtClean="0"/>
              <a:t>The predicted number of crashes depends on AADT </a:t>
            </a:r>
            <a:r>
              <a:rPr lang="en-US" sz="2000" i="1" u="sng" dirty="0" smtClean="0"/>
              <a:t>and</a:t>
            </a:r>
            <a:r>
              <a:rPr lang="en-US" sz="2000" dirty="0" smtClean="0"/>
              <a:t> road characteristics.</a:t>
            </a:r>
          </a:p>
          <a:p>
            <a:r>
              <a:rPr lang="en-US" sz="2000" dirty="0" smtClean="0"/>
              <a:t>The crash modification factors (CMF) account for the dependency of crash number on the road characteristic.</a:t>
            </a:r>
          </a:p>
          <a:p>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But beware </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of multiplying </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CMFs!</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en-US" sz="20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09747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down)">
                                      <p:cBhvr>
                                        <p:cTn id="39" dur="580">
                                          <p:stCondLst>
                                            <p:cond delay="0"/>
                                          </p:stCondLst>
                                        </p:cTn>
                                        <p:tgtEl>
                                          <p:spTgt spid="6">
                                            <p:txEl>
                                              <p:pRg st="6" end="6"/>
                                            </p:txEl>
                                          </p:spTgt>
                                        </p:tgtEl>
                                      </p:cBhvr>
                                    </p:animEffect>
                                    <p:anim calcmode="lin" valueType="num">
                                      <p:cBhvr>
                                        <p:cTn id="40"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6" end="6"/>
                                            </p:txEl>
                                          </p:spTgt>
                                        </p:tgtEl>
                                      </p:cBhvr>
                                      <p:to x="100000" y="60000"/>
                                    </p:animScale>
                                    <p:animScale>
                                      <p:cBhvr>
                                        <p:cTn id="46" dur="166" decel="50000">
                                          <p:stCondLst>
                                            <p:cond delay="676"/>
                                          </p:stCondLst>
                                        </p:cTn>
                                        <p:tgtEl>
                                          <p:spTgt spid="6">
                                            <p:txEl>
                                              <p:pRg st="6" end="6"/>
                                            </p:txEl>
                                          </p:spTgt>
                                        </p:tgtEl>
                                      </p:cBhvr>
                                      <p:to x="100000" y="100000"/>
                                    </p:animScale>
                                    <p:animScale>
                                      <p:cBhvr>
                                        <p:cTn id="47" dur="26">
                                          <p:stCondLst>
                                            <p:cond delay="1312"/>
                                          </p:stCondLst>
                                        </p:cTn>
                                        <p:tgtEl>
                                          <p:spTgt spid="6">
                                            <p:txEl>
                                              <p:pRg st="6" end="6"/>
                                            </p:txEl>
                                          </p:spTgt>
                                        </p:tgtEl>
                                      </p:cBhvr>
                                      <p:to x="100000" y="80000"/>
                                    </p:animScale>
                                    <p:animScale>
                                      <p:cBhvr>
                                        <p:cTn id="48" dur="166" decel="50000">
                                          <p:stCondLst>
                                            <p:cond delay="1338"/>
                                          </p:stCondLst>
                                        </p:cTn>
                                        <p:tgtEl>
                                          <p:spTgt spid="6">
                                            <p:txEl>
                                              <p:pRg st="6" end="6"/>
                                            </p:txEl>
                                          </p:spTgt>
                                        </p:tgtEl>
                                      </p:cBhvr>
                                      <p:to x="100000" y="100000"/>
                                    </p:animScale>
                                    <p:animScale>
                                      <p:cBhvr>
                                        <p:cTn id="49" dur="26">
                                          <p:stCondLst>
                                            <p:cond delay="1642"/>
                                          </p:stCondLst>
                                        </p:cTn>
                                        <p:tgtEl>
                                          <p:spTgt spid="6">
                                            <p:txEl>
                                              <p:pRg st="6" end="6"/>
                                            </p:txEl>
                                          </p:spTgt>
                                        </p:tgtEl>
                                      </p:cBhvr>
                                      <p:to x="100000" y="90000"/>
                                    </p:animScale>
                                    <p:animScale>
                                      <p:cBhvr>
                                        <p:cTn id="50" dur="166" decel="50000">
                                          <p:stCondLst>
                                            <p:cond delay="1668"/>
                                          </p:stCondLst>
                                        </p:cTn>
                                        <p:tgtEl>
                                          <p:spTgt spid="6">
                                            <p:txEl>
                                              <p:pRg st="6" end="6"/>
                                            </p:txEl>
                                          </p:spTgt>
                                        </p:tgtEl>
                                      </p:cBhvr>
                                      <p:to x="100000" y="100000"/>
                                    </p:animScale>
                                    <p:animScale>
                                      <p:cBhvr>
                                        <p:cTn id="51" dur="26">
                                          <p:stCondLst>
                                            <p:cond delay="1808"/>
                                          </p:stCondLst>
                                        </p:cTn>
                                        <p:tgtEl>
                                          <p:spTgt spid="6">
                                            <p:txEl>
                                              <p:pRg st="6" end="6"/>
                                            </p:txEl>
                                          </p:spTgt>
                                        </p:tgtEl>
                                      </p:cBhvr>
                                      <p:to x="100000" y="95000"/>
                                    </p:animScale>
                                    <p:animScale>
                                      <p:cBhvr>
                                        <p:cTn id="52" dur="166" decel="50000">
                                          <p:stCondLst>
                                            <p:cond delay="1834"/>
                                          </p:stCondLst>
                                        </p:cTn>
                                        <p:tgtEl>
                                          <p:spTgt spid="6">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Have We Learned?</a:t>
            </a:r>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54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6343251"/>
              </p:ext>
            </p:extLst>
          </p:nvPr>
        </p:nvGraphicFramePr>
        <p:xfrm>
          <a:off x="457200" y="1600201"/>
          <a:ext cx="63246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04800" y="4724400"/>
            <a:ext cx="8001000" cy="1477328"/>
          </a:xfrm>
          <a:prstGeom prst="rect">
            <a:avLst/>
          </a:prstGeom>
        </p:spPr>
        <p:txBody>
          <a:bodyPr wrap="square">
            <a:spAutoFit/>
          </a:bodyPr>
          <a:lstStyle/>
          <a:p>
            <a:pPr marL="285750" indent="-285750">
              <a:buFont typeface="Arial" pitchFamily="34" charset="0"/>
              <a:buChar char="•"/>
            </a:pPr>
            <a:r>
              <a:rPr lang="en-US" dirty="0"/>
              <a:t>The </a:t>
            </a:r>
            <a:r>
              <a:rPr lang="en-US" dirty="0" smtClean="0"/>
              <a:t>intervals for crash counts around </a:t>
            </a:r>
            <a:r>
              <a:rPr lang="en-US" dirty="0"/>
              <a:t>the SPF depend on AADT, road characteristic, over-dispersion factor  and section length</a:t>
            </a:r>
            <a:r>
              <a:rPr lang="en-US" dirty="0" smtClean="0"/>
              <a:t>.</a:t>
            </a:r>
            <a:br>
              <a:rPr lang="en-US" dirty="0" smtClean="0"/>
            </a:br>
            <a:endParaRPr lang="en-US" dirty="0"/>
          </a:p>
          <a:p>
            <a:pPr marL="285750" indent="-285750">
              <a:buFont typeface="Arial" pitchFamily="34" charset="0"/>
              <a:buChar char="•"/>
            </a:pPr>
            <a:r>
              <a:rPr lang="en-US" dirty="0"/>
              <a:t>The distance of observed crash count per mile to SPF cannot be used to determine if a section has unusually high  number of crashes.</a:t>
            </a:r>
          </a:p>
        </p:txBody>
      </p:sp>
    </p:spTree>
    <p:extLst>
      <p:ext uri="{BB962C8B-B14F-4D97-AF65-F5344CB8AC3E}">
        <p14:creationId xmlns:p14="http://schemas.microsoft.com/office/powerpoint/2010/main" val="3159292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isschn\AppData\Local\Microsoft\Windows\Temporary Internet Files\Content.IE5\ZKTH03H3\MP9004140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9144000" cy="60936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Regression to the Mean</a:t>
            </a:r>
            <a:endParaRPr lang="en-US" dirty="0">
              <a:solidFill>
                <a:schemeClr val="bg1"/>
              </a:solidFill>
            </a:endParaRPr>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dirty="0"/>
          </a:p>
        </p:txBody>
      </p:sp>
      <p:sp>
        <p:nvSpPr>
          <p:cNvPr id="5" name="Slide Number Placeholder 4"/>
          <p:cNvSpPr>
            <a:spLocks noGrp="1"/>
          </p:cNvSpPr>
          <p:nvPr>
            <p:ph type="sldNum" sz="quarter" idx="12"/>
          </p:nvPr>
        </p:nvSpPr>
        <p:spPr/>
        <p:txBody>
          <a:bodyPr/>
          <a:lstStyle/>
          <a:p>
            <a:fld id="{796D90D1-B5CE-4BC5-8216-E8491C7A366A}" type="slidenum">
              <a:rPr lang="en-US" smtClean="0"/>
              <a:t>55</a:t>
            </a:fld>
            <a:endParaRPr lang="en-US"/>
          </a:p>
        </p:txBody>
      </p:sp>
      <p:pic>
        <p:nvPicPr>
          <p:cNvPr id="9"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l="31799" t="-1" r="24838" b="67660"/>
          <a:stretch/>
        </p:blipFill>
        <p:spPr>
          <a:xfrm>
            <a:off x="6553200" y="1676400"/>
            <a:ext cx="2154382" cy="2209800"/>
          </a:xfrm>
          <a:prstGeom prst="rect">
            <a:avLst/>
          </a:prstGeom>
        </p:spPr>
      </p:pic>
    </p:spTree>
    <p:extLst>
      <p:ext uri="{BB962C8B-B14F-4D97-AF65-F5344CB8AC3E}">
        <p14:creationId xmlns:p14="http://schemas.microsoft.com/office/powerpoint/2010/main" val="24799148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87"/>
          <a:stretch/>
        </p:blipFill>
        <p:spPr bwMode="auto">
          <a:xfrm>
            <a:off x="-3463" y="6928"/>
            <a:ext cx="5877098" cy="494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876800" y="6929"/>
            <a:ext cx="4267200" cy="1136072"/>
          </a:xfrm>
        </p:spPr>
        <p:txBody>
          <a:bodyPr>
            <a:normAutofit fontScale="90000"/>
          </a:bodyPr>
          <a:lstStyle/>
          <a:p>
            <a:r>
              <a:rPr lang="en-US" dirty="0" smtClean="0"/>
              <a:t>Predict Fatal Crashes for 2011</a:t>
            </a:r>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56</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307973668"/>
              </p:ext>
            </p:extLst>
          </p:nvPr>
        </p:nvGraphicFramePr>
        <p:xfrm>
          <a:off x="5378451" y="3079115"/>
          <a:ext cx="3765549" cy="3778885"/>
        </p:xfrm>
        <a:graphic>
          <a:graphicData uri="http://schemas.openxmlformats.org/drawingml/2006/table">
            <a:tbl>
              <a:tblPr>
                <a:tableStyleId>{5C22544A-7EE6-4342-B048-85BDC9FD1C3A}</a:tableStyleId>
              </a:tblPr>
              <a:tblGrid>
                <a:gridCol w="1657719"/>
                <a:gridCol w="702610"/>
                <a:gridCol w="702610"/>
                <a:gridCol w="702610"/>
              </a:tblGrid>
              <a:tr h="242570">
                <a:tc>
                  <a:txBody>
                    <a:bodyPr/>
                    <a:lstStyle/>
                    <a:p>
                      <a:pPr algn="ctr" fontAlgn="ctr"/>
                      <a:r>
                        <a:rPr lang="en-US" sz="1600" u="none" strike="noStrike" dirty="0">
                          <a:effectLst/>
                        </a:rPr>
                        <a:t>PARISH</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2010</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2011</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BIENVILLE</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11</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CALDWELL</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1</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CAMERON</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1</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CATAHOULA</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3</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dirty="0">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CLAIBORNE</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5</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dirty="0">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LASALLE</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5</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dirty="0">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MADISON</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9</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dirty="0">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a:effectLst/>
                        </a:rPr>
                        <a:t>RED RIVER</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10</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dirty="0">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a:effectLst/>
                        </a:rPr>
                        <a:t>ST. HELENA</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4</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a:effectLst/>
                        </a:rPr>
                        <a:t>WEST CARROLL</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4</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dirty="0">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a:effectLst/>
                        </a:rPr>
                        <a:t>WEST FELICIANA</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1</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dirty="0">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a:effectLst/>
                        </a:rPr>
                        <a:t>WINN</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3</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r" fontAlgn="b"/>
                      <a:endParaRPr lang="en-US" sz="1600" b="0" i="0" u="none" strike="noStrike" dirty="0">
                        <a:solidFill>
                          <a:srgbClr val="000000"/>
                        </a:solidFill>
                        <a:effectLst/>
                        <a:latin typeface="Calibri"/>
                      </a:endParaRPr>
                    </a:p>
                  </a:txBody>
                  <a:tcPr marL="9525" marR="9525" marT="9525" marB="0" anchor="b">
                    <a:solidFill>
                      <a:srgbClr val="FFFF00"/>
                    </a:solidFill>
                  </a:tcPr>
                </a:tc>
              </a:tr>
              <a:tr h="485140">
                <a:tc>
                  <a:txBody>
                    <a:bodyPr/>
                    <a:lstStyle/>
                    <a:p>
                      <a:pPr algn="l" fontAlgn="ctr"/>
                      <a:r>
                        <a:rPr lang="en-US" sz="1600" u="none" strike="noStrike">
                          <a:effectLst/>
                        </a:rPr>
                        <a:t>AVERAGE</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4.8</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3.2</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dirty="0">
                          <a:effectLst/>
                        </a:rPr>
                        <a:t>-33%</a:t>
                      </a:r>
                      <a:endParaRPr lang="en-US" sz="1600" b="0" i="0" u="none" strike="noStrike" dirty="0">
                        <a:solidFill>
                          <a:srgbClr val="000000"/>
                        </a:solidFill>
                        <a:effectLst/>
                        <a:latin typeface="Calibri"/>
                      </a:endParaRPr>
                    </a:p>
                  </a:txBody>
                  <a:tcPr marL="9525" marR="9525" marT="9525" marB="0" anchor="b">
                    <a:solidFill>
                      <a:srgbClr val="FFFF00"/>
                    </a:solidFill>
                  </a:tcPr>
                </a:tc>
              </a:tr>
            </a:tbl>
          </a:graphicData>
        </a:graphic>
      </p:graphicFrame>
    </p:spTree>
    <p:extLst>
      <p:ext uri="{BB962C8B-B14F-4D97-AF65-F5344CB8AC3E}">
        <p14:creationId xmlns:p14="http://schemas.microsoft.com/office/powerpoint/2010/main" val="7872457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87"/>
          <a:stretch/>
        </p:blipFill>
        <p:spPr bwMode="auto">
          <a:xfrm>
            <a:off x="-3464" y="6928"/>
            <a:ext cx="6148728" cy="51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285509" y="6928"/>
            <a:ext cx="3886200" cy="1170709"/>
          </a:xfrm>
        </p:spPr>
        <p:txBody>
          <a:bodyPr>
            <a:normAutofit fontScale="90000"/>
          </a:bodyPr>
          <a:lstStyle/>
          <a:p>
            <a:r>
              <a:rPr lang="en-US" dirty="0" smtClean="0"/>
              <a:t>Fatal Crashes 2011</a:t>
            </a:r>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57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773004742"/>
              </p:ext>
            </p:extLst>
          </p:nvPr>
        </p:nvGraphicFramePr>
        <p:xfrm>
          <a:off x="5378451" y="3079115"/>
          <a:ext cx="3765549" cy="3778885"/>
        </p:xfrm>
        <a:graphic>
          <a:graphicData uri="http://schemas.openxmlformats.org/drawingml/2006/table">
            <a:tbl>
              <a:tblPr>
                <a:tableStyleId>{5C22544A-7EE6-4342-B048-85BDC9FD1C3A}</a:tableStyleId>
              </a:tblPr>
              <a:tblGrid>
                <a:gridCol w="1657719"/>
                <a:gridCol w="702610"/>
                <a:gridCol w="702610"/>
                <a:gridCol w="702610"/>
              </a:tblGrid>
              <a:tr h="242570">
                <a:tc>
                  <a:txBody>
                    <a:bodyPr/>
                    <a:lstStyle/>
                    <a:p>
                      <a:pPr algn="ctr" fontAlgn="ctr"/>
                      <a:r>
                        <a:rPr lang="en-US" sz="1600" u="none" strike="noStrike" dirty="0">
                          <a:effectLst/>
                        </a:rPr>
                        <a:t>PARISH</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2010</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2011</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BIENVILLE</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11</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3</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a:effectLst/>
                        </a:rPr>
                        <a:t>-73%</a:t>
                      </a:r>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CALDWELL</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1</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7</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a:effectLst/>
                        </a:rPr>
                        <a:t>600%</a:t>
                      </a:r>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CAMERON</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1</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1</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a:effectLst/>
                        </a:rPr>
                        <a:t>0%</a:t>
                      </a:r>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CATAHOULA</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3</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0</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a:effectLst/>
                        </a:rPr>
                        <a:t>-100%</a:t>
                      </a:r>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a:effectLst/>
                        </a:rPr>
                        <a:t>CLAIBORNE</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5</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3</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a:effectLst/>
                        </a:rPr>
                        <a:t>-40%</a:t>
                      </a:r>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LASALLE</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5</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4</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a:effectLst/>
                        </a:rPr>
                        <a:t>-20%</a:t>
                      </a:r>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MADISON</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9</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4</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a:effectLst/>
                        </a:rPr>
                        <a:t>-56%</a:t>
                      </a:r>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a:effectLst/>
                        </a:rPr>
                        <a:t>RED RIVER</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10</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2</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dirty="0">
                          <a:effectLst/>
                        </a:rPr>
                        <a:t>-80%</a:t>
                      </a:r>
                      <a:endParaRPr lang="en-US" sz="1600" b="0" i="0" u="none" strike="noStrike" dirty="0">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dirty="0">
                          <a:effectLst/>
                        </a:rPr>
                        <a:t>ST. HELENA</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4</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4</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a:effectLst/>
                        </a:rPr>
                        <a:t>0%</a:t>
                      </a:r>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a:effectLst/>
                        </a:rPr>
                        <a:t>WEST CARROLL</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4</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7</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a:effectLst/>
                        </a:rPr>
                        <a:t>75%</a:t>
                      </a:r>
                      <a:endParaRPr lang="en-US" sz="1600" b="0" i="0" u="none" strike="noStrike">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a:effectLst/>
                        </a:rPr>
                        <a:t>WEST FELICIANA</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1</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1</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dirty="0">
                          <a:effectLst/>
                        </a:rPr>
                        <a:t>0%</a:t>
                      </a:r>
                      <a:endParaRPr lang="en-US" sz="1600" b="0" i="0" u="none" strike="noStrike" dirty="0">
                        <a:solidFill>
                          <a:srgbClr val="000000"/>
                        </a:solidFill>
                        <a:effectLst/>
                        <a:latin typeface="Calibri"/>
                      </a:endParaRPr>
                    </a:p>
                  </a:txBody>
                  <a:tcPr marL="9525" marR="9525" marT="9525" marB="0" anchor="b">
                    <a:solidFill>
                      <a:srgbClr val="FFFF00"/>
                    </a:solidFill>
                  </a:tcPr>
                </a:tc>
              </a:tr>
              <a:tr h="242570">
                <a:tc>
                  <a:txBody>
                    <a:bodyPr/>
                    <a:lstStyle/>
                    <a:p>
                      <a:pPr algn="l" fontAlgn="ctr"/>
                      <a:r>
                        <a:rPr lang="en-US" sz="1600" u="none" strike="noStrike">
                          <a:effectLst/>
                        </a:rPr>
                        <a:t>WINN</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3</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2</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a:effectLst/>
                        </a:rPr>
                        <a:t>-33%</a:t>
                      </a:r>
                      <a:endParaRPr lang="en-US" sz="1600" b="0" i="0" u="none" strike="noStrike">
                        <a:solidFill>
                          <a:srgbClr val="000000"/>
                        </a:solidFill>
                        <a:effectLst/>
                        <a:latin typeface="Calibri"/>
                      </a:endParaRPr>
                    </a:p>
                  </a:txBody>
                  <a:tcPr marL="9525" marR="9525" marT="9525" marB="0" anchor="b">
                    <a:solidFill>
                      <a:srgbClr val="FFFF00"/>
                    </a:solidFill>
                  </a:tcPr>
                </a:tc>
              </a:tr>
              <a:tr h="485140">
                <a:tc>
                  <a:txBody>
                    <a:bodyPr/>
                    <a:lstStyle/>
                    <a:p>
                      <a:pPr algn="l" fontAlgn="ctr"/>
                      <a:r>
                        <a:rPr lang="en-US" sz="1600" u="none" strike="noStrike">
                          <a:effectLst/>
                        </a:rPr>
                        <a:t>AVERAGE</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a:effectLst/>
                        </a:rPr>
                        <a:t>4.8</a:t>
                      </a:r>
                      <a:endParaRPr lang="en-US" sz="1600" b="0" i="0" u="none" strike="noStrike">
                        <a:solidFill>
                          <a:srgbClr val="000000"/>
                        </a:solidFill>
                        <a:effectLst/>
                        <a:latin typeface="Times New Roman"/>
                      </a:endParaRPr>
                    </a:p>
                  </a:txBody>
                  <a:tcPr marL="9525" marR="9525" marT="9525" marB="0" anchor="ctr">
                    <a:solidFill>
                      <a:srgbClr val="FFFF00"/>
                    </a:solidFill>
                  </a:tcPr>
                </a:tc>
                <a:tc>
                  <a:txBody>
                    <a:bodyPr/>
                    <a:lstStyle/>
                    <a:p>
                      <a:pPr algn="ctr" fontAlgn="ctr"/>
                      <a:r>
                        <a:rPr lang="en-US" sz="1600" u="none" strike="noStrike" dirty="0">
                          <a:effectLst/>
                        </a:rPr>
                        <a:t>3.2</a:t>
                      </a:r>
                      <a:endParaRPr lang="en-US" sz="1600" b="0" i="0" u="none" strike="noStrike" dirty="0">
                        <a:solidFill>
                          <a:srgbClr val="000000"/>
                        </a:solidFill>
                        <a:effectLst/>
                        <a:latin typeface="Times New Roman"/>
                      </a:endParaRPr>
                    </a:p>
                  </a:txBody>
                  <a:tcPr marL="9525" marR="9525" marT="9525" marB="0" anchor="ctr">
                    <a:solidFill>
                      <a:srgbClr val="FFFF00"/>
                    </a:solidFill>
                  </a:tcPr>
                </a:tc>
                <a:tc>
                  <a:txBody>
                    <a:bodyPr/>
                    <a:lstStyle/>
                    <a:p>
                      <a:pPr algn="r" fontAlgn="b"/>
                      <a:r>
                        <a:rPr lang="en-US" sz="1600" u="none" strike="noStrike" dirty="0">
                          <a:effectLst/>
                        </a:rPr>
                        <a:t>-33%</a:t>
                      </a:r>
                      <a:endParaRPr lang="en-US" sz="1600" b="0" i="0" u="none" strike="noStrike" dirty="0">
                        <a:solidFill>
                          <a:srgbClr val="000000"/>
                        </a:solidFill>
                        <a:effectLst/>
                        <a:latin typeface="Calibri"/>
                      </a:endParaRPr>
                    </a:p>
                  </a:txBody>
                  <a:tcPr marL="9525" marR="9525" marT="9525" marB="0" anchor="b">
                    <a:solidFill>
                      <a:srgbClr val="FFFF00"/>
                    </a:solidFill>
                  </a:tcPr>
                </a:tc>
              </a:tr>
            </a:tbl>
          </a:graphicData>
        </a:graphic>
      </p:graphicFrame>
    </p:spTree>
    <p:extLst>
      <p:ext uri="{BB962C8B-B14F-4D97-AF65-F5344CB8AC3E}">
        <p14:creationId xmlns:p14="http://schemas.microsoft.com/office/powerpoint/2010/main" val="1282378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Empirical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ayes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r>
              <a:rPr lang="en-US" dirty="0" smtClean="0"/>
              <a:t>What is it?</a:t>
            </a:r>
          </a:p>
          <a:p>
            <a:r>
              <a:rPr lang="en-US" dirty="0" smtClean="0"/>
              <a:t>Why using it?</a:t>
            </a:r>
          </a:p>
          <a:p>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58</a:t>
            </a:fld>
            <a:endParaRPr lang="en-US"/>
          </a:p>
        </p:txBody>
      </p:sp>
      <p:pic>
        <p:nvPicPr>
          <p:cNvPr id="62467" name="Picture 3" descr="C:\Users\isschn\AppData\Local\Microsoft\Windows\Temporary Internet Files\Content.IE5\ZKTH03H3\MP9003826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052572"/>
            <a:ext cx="1905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2468" name="Picture 4" descr="C:\Users\isschn\AppData\Local\Microsoft\Windows\Temporary Internet Files\Content.IE5\NENJ69K5\MP9003155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800600"/>
            <a:ext cx="1828800" cy="1304544"/>
          </a:xfrm>
          <a:prstGeom prst="rect">
            <a:avLst/>
          </a:prstGeom>
          <a:noFill/>
          <a:extLst>
            <a:ext uri="{909E8E84-426E-40DD-AFC4-6F175D3DCCD1}">
              <a14:hiddenFill xmlns:a14="http://schemas.microsoft.com/office/drawing/2010/main">
                <a:solidFill>
                  <a:srgbClr val="FFFFFF"/>
                </a:solidFill>
              </a14:hiddenFill>
            </a:ext>
          </a:extLst>
        </p:spPr>
      </p:pic>
      <p:pic>
        <p:nvPicPr>
          <p:cNvPr id="62469" name="Picture 5" descr="C:\Users\isschn\AppData\Local\Microsoft\Windows\Temporary Internet Files\Content.IE5\MUY84GBC\MP90039008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228600"/>
            <a:ext cx="1533144" cy="2149267"/>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descr="C:\Users\isschn\AppData\Local\Microsoft\Windows\Temporary Internet Files\Content.IE5\ZKTH03H3\MC90044149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743200"/>
            <a:ext cx="2819172" cy="28191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67173" y="3052572"/>
            <a:ext cx="2819628" cy="646331"/>
          </a:xfrm>
          <a:prstGeom prst="rect">
            <a:avLst/>
          </a:prstGeom>
          <a:noFill/>
        </p:spPr>
        <p:txBody>
          <a:bodyPr wrap="square" rtlCol="0">
            <a:spAutoFit/>
          </a:bodyPr>
          <a:lstStyle/>
          <a:p>
            <a:pPr algn="ctr"/>
            <a:r>
              <a:rPr lang="en-US" b="1" dirty="0" smtClean="0"/>
              <a:t>The </a:t>
            </a:r>
            <a:r>
              <a:rPr lang="en-US" b="1" dirty="0" err="1"/>
              <a:t>B</a:t>
            </a:r>
            <a:r>
              <a:rPr lang="en-US" b="1" dirty="0" err="1" smtClean="0"/>
              <a:t>aysian</a:t>
            </a:r>
            <a:r>
              <a:rPr lang="en-US" b="1" dirty="0" smtClean="0"/>
              <a:t> and the </a:t>
            </a:r>
            <a:r>
              <a:rPr lang="en-US" b="1" dirty="0" err="1" smtClean="0"/>
              <a:t>Frequentist</a:t>
            </a:r>
            <a:endParaRPr lang="en-US" b="1" dirty="0"/>
          </a:p>
        </p:txBody>
      </p:sp>
    </p:spTree>
    <p:extLst>
      <p:ext uri="{BB962C8B-B14F-4D97-AF65-F5344CB8AC3E}">
        <p14:creationId xmlns:p14="http://schemas.microsoft.com/office/powerpoint/2010/main" val="22876957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533401" y="2219981"/>
          <a:ext cx="5410200" cy="3059202"/>
        </p:xfrm>
        <a:graphic>
          <a:graphicData uri="http://schemas.openxmlformats.org/drawingml/2006/table">
            <a:tbl>
              <a:tblPr/>
              <a:tblGrid>
                <a:gridCol w="1752599"/>
                <a:gridCol w="2438400"/>
                <a:gridCol w="1219201"/>
              </a:tblGrid>
              <a:tr h="519613">
                <a:tc>
                  <a:txBody>
                    <a:bodyPr/>
                    <a:lstStyle/>
                    <a:p>
                      <a:pPr marL="0" marR="0" algn="ctr">
                        <a:lnSpc>
                          <a:spcPct val="115000"/>
                        </a:lnSpc>
                        <a:spcBef>
                          <a:spcPts val="0"/>
                        </a:spcBef>
                        <a:spcAft>
                          <a:spcPts val="0"/>
                        </a:spcAft>
                      </a:pPr>
                      <a:r>
                        <a:rPr lang="en-US" sz="2800" b="1" kern="1200" dirty="0">
                          <a:solidFill>
                            <a:srgbClr val="FFFFFF"/>
                          </a:solidFill>
                          <a:latin typeface="Calibri"/>
                          <a:ea typeface="Times New Roman"/>
                          <a:cs typeface="Arial"/>
                        </a:rPr>
                        <a:t>Treatment </a:t>
                      </a:r>
                      <a:endParaRPr lang="en-US" sz="2800" dirty="0">
                        <a:latin typeface="Calibri"/>
                        <a:ea typeface="Calibri"/>
                        <a:cs typeface="Times New Roman"/>
                      </a:endParaRPr>
                    </a:p>
                  </a:txBody>
                  <a:tcPr marL="86622" marR="86622" marT="43311" marB="43311">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62673"/>
                    </a:solidFill>
                  </a:tcPr>
                </a:tc>
                <a:tc>
                  <a:txBody>
                    <a:bodyPr/>
                    <a:lstStyle/>
                    <a:p>
                      <a:pPr marL="0" marR="0" algn="ctr">
                        <a:lnSpc>
                          <a:spcPct val="115000"/>
                        </a:lnSpc>
                        <a:spcBef>
                          <a:spcPts val="0"/>
                        </a:spcBef>
                        <a:spcAft>
                          <a:spcPts val="0"/>
                        </a:spcAft>
                      </a:pPr>
                      <a:r>
                        <a:rPr lang="en-US" sz="2800" b="1" kern="1200" dirty="0">
                          <a:solidFill>
                            <a:srgbClr val="FFFFFF"/>
                          </a:solidFill>
                          <a:latin typeface="Calibri"/>
                          <a:ea typeface="Times New Roman"/>
                          <a:cs typeface="Arial"/>
                        </a:rPr>
                        <a:t>Observations </a:t>
                      </a:r>
                      <a:endParaRPr lang="en-US" sz="2800" dirty="0">
                        <a:latin typeface="Calibri"/>
                        <a:ea typeface="Calibri"/>
                        <a:cs typeface="Times New Roman"/>
                      </a:endParaRPr>
                    </a:p>
                  </a:txBody>
                  <a:tcPr marL="86622" marR="86622" marT="43311" marB="43311">
                    <a:lnL>
                      <a:noFill/>
                    </a:lnL>
                    <a:lnR>
                      <a:noFill/>
                    </a:lnR>
                    <a:lnT w="12700" cap="flat" cmpd="sng" algn="ctr">
                      <a:solidFill>
                        <a:srgbClr val="000000"/>
                      </a:solidFill>
                      <a:prstDash val="solid"/>
                      <a:round/>
                      <a:headEnd type="none" w="med" len="med"/>
                      <a:tailEnd type="none" w="med" len="med"/>
                    </a:lnT>
                    <a:lnB>
                      <a:noFill/>
                    </a:lnB>
                    <a:solidFill>
                      <a:srgbClr val="262673"/>
                    </a:solidFill>
                  </a:tcPr>
                </a:tc>
                <a:tc>
                  <a:txBody>
                    <a:bodyPr/>
                    <a:lstStyle/>
                    <a:p>
                      <a:pPr marL="0" marR="0" algn="ctr">
                        <a:lnSpc>
                          <a:spcPct val="115000"/>
                        </a:lnSpc>
                        <a:spcBef>
                          <a:spcPts val="0"/>
                        </a:spcBef>
                        <a:spcAft>
                          <a:spcPts val="0"/>
                        </a:spcAft>
                      </a:pPr>
                      <a:r>
                        <a:rPr lang="en-US" sz="2800" b="1" kern="1200" dirty="0">
                          <a:solidFill>
                            <a:srgbClr val="FFFFFF"/>
                          </a:solidFill>
                          <a:latin typeface="Calibri"/>
                          <a:ea typeface="Times New Roman"/>
                          <a:cs typeface="Arial"/>
                        </a:rPr>
                        <a:t>Mean</a:t>
                      </a:r>
                      <a:endParaRPr lang="en-US" sz="2800" dirty="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62673"/>
                    </a:solidFill>
                  </a:tcPr>
                </a:tc>
              </a:tr>
              <a:tr h="502779">
                <a:tc>
                  <a:txBody>
                    <a:bodyPr/>
                    <a:lstStyle/>
                    <a:p>
                      <a:pPr marL="0" marR="0" algn="ctr">
                        <a:lnSpc>
                          <a:spcPct val="115000"/>
                        </a:lnSpc>
                        <a:spcBef>
                          <a:spcPts val="0"/>
                        </a:spcBef>
                        <a:spcAft>
                          <a:spcPts val="0"/>
                        </a:spcAft>
                      </a:pPr>
                      <a:r>
                        <a:rPr lang="en-US" sz="2800" kern="1200" dirty="0">
                          <a:solidFill>
                            <a:srgbClr val="000000"/>
                          </a:solidFill>
                          <a:latin typeface="Calibri"/>
                          <a:ea typeface="Times New Roman"/>
                          <a:cs typeface="Arial"/>
                        </a:rPr>
                        <a:t>1 </a:t>
                      </a:r>
                      <a:endParaRPr lang="en-US" sz="2800" dirty="0">
                        <a:latin typeface="Calibri"/>
                        <a:ea typeface="Calibri"/>
                        <a:cs typeface="Times New Roman"/>
                      </a:endParaRPr>
                    </a:p>
                  </a:txBody>
                  <a:tcPr marL="86622" marR="86622" marT="43311" marB="43311">
                    <a:lnL w="12700" cap="flat" cmpd="sng" algn="ctr">
                      <a:solidFill>
                        <a:srgbClr val="000000"/>
                      </a:solidFill>
                      <a:prstDash val="solid"/>
                      <a:round/>
                      <a:headEnd type="none" w="med" len="med"/>
                      <a:tailEnd type="none" w="med" len="med"/>
                    </a:lnL>
                    <a:lnR>
                      <a:noFill/>
                    </a:lnR>
                    <a:lnT>
                      <a:noFill/>
                    </a:lnT>
                    <a:lnB>
                      <a:noFill/>
                    </a:lnB>
                    <a:solidFill>
                      <a:srgbClr val="F3E3BB"/>
                    </a:solidFill>
                  </a:tcPr>
                </a:tc>
                <a:tc>
                  <a:txBody>
                    <a:bodyPr/>
                    <a:lstStyle/>
                    <a:p>
                      <a:pPr marL="0" marR="0" algn="ctr">
                        <a:lnSpc>
                          <a:spcPct val="115000"/>
                        </a:lnSpc>
                        <a:spcBef>
                          <a:spcPts val="0"/>
                        </a:spcBef>
                        <a:spcAft>
                          <a:spcPts val="0"/>
                        </a:spcAft>
                      </a:pPr>
                      <a:r>
                        <a:rPr lang="en-US" sz="2800" kern="1200" dirty="0">
                          <a:solidFill>
                            <a:srgbClr val="000000"/>
                          </a:solidFill>
                          <a:latin typeface="Calibri"/>
                          <a:ea typeface="Times New Roman"/>
                          <a:cs typeface="Arial"/>
                        </a:rPr>
                        <a:t>y</a:t>
                      </a:r>
                      <a:r>
                        <a:rPr lang="en-US" sz="2800" kern="1200" baseline="-25000" dirty="0">
                          <a:solidFill>
                            <a:srgbClr val="000000"/>
                          </a:solidFill>
                          <a:latin typeface="Calibri"/>
                          <a:ea typeface="Times New Roman"/>
                          <a:cs typeface="Arial"/>
                        </a:rPr>
                        <a:t>11</a:t>
                      </a:r>
                      <a:r>
                        <a:rPr lang="en-US" sz="2800" kern="1200" dirty="0">
                          <a:solidFill>
                            <a:srgbClr val="000000"/>
                          </a:solidFill>
                          <a:latin typeface="Calibri"/>
                          <a:ea typeface="Times New Roman"/>
                          <a:cs typeface="Arial"/>
                        </a:rPr>
                        <a:t>, y</a:t>
                      </a:r>
                      <a:r>
                        <a:rPr lang="en-US" sz="2800" kern="1200" baseline="-25000" dirty="0">
                          <a:solidFill>
                            <a:srgbClr val="000000"/>
                          </a:solidFill>
                          <a:latin typeface="Calibri"/>
                          <a:ea typeface="Times New Roman"/>
                          <a:cs typeface="Arial"/>
                        </a:rPr>
                        <a:t>12</a:t>
                      </a:r>
                      <a:r>
                        <a:rPr lang="en-US" sz="2800" kern="1200" dirty="0">
                          <a:solidFill>
                            <a:srgbClr val="000000"/>
                          </a:solidFill>
                          <a:latin typeface="Calibri"/>
                          <a:ea typeface="Times New Roman"/>
                          <a:cs typeface="Arial"/>
                        </a:rPr>
                        <a:t>, …y</a:t>
                      </a:r>
                      <a:r>
                        <a:rPr lang="en-US" sz="2800" kern="1200" baseline="-25000" dirty="0">
                          <a:solidFill>
                            <a:srgbClr val="000000"/>
                          </a:solidFill>
                          <a:latin typeface="Calibri"/>
                          <a:ea typeface="Times New Roman"/>
                          <a:cs typeface="Arial"/>
                        </a:rPr>
                        <a:t>1n </a:t>
                      </a:r>
                      <a:endParaRPr lang="en-US" sz="2800" dirty="0">
                        <a:latin typeface="Calibri"/>
                        <a:ea typeface="Calibri"/>
                        <a:cs typeface="Times New Roman"/>
                      </a:endParaRPr>
                    </a:p>
                  </a:txBody>
                  <a:tcPr marL="86622" marR="86622" marT="43311" marB="43311">
                    <a:lnL>
                      <a:noFill/>
                    </a:lnL>
                    <a:lnR>
                      <a:noFill/>
                    </a:lnR>
                    <a:lnT>
                      <a:noFill/>
                    </a:lnT>
                    <a:lnB>
                      <a:noFill/>
                    </a:lnB>
                    <a:solidFill>
                      <a:srgbClr val="F3E3BB"/>
                    </a:solidFill>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3E3BB"/>
                    </a:solidFill>
                  </a:tcPr>
                </a:tc>
              </a:tr>
              <a:tr h="645377">
                <a:tc>
                  <a:txBody>
                    <a:bodyPr/>
                    <a:lstStyle/>
                    <a:p>
                      <a:pPr marL="0" marR="0" algn="ctr">
                        <a:lnSpc>
                          <a:spcPct val="115000"/>
                        </a:lnSpc>
                        <a:spcBef>
                          <a:spcPts val="0"/>
                        </a:spcBef>
                        <a:spcAft>
                          <a:spcPts val="0"/>
                        </a:spcAft>
                      </a:pPr>
                      <a:r>
                        <a:rPr lang="en-US" sz="2800" kern="1200" dirty="0">
                          <a:solidFill>
                            <a:srgbClr val="000000"/>
                          </a:solidFill>
                          <a:latin typeface="Calibri"/>
                          <a:ea typeface="Times New Roman"/>
                          <a:cs typeface="Arial"/>
                        </a:rPr>
                        <a:t>2 </a:t>
                      </a:r>
                      <a:endParaRPr lang="en-US" sz="2800" dirty="0">
                        <a:latin typeface="Calibri"/>
                        <a:ea typeface="Calibri"/>
                        <a:cs typeface="Times New Roman"/>
                      </a:endParaRPr>
                    </a:p>
                  </a:txBody>
                  <a:tcPr marL="86622" marR="86622" marT="43311" marB="43311">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pPr>
                      <a:r>
                        <a:rPr lang="en-US" sz="2800" kern="1200" dirty="0">
                          <a:solidFill>
                            <a:srgbClr val="000000"/>
                          </a:solidFill>
                          <a:latin typeface="Calibri"/>
                          <a:ea typeface="Times New Roman"/>
                          <a:cs typeface="Arial"/>
                        </a:rPr>
                        <a:t>y</a:t>
                      </a:r>
                      <a:r>
                        <a:rPr lang="en-US" sz="2800" kern="1200" baseline="-25000" dirty="0">
                          <a:solidFill>
                            <a:srgbClr val="000000"/>
                          </a:solidFill>
                          <a:latin typeface="Calibri"/>
                          <a:ea typeface="Times New Roman"/>
                          <a:cs typeface="Arial"/>
                        </a:rPr>
                        <a:t>21</a:t>
                      </a:r>
                      <a:r>
                        <a:rPr lang="en-US" sz="2800" kern="1200" dirty="0">
                          <a:solidFill>
                            <a:srgbClr val="000000"/>
                          </a:solidFill>
                          <a:latin typeface="Calibri"/>
                          <a:ea typeface="Times New Roman"/>
                          <a:cs typeface="Arial"/>
                        </a:rPr>
                        <a:t>, y</a:t>
                      </a:r>
                      <a:r>
                        <a:rPr lang="en-US" sz="2800" kern="1200" baseline="-25000" dirty="0">
                          <a:solidFill>
                            <a:srgbClr val="000000"/>
                          </a:solidFill>
                          <a:latin typeface="Calibri"/>
                          <a:ea typeface="Times New Roman"/>
                          <a:cs typeface="Arial"/>
                        </a:rPr>
                        <a:t>22</a:t>
                      </a:r>
                      <a:r>
                        <a:rPr lang="en-US" sz="2800" kern="1200" dirty="0">
                          <a:solidFill>
                            <a:srgbClr val="000000"/>
                          </a:solidFill>
                          <a:latin typeface="Calibri"/>
                          <a:ea typeface="Times New Roman"/>
                          <a:cs typeface="Arial"/>
                        </a:rPr>
                        <a:t>, …y</a:t>
                      </a:r>
                      <a:r>
                        <a:rPr lang="en-US" sz="2800" kern="1200" baseline="-25000" dirty="0">
                          <a:solidFill>
                            <a:srgbClr val="000000"/>
                          </a:solidFill>
                          <a:latin typeface="Calibri"/>
                          <a:ea typeface="Times New Roman"/>
                          <a:cs typeface="Arial"/>
                        </a:rPr>
                        <a:t>2n </a:t>
                      </a:r>
                      <a:endParaRPr lang="en-US" sz="2800" dirty="0">
                        <a:latin typeface="Calibri"/>
                        <a:ea typeface="Calibri"/>
                        <a:cs typeface="Times New Roman"/>
                      </a:endParaRPr>
                    </a:p>
                  </a:txBody>
                  <a:tcPr marL="86622" marR="86622" marT="43311" marB="43311">
                    <a:lnL>
                      <a:noFill/>
                    </a:lnL>
                    <a:lnR>
                      <a:noFill/>
                    </a:lnR>
                    <a:lnT>
                      <a:noFill/>
                    </a:lnT>
                    <a:lnB>
                      <a:noFill/>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r>
              <a:tr h="630256">
                <a:tc>
                  <a:txBody>
                    <a:bodyPr/>
                    <a:lstStyle/>
                    <a:p>
                      <a:pPr marL="0" marR="0" algn="ctr">
                        <a:lnSpc>
                          <a:spcPct val="115000"/>
                        </a:lnSpc>
                        <a:spcBef>
                          <a:spcPts val="0"/>
                        </a:spcBef>
                        <a:spcAft>
                          <a:spcPts val="0"/>
                        </a:spcAft>
                      </a:pPr>
                      <a:r>
                        <a:rPr lang="en-US" sz="2800" kern="1200" dirty="0">
                          <a:solidFill>
                            <a:srgbClr val="000000"/>
                          </a:solidFill>
                          <a:latin typeface="Calibri"/>
                          <a:ea typeface="Times New Roman"/>
                          <a:cs typeface="Arial"/>
                        </a:rPr>
                        <a:t>3 </a:t>
                      </a:r>
                      <a:endParaRPr lang="en-US" sz="2800" dirty="0">
                        <a:latin typeface="Calibri"/>
                        <a:ea typeface="Calibri"/>
                        <a:cs typeface="Times New Roman"/>
                      </a:endParaRPr>
                    </a:p>
                  </a:txBody>
                  <a:tcPr marL="86622" marR="86622" marT="43311" marB="43311">
                    <a:lnL w="12700" cap="flat" cmpd="sng" algn="ctr">
                      <a:solidFill>
                        <a:srgbClr val="000000"/>
                      </a:solidFill>
                      <a:prstDash val="solid"/>
                      <a:round/>
                      <a:headEnd type="none" w="med" len="med"/>
                      <a:tailEnd type="none" w="med" len="med"/>
                    </a:lnL>
                    <a:lnR>
                      <a:noFill/>
                    </a:lnR>
                    <a:lnT>
                      <a:noFill/>
                    </a:lnT>
                    <a:lnB>
                      <a:noFill/>
                    </a:lnB>
                    <a:solidFill>
                      <a:srgbClr val="F3E3BB"/>
                    </a:solidFill>
                  </a:tcPr>
                </a:tc>
                <a:tc>
                  <a:txBody>
                    <a:bodyPr/>
                    <a:lstStyle/>
                    <a:p>
                      <a:pPr marL="0" marR="0" algn="ctr">
                        <a:lnSpc>
                          <a:spcPct val="115000"/>
                        </a:lnSpc>
                        <a:spcBef>
                          <a:spcPts val="0"/>
                        </a:spcBef>
                        <a:spcAft>
                          <a:spcPts val="0"/>
                        </a:spcAft>
                      </a:pPr>
                      <a:r>
                        <a:rPr lang="en-US" sz="2800" kern="1200" dirty="0">
                          <a:solidFill>
                            <a:srgbClr val="000000"/>
                          </a:solidFill>
                          <a:latin typeface="Calibri"/>
                          <a:ea typeface="Times New Roman"/>
                          <a:cs typeface="Arial"/>
                        </a:rPr>
                        <a:t>y</a:t>
                      </a:r>
                      <a:r>
                        <a:rPr lang="en-US" sz="2800" kern="1200" baseline="-25000" dirty="0">
                          <a:solidFill>
                            <a:srgbClr val="000000"/>
                          </a:solidFill>
                          <a:latin typeface="Calibri"/>
                          <a:ea typeface="Times New Roman"/>
                          <a:cs typeface="Arial"/>
                        </a:rPr>
                        <a:t>31</a:t>
                      </a:r>
                      <a:r>
                        <a:rPr lang="en-US" sz="2800" kern="1200" dirty="0">
                          <a:solidFill>
                            <a:srgbClr val="000000"/>
                          </a:solidFill>
                          <a:latin typeface="Calibri"/>
                          <a:ea typeface="Times New Roman"/>
                          <a:cs typeface="Arial"/>
                        </a:rPr>
                        <a:t>, y</a:t>
                      </a:r>
                      <a:r>
                        <a:rPr lang="en-US" sz="2800" kern="1200" baseline="-25000" dirty="0">
                          <a:solidFill>
                            <a:srgbClr val="000000"/>
                          </a:solidFill>
                          <a:latin typeface="Calibri"/>
                          <a:ea typeface="Times New Roman"/>
                          <a:cs typeface="Arial"/>
                        </a:rPr>
                        <a:t>32</a:t>
                      </a:r>
                      <a:r>
                        <a:rPr lang="en-US" sz="2800" kern="1200" dirty="0">
                          <a:solidFill>
                            <a:srgbClr val="000000"/>
                          </a:solidFill>
                          <a:latin typeface="Calibri"/>
                          <a:ea typeface="Times New Roman"/>
                          <a:cs typeface="Arial"/>
                        </a:rPr>
                        <a:t>, …y</a:t>
                      </a:r>
                      <a:r>
                        <a:rPr lang="en-US" sz="2800" kern="1200" baseline="-25000" dirty="0">
                          <a:solidFill>
                            <a:srgbClr val="000000"/>
                          </a:solidFill>
                          <a:latin typeface="Calibri"/>
                          <a:ea typeface="Times New Roman"/>
                          <a:cs typeface="Arial"/>
                        </a:rPr>
                        <a:t>3n </a:t>
                      </a:r>
                      <a:endParaRPr lang="en-US" sz="2800" dirty="0">
                        <a:latin typeface="Calibri"/>
                        <a:ea typeface="Calibri"/>
                        <a:cs typeface="Times New Roman"/>
                      </a:endParaRPr>
                    </a:p>
                  </a:txBody>
                  <a:tcPr marL="86622" marR="86622" marT="43311" marB="43311">
                    <a:lnL>
                      <a:noFill/>
                    </a:lnL>
                    <a:lnR>
                      <a:noFill/>
                    </a:lnR>
                    <a:lnT>
                      <a:noFill/>
                    </a:lnT>
                    <a:lnB>
                      <a:noFill/>
                    </a:lnB>
                    <a:solidFill>
                      <a:srgbClr val="F3E3BB"/>
                    </a:solidFill>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3E3BB"/>
                    </a:solidFill>
                  </a:tcPr>
                </a:tc>
              </a:tr>
              <a:tr h="628869">
                <a:tc>
                  <a:txBody>
                    <a:bodyPr/>
                    <a:lstStyle/>
                    <a:p>
                      <a:pPr marL="0" marR="0" algn="ctr">
                        <a:lnSpc>
                          <a:spcPct val="115000"/>
                        </a:lnSpc>
                        <a:spcBef>
                          <a:spcPts val="0"/>
                        </a:spcBef>
                        <a:spcAft>
                          <a:spcPts val="0"/>
                        </a:spcAft>
                      </a:pPr>
                      <a:r>
                        <a:rPr lang="en-US" sz="2800" kern="1200" dirty="0">
                          <a:solidFill>
                            <a:srgbClr val="000000"/>
                          </a:solidFill>
                          <a:latin typeface="Calibri"/>
                          <a:ea typeface="Times New Roman"/>
                          <a:cs typeface="Arial"/>
                        </a:rPr>
                        <a:t>4 </a:t>
                      </a:r>
                      <a:endParaRPr lang="en-US" sz="2800" dirty="0">
                        <a:latin typeface="Calibri"/>
                        <a:ea typeface="Calibri"/>
                        <a:cs typeface="Times New Roman"/>
                      </a:endParaRPr>
                    </a:p>
                  </a:txBody>
                  <a:tcPr marL="86622" marR="86622" marT="43311" marB="43311">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kern="1200" dirty="0">
                          <a:solidFill>
                            <a:srgbClr val="000000"/>
                          </a:solidFill>
                          <a:latin typeface="Calibri"/>
                          <a:ea typeface="Times New Roman"/>
                          <a:cs typeface="Arial"/>
                        </a:rPr>
                        <a:t>y</a:t>
                      </a:r>
                      <a:r>
                        <a:rPr lang="en-US" sz="2800" kern="1200" baseline="-25000" dirty="0">
                          <a:solidFill>
                            <a:srgbClr val="000000"/>
                          </a:solidFill>
                          <a:latin typeface="Calibri"/>
                          <a:ea typeface="Times New Roman"/>
                          <a:cs typeface="Arial"/>
                        </a:rPr>
                        <a:t>41</a:t>
                      </a:r>
                      <a:r>
                        <a:rPr lang="en-US" sz="2800" kern="1200" dirty="0">
                          <a:solidFill>
                            <a:srgbClr val="000000"/>
                          </a:solidFill>
                          <a:latin typeface="Calibri"/>
                          <a:ea typeface="Times New Roman"/>
                          <a:cs typeface="Arial"/>
                        </a:rPr>
                        <a:t>, y</a:t>
                      </a:r>
                      <a:r>
                        <a:rPr lang="en-US" sz="2800" kern="1200" baseline="-25000" dirty="0">
                          <a:solidFill>
                            <a:srgbClr val="000000"/>
                          </a:solidFill>
                          <a:latin typeface="Calibri"/>
                          <a:ea typeface="Times New Roman"/>
                          <a:cs typeface="Arial"/>
                        </a:rPr>
                        <a:t>42</a:t>
                      </a:r>
                      <a:r>
                        <a:rPr lang="en-US" sz="2800" kern="1200" dirty="0">
                          <a:solidFill>
                            <a:srgbClr val="000000"/>
                          </a:solidFill>
                          <a:latin typeface="Calibri"/>
                          <a:ea typeface="Times New Roman"/>
                          <a:cs typeface="Arial"/>
                        </a:rPr>
                        <a:t>, …y</a:t>
                      </a:r>
                      <a:r>
                        <a:rPr lang="en-US" sz="2800" kern="1200" baseline="-25000" dirty="0">
                          <a:solidFill>
                            <a:srgbClr val="000000"/>
                          </a:solidFill>
                          <a:latin typeface="Calibri"/>
                          <a:ea typeface="Times New Roman"/>
                          <a:cs typeface="Arial"/>
                        </a:rPr>
                        <a:t>4n </a:t>
                      </a:r>
                      <a:endParaRPr lang="en-US" sz="2800" dirty="0">
                        <a:latin typeface="Calibri"/>
                        <a:ea typeface="Calibri"/>
                        <a:cs typeface="Times New Roman"/>
                      </a:endParaRPr>
                    </a:p>
                  </a:txBody>
                  <a:tcPr marL="86622" marR="86622" marT="43311" marB="43311">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cxnSp>
        <p:nvCxnSpPr>
          <p:cNvPr id="6" name="Straight Arrow Connector 5"/>
          <p:cNvCxnSpPr/>
          <p:nvPr/>
        </p:nvCxnSpPr>
        <p:spPr>
          <a:xfrm rot="10800000" flipV="1">
            <a:off x="5562600" y="4005590"/>
            <a:ext cx="914400" cy="94741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5562600" y="3810000"/>
            <a:ext cx="914400" cy="1955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5562600" y="4005590"/>
            <a:ext cx="914400" cy="33781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562600" y="3124200"/>
            <a:ext cx="914400" cy="8813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981200" y="5105400"/>
            <a:ext cx="685800" cy="457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93C3E5E7-EC7B-42D7-849E-D39896214FE8}" type="slidenum">
              <a:rPr lang="en-US" smtClean="0"/>
              <a:pPr>
                <a:defRPr/>
              </a:pPr>
              <a:t>59</a:t>
            </a:fld>
            <a:endParaRPr lang="en-US"/>
          </a:p>
        </p:txBody>
      </p:sp>
      <p:sp>
        <p:nvSpPr>
          <p:cNvPr id="13" name="Footer Placeholder 12"/>
          <p:cNvSpPr>
            <a:spLocks noGrp="1"/>
          </p:cNvSpPr>
          <p:nvPr>
            <p:ph type="ftr" sz="quarter" idx="11"/>
          </p:nvPr>
        </p:nvSpPr>
        <p:spPr/>
        <p:txBody>
          <a:bodyPr/>
          <a:lstStyle/>
          <a:p>
            <a:pPr>
              <a:defRPr/>
            </a:pPr>
            <a:r>
              <a:rPr lang="en-US" smtClean="0"/>
              <a:t>4 Introduction to Bayes-HSRG</a:t>
            </a:r>
            <a:endParaRPr lang="en-US"/>
          </a:p>
        </p:txBody>
      </p:sp>
      <p:sp>
        <p:nvSpPr>
          <p:cNvPr id="14" name="Title 1"/>
          <p:cNvSpPr txBox="1">
            <a:spLocks/>
          </p:cNvSpPr>
          <p:nvPr/>
        </p:nvSpPr>
        <p:spPr bwMode="auto">
          <a:xfrm>
            <a:off x="457200" y="76200"/>
            <a:ext cx="8763000" cy="1905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Empirical Bayes for </a:t>
            </a:r>
            <a:r>
              <a:rPr kumimoji="0" lang="en-US" sz="4100" b="1" i="0" u="none" strike="noStrike" kern="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Completely</a:t>
            </a:r>
            <a:r>
              <a:rPr kumimoji="0" lang="en-US" sz="4100" b="1" i="0" u="none" strike="noStrike" kern="0" normalizeH="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r>
              <a:rPr kumimoji="0" lang="en-US" sz="4000" b="1" i="0" u="none" strike="noStrike" kern="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Randomized Design</a:t>
            </a:r>
            <a:endParaRPr kumimoji="0" lang="en-US" sz="4000" b="1" i="0" u="none" strike="noStrike" kern="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graphicFrame>
        <p:nvGraphicFramePr>
          <p:cNvPr id="15" name="Object 14"/>
          <p:cNvGraphicFramePr>
            <a:graphicFrameLocks noChangeAspect="1"/>
          </p:cNvGraphicFramePr>
          <p:nvPr/>
        </p:nvGraphicFramePr>
        <p:xfrm>
          <a:off x="5074043" y="2711450"/>
          <a:ext cx="564757" cy="641350"/>
        </p:xfrm>
        <a:graphic>
          <a:graphicData uri="http://schemas.openxmlformats.org/presentationml/2006/ole">
            <mc:AlternateContent xmlns:mc="http://schemas.openxmlformats.org/markup-compatibility/2006">
              <mc:Choice xmlns:v="urn:schemas-microsoft-com:vml" Requires="v">
                <p:oleObj spid="_x0000_s66564" name="Equation" r:id="rId4" imgW="164885" imgH="215619" progId="Equation.3">
                  <p:embed/>
                </p:oleObj>
              </mc:Choice>
              <mc:Fallback>
                <p:oleObj name="Equation" r:id="rId4" imgW="164885"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4043" y="2711450"/>
                        <a:ext cx="564757"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3650" name="Object 2"/>
          <p:cNvGraphicFramePr>
            <a:graphicFrameLocks noChangeAspect="1"/>
          </p:cNvGraphicFramePr>
          <p:nvPr/>
        </p:nvGraphicFramePr>
        <p:xfrm>
          <a:off x="5029200" y="3352800"/>
          <a:ext cx="609600" cy="641350"/>
        </p:xfrm>
        <a:graphic>
          <a:graphicData uri="http://schemas.openxmlformats.org/presentationml/2006/ole">
            <mc:AlternateContent xmlns:mc="http://schemas.openxmlformats.org/markup-compatibility/2006">
              <mc:Choice xmlns:v="urn:schemas-microsoft-com:vml" Requires="v">
                <p:oleObj spid="_x0000_s66565" name="Equation" r:id="rId6" imgW="177569" imgH="215619" progId="Equation.3">
                  <p:embed/>
                </p:oleObj>
              </mc:Choice>
              <mc:Fallback>
                <p:oleObj name="Equation" r:id="rId6" imgW="177569"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352800"/>
                        <a:ext cx="6096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3651" name="Object 3"/>
          <p:cNvGraphicFramePr>
            <a:graphicFrameLocks noChangeAspect="1"/>
          </p:cNvGraphicFramePr>
          <p:nvPr/>
        </p:nvGraphicFramePr>
        <p:xfrm>
          <a:off x="5029200" y="3962400"/>
          <a:ext cx="609600" cy="641350"/>
        </p:xfrm>
        <a:graphic>
          <a:graphicData uri="http://schemas.openxmlformats.org/presentationml/2006/ole">
            <mc:AlternateContent xmlns:mc="http://schemas.openxmlformats.org/markup-compatibility/2006">
              <mc:Choice xmlns:v="urn:schemas-microsoft-com:vml" Requires="v">
                <p:oleObj spid="_x0000_s66566" name="Equation" r:id="rId8" imgW="177569" imgH="215619" progId="Equation.3">
                  <p:embed/>
                </p:oleObj>
              </mc:Choice>
              <mc:Fallback>
                <p:oleObj name="Equation" r:id="rId8" imgW="177569" imgH="21561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962400"/>
                        <a:ext cx="6096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3652" name="Object 4"/>
          <p:cNvGraphicFramePr>
            <a:graphicFrameLocks noChangeAspect="1"/>
          </p:cNvGraphicFramePr>
          <p:nvPr>
            <p:extLst>
              <p:ext uri="{D42A27DB-BD31-4B8C-83A1-F6EECF244321}">
                <p14:modId xmlns:p14="http://schemas.microsoft.com/office/powerpoint/2010/main" val="1052407189"/>
              </p:ext>
            </p:extLst>
          </p:nvPr>
        </p:nvGraphicFramePr>
        <p:xfrm>
          <a:off x="4952999" y="4616450"/>
          <a:ext cx="609600" cy="641350"/>
        </p:xfrm>
        <a:graphic>
          <a:graphicData uri="http://schemas.openxmlformats.org/presentationml/2006/ole">
            <mc:AlternateContent xmlns:mc="http://schemas.openxmlformats.org/markup-compatibility/2006">
              <mc:Choice xmlns:v="urn:schemas-microsoft-com:vml" Requires="v">
                <p:oleObj spid="_x0000_s66567" name="Equation" r:id="rId10" imgW="177569" imgH="215619" progId="Equation.3">
                  <p:embed/>
                </p:oleObj>
              </mc:Choice>
              <mc:Fallback>
                <p:oleObj name="Equation" r:id="rId10" imgW="177569" imgH="21561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2999" y="4616450"/>
                        <a:ext cx="6096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2" name="Straight Arrow Connector 41"/>
          <p:cNvCxnSpPr/>
          <p:nvPr/>
        </p:nvCxnSpPr>
        <p:spPr>
          <a:xfrm flipV="1">
            <a:off x="1981200" y="5181600"/>
            <a:ext cx="1371600"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981200" y="5257800"/>
            <a:ext cx="2286000" cy="304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8" name="Object 47"/>
          <p:cNvGraphicFramePr>
            <a:graphicFrameLocks noChangeAspect="1"/>
          </p:cNvGraphicFramePr>
          <p:nvPr/>
        </p:nvGraphicFramePr>
        <p:xfrm>
          <a:off x="838200" y="5410200"/>
          <a:ext cx="1206500" cy="654050"/>
        </p:xfrm>
        <a:graphic>
          <a:graphicData uri="http://schemas.openxmlformats.org/presentationml/2006/ole">
            <mc:AlternateContent xmlns:mc="http://schemas.openxmlformats.org/markup-compatibility/2006">
              <mc:Choice xmlns:v="urn:schemas-microsoft-com:vml" Requires="v">
                <p:oleObj spid="_x0000_s66568" name="Equation" r:id="rId12" imgW="583947" imgH="241195" progId="Equation.3">
                  <p:embed/>
                </p:oleObj>
              </mc:Choice>
              <mc:Fallback>
                <p:oleObj name="Equation" r:id="rId12" imgW="583947" imgH="24119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5410200"/>
                        <a:ext cx="1206500"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3654" name="Object 6"/>
          <p:cNvGraphicFramePr>
            <a:graphicFrameLocks noChangeAspect="1"/>
          </p:cNvGraphicFramePr>
          <p:nvPr/>
        </p:nvGraphicFramePr>
        <p:xfrm>
          <a:off x="6553200" y="3657600"/>
          <a:ext cx="1752600" cy="620713"/>
        </p:xfrm>
        <a:graphic>
          <a:graphicData uri="http://schemas.openxmlformats.org/presentationml/2006/ole">
            <mc:AlternateContent xmlns:mc="http://schemas.openxmlformats.org/markup-compatibility/2006">
              <mc:Choice xmlns:v="urn:schemas-microsoft-com:vml" Requires="v">
                <p:oleObj spid="_x0000_s66569" name="Equation" r:id="rId14" imgW="609600" imgH="228600" progId="Equation.3">
                  <p:embed/>
                </p:oleObj>
              </mc:Choice>
              <mc:Fallback>
                <p:oleObj name="Equation" r:id="rId14" imgW="6096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3657600"/>
                        <a:ext cx="1752600" cy="62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030133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3650"/>
                                        </p:tgtEl>
                                        <p:attrNameLst>
                                          <p:attrName>style.visibility</p:attrName>
                                        </p:attrNameLst>
                                      </p:cBhvr>
                                      <p:to>
                                        <p:strVal val="visible"/>
                                      </p:to>
                                    </p:set>
                                    <p:anim calcmode="lin" valueType="num">
                                      <p:cBhvr additive="base">
                                        <p:cTn id="17" dur="500" fill="hold"/>
                                        <p:tgtEl>
                                          <p:spTgt spid="283650"/>
                                        </p:tgtEl>
                                        <p:attrNameLst>
                                          <p:attrName>ppt_x</p:attrName>
                                        </p:attrNameLst>
                                      </p:cBhvr>
                                      <p:tavLst>
                                        <p:tav tm="0">
                                          <p:val>
                                            <p:strVal val="#ppt_x"/>
                                          </p:val>
                                        </p:tav>
                                        <p:tav tm="100000">
                                          <p:val>
                                            <p:strVal val="#ppt_x"/>
                                          </p:val>
                                        </p:tav>
                                      </p:tavLst>
                                    </p:anim>
                                    <p:anim calcmode="lin" valueType="num">
                                      <p:cBhvr additive="base">
                                        <p:cTn id="18" dur="500" fill="hold"/>
                                        <p:tgtEl>
                                          <p:spTgt spid="28365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3651"/>
                                        </p:tgtEl>
                                        <p:attrNameLst>
                                          <p:attrName>style.visibility</p:attrName>
                                        </p:attrNameLst>
                                      </p:cBhvr>
                                      <p:to>
                                        <p:strVal val="visible"/>
                                      </p:to>
                                    </p:set>
                                    <p:anim calcmode="lin" valueType="num">
                                      <p:cBhvr additive="base">
                                        <p:cTn id="21" dur="500" fill="hold"/>
                                        <p:tgtEl>
                                          <p:spTgt spid="283651"/>
                                        </p:tgtEl>
                                        <p:attrNameLst>
                                          <p:attrName>ppt_x</p:attrName>
                                        </p:attrNameLst>
                                      </p:cBhvr>
                                      <p:tavLst>
                                        <p:tav tm="0">
                                          <p:val>
                                            <p:strVal val="#ppt_x"/>
                                          </p:val>
                                        </p:tav>
                                        <p:tav tm="100000">
                                          <p:val>
                                            <p:strVal val="#ppt_x"/>
                                          </p:val>
                                        </p:tav>
                                      </p:tavLst>
                                    </p:anim>
                                    <p:anim calcmode="lin" valueType="num">
                                      <p:cBhvr additive="base">
                                        <p:cTn id="22" dur="500" fill="hold"/>
                                        <p:tgtEl>
                                          <p:spTgt spid="28365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3652"/>
                                        </p:tgtEl>
                                        <p:attrNameLst>
                                          <p:attrName>style.visibility</p:attrName>
                                        </p:attrNameLst>
                                      </p:cBhvr>
                                      <p:to>
                                        <p:strVal val="visible"/>
                                      </p:to>
                                    </p:set>
                                    <p:anim calcmode="lin" valueType="num">
                                      <p:cBhvr additive="base">
                                        <p:cTn id="25" dur="500" fill="hold"/>
                                        <p:tgtEl>
                                          <p:spTgt spid="283652"/>
                                        </p:tgtEl>
                                        <p:attrNameLst>
                                          <p:attrName>ppt_x</p:attrName>
                                        </p:attrNameLst>
                                      </p:cBhvr>
                                      <p:tavLst>
                                        <p:tav tm="0">
                                          <p:val>
                                            <p:strVal val="#ppt_x"/>
                                          </p:val>
                                        </p:tav>
                                        <p:tav tm="100000">
                                          <p:val>
                                            <p:strVal val="#ppt_x"/>
                                          </p:val>
                                        </p:tav>
                                      </p:tavLst>
                                    </p:anim>
                                    <p:anim calcmode="lin" valueType="num">
                                      <p:cBhvr additive="base">
                                        <p:cTn id="26" dur="500" fill="hold"/>
                                        <p:tgtEl>
                                          <p:spTgt spid="2836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83654"/>
                                        </p:tgtEl>
                                        <p:attrNameLst>
                                          <p:attrName>style.visibility</p:attrName>
                                        </p:attrNameLst>
                                      </p:cBhvr>
                                      <p:to>
                                        <p:strVal val="visible"/>
                                      </p:to>
                                    </p:set>
                                    <p:anim calcmode="lin" valueType="num">
                                      <p:cBhvr additive="base">
                                        <p:cTn id="47" dur="500" fill="hold"/>
                                        <p:tgtEl>
                                          <p:spTgt spid="283654"/>
                                        </p:tgtEl>
                                        <p:attrNameLst>
                                          <p:attrName>ppt_x</p:attrName>
                                        </p:attrNameLst>
                                      </p:cBhvr>
                                      <p:tavLst>
                                        <p:tav tm="0">
                                          <p:val>
                                            <p:strVal val="#ppt_x"/>
                                          </p:val>
                                        </p:tav>
                                        <p:tav tm="100000">
                                          <p:val>
                                            <p:strVal val="#ppt_x"/>
                                          </p:val>
                                        </p:tav>
                                      </p:tavLst>
                                    </p:anim>
                                    <p:anim calcmode="lin" valueType="num">
                                      <p:cBhvr additive="base">
                                        <p:cTn id="48" dur="500" fill="hold"/>
                                        <p:tgtEl>
                                          <p:spTgt spid="28365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500" fill="hold"/>
                                        <p:tgtEl>
                                          <p:spTgt spid="48"/>
                                        </p:tgtEl>
                                        <p:attrNameLst>
                                          <p:attrName>ppt_x</p:attrName>
                                        </p:attrNameLst>
                                      </p:cBhvr>
                                      <p:tavLst>
                                        <p:tav tm="0">
                                          <p:val>
                                            <p:strVal val="#ppt_x"/>
                                          </p:val>
                                        </p:tav>
                                        <p:tav tm="100000">
                                          <p:val>
                                            <p:strVal val="#ppt_x"/>
                                          </p:val>
                                        </p:tav>
                                      </p:tavLst>
                                    </p:anim>
                                    <p:anim calcmode="lin" valueType="num">
                                      <p:cBhvr additive="base">
                                        <p:cTn id="6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47800" y="1005840"/>
            <a:ext cx="7467600" cy="868680"/>
          </a:xfrm>
        </p:spPr>
        <p:txBody>
          <a:bodyPr/>
          <a:lstStyle/>
          <a:p>
            <a:pPr algn="l"/>
            <a:r>
              <a:rPr lang="en-US" sz="4000" dirty="0" smtClean="0"/>
              <a:t>Data Analysis Comparison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2093778"/>
              </p:ext>
            </p:extLst>
          </p:nvPr>
        </p:nvGraphicFramePr>
        <p:xfrm>
          <a:off x="762000" y="2240280"/>
          <a:ext cx="7620000" cy="4024433"/>
        </p:xfrm>
        <a:graphic>
          <a:graphicData uri="http://schemas.openxmlformats.org/drawingml/2006/table">
            <a:tbl>
              <a:tblPr/>
              <a:tblGrid>
                <a:gridCol w="362857"/>
                <a:gridCol w="1663739"/>
                <a:gridCol w="2894654"/>
                <a:gridCol w="2698750"/>
              </a:tblGrid>
              <a:tr h="304038">
                <a:tc>
                  <a:txBody>
                    <a:bodyPr/>
                    <a:lstStyle/>
                    <a:p>
                      <a:pPr algn="ctr" fontAlgn="t"/>
                      <a:endParaRPr lang="en-US" sz="1900" b="1" i="0" u="none" strike="noStrike" dirty="0">
                        <a:solidFill>
                          <a:srgbClr val="FFFFFF"/>
                        </a:solidFill>
                        <a:latin typeface="Calibri"/>
                      </a:endParaRPr>
                    </a:p>
                  </a:txBody>
                  <a:tcPr marL="9525" marR="9525" marT="11430" marB="0">
                    <a:lnL>
                      <a:noFill/>
                    </a:lnL>
                    <a:lnR>
                      <a:noFill/>
                    </a:lnR>
                    <a:lnT>
                      <a:noFill/>
                    </a:lnT>
                    <a:lnB>
                      <a:noFill/>
                    </a:lnB>
                  </a:tcPr>
                </a:tc>
                <a:tc>
                  <a:txBody>
                    <a:bodyPr/>
                    <a:lstStyle/>
                    <a:p>
                      <a:pPr algn="ctr" fontAlgn="t"/>
                      <a:r>
                        <a:rPr lang="en-US" sz="1900" b="1" i="0" u="none" strike="noStrike" dirty="0">
                          <a:solidFill>
                            <a:srgbClr val="FFFFFF"/>
                          </a:solidFill>
                          <a:latin typeface="Calibri"/>
                        </a:rPr>
                        <a:t> </a:t>
                      </a:r>
                    </a:p>
                  </a:txBody>
                  <a:tcPr marL="9525" marR="9525" marT="11430" marB="0">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tcPr>
                </a:tc>
                <a:tc gridSpan="2">
                  <a:txBody>
                    <a:bodyPr/>
                    <a:lstStyle/>
                    <a:p>
                      <a:pPr algn="ctr" fontAlgn="t"/>
                      <a:r>
                        <a:rPr lang="en-US" sz="1900" b="1" i="0" u="none" strike="noStrike" dirty="0">
                          <a:solidFill>
                            <a:srgbClr val="FFFFFF"/>
                          </a:solidFill>
                          <a:latin typeface="Calibri"/>
                        </a:rPr>
                        <a:t>Data Analysis Type</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552579"/>
                    </a:solidFill>
                  </a:tcPr>
                </a:tc>
                <a:tc hMerge="1">
                  <a:txBody>
                    <a:bodyPr/>
                    <a:lstStyle/>
                    <a:p>
                      <a:endParaRPr lang="en-US"/>
                    </a:p>
                  </a:txBody>
                  <a:tcPr/>
                </a:tc>
              </a:tr>
              <a:tr h="706374">
                <a:tc>
                  <a:txBody>
                    <a:bodyPr/>
                    <a:lstStyle/>
                    <a:p>
                      <a:pPr algn="ctr" fontAlgn="t"/>
                      <a:endParaRPr lang="en-US" sz="1900" b="1" i="0" u="none" strike="noStrike" dirty="0">
                        <a:solidFill>
                          <a:srgbClr val="FFFFFF"/>
                        </a:solidFill>
                        <a:latin typeface="Calibri"/>
                      </a:endParaRPr>
                    </a:p>
                  </a:txBody>
                  <a:tcPr marL="9525" marR="9525" marT="11430" marB="0">
                    <a:lnL>
                      <a:noFill/>
                    </a:lnL>
                    <a:lnR w="6350" cap="flat" cmpd="sng" algn="ctr">
                      <a:solidFill>
                        <a:srgbClr val="A5A5A5"/>
                      </a:solidFill>
                      <a:prstDash val="solid"/>
                      <a:round/>
                      <a:headEnd type="none" w="med" len="med"/>
                      <a:tailEnd type="none" w="med" len="med"/>
                    </a:lnR>
                    <a:lnT>
                      <a:noFill/>
                    </a:lnT>
                    <a:lnB>
                      <a:noFill/>
                    </a:lnB>
                  </a:tcPr>
                </a:tc>
                <a:tc>
                  <a:txBody>
                    <a:bodyPr/>
                    <a:lstStyle/>
                    <a:p>
                      <a:pPr algn="ctr" fontAlgn="t"/>
                      <a:endParaRPr lang="en-US" sz="2300" b="1" i="0" u="none" strike="noStrike" dirty="0">
                        <a:solidFill>
                          <a:srgbClr val="000000"/>
                        </a:solidFill>
                        <a:latin typeface="Calibri"/>
                      </a:endParaRP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t"/>
                      <a:r>
                        <a:rPr lang="en-US" sz="2300" b="1" i="0" u="none" strike="noStrike" dirty="0">
                          <a:solidFill>
                            <a:srgbClr val="000000"/>
                          </a:solidFill>
                          <a:latin typeface="Calibri"/>
                        </a:rPr>
                        <a:t>Confirmatory </a:t>
                      </a:r>
                      <a:r>
                        <a:rPr lang="en-US" sz="2300" b="1" i="0" u="none" strike="noStrike" dirty="0" smtClean="0">
                          <a:solidFill>
                            <a:srgbClr val="000000"/>
                          </a:solidFill>
                          <a:latin typeface="Calibri"/>
                        </a:rPr>
                        <a:t> </a:t>
                      </a:r>
                    </a:p>
                    <a:p>
                      <a:pPr algn="ctr" fontAlgn="t"/>
                      <a:r>
                        <a:rPr lang="en-US" sz="2300" b="1" i="0" u="none" strike="noStrike" dirty="0" smtClean="0">
                          <a:solidFill>
                            <a:srgbClr val="000000"/>
                          </a:solidFill>
                          <a:latin typeface="Calibri"/>
                        </a:rPr>
                        <a:t>Data Analysis (CDA)</a:t>
                      </a:r>
                      <a:endParaRPr lang="en-US" sz="2300" b="1" i="0" u="none" strike="noStrike" dirty="0">
                        <a:solidFill>
                          <a:srgbClr val="000000"/>
                        </a:solidFill>
                        <a:latin typeface="Calibri"/>
                      </a:endParaRP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300" b="1" i="0" u="none" strike="noStrike" dirty="0" smtClean="0">
                          <a:solidFill>
                            <a:srgbClr val="000000"/>
                          </a:solidFill>
                          <a:latin typeface="Calibri"/>
                        </a:rPr>
                        <a:t>Exploratory </a:t>
                      </a:r>
                    </a:p>
                    <a:p>
                      <a:pPr algn="ctr" fontAlgn="t"/>
                      <a:r>
                        <a:rPr lang="en-US" sz="2300" b="1" i="0" u="none" strike="noStrike" dirty="0" smtClean="0">
                          <a:solidFill>
                            <a:srgbClr val="000000"/>
                          </a:solidFill>
                          <a:latin typeface="Calibri"/>
                        </a:rPr>
                        <a:t>Data Analysis(EDA)</a:t>
                      </a:r>
                      <a:endParaRPr lang="en-US" sz="2300" b="1" i="0" u="none" strike="noStrike" dirty="0">
                        <a:solidFill>
                          <a:srgbClr val="000000"/>
                        </a:solidFill>
                        <a:latin typeface="Calibri"/>
                      </a:endParaRP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r>
              <a:tr h="377269">
                <a:tc rowSpan="6">
                  <a:txBody>
                    <a:bodyPr/>
                    <a:lstStyle/>
                    <a:p>
                      <a:pPr algn="ctr" fontAlgn="ctr"/>
                      <a:r>
                        <a:rPr lang="en-US" sz="1900" b="1" i="0" u="none" strike="noStrike" dirty="0" smtClean="0">
                          <a:solidFill>
                            <a:srgbClr val="FFFFFF"/>
                          </a:solidFill>
                          <a:latin typeface="Calibri"/>
                        </a:rPr>
                        <a:t>Study Characteristic</a:t>
                      </a:r>
                      <a:endParaRPr lang="en-US" sz="1900" b="1" i="0" u="none" strike="noStrike" dirty="0">
                        <a:solidFill>
                          <a:srgbClr val="FFFFFF"/>
                        </a:solidFill>
                        <a:latin typeface="Calibri"/>
                      </a:endParaRPr>
                    </a:p>
                  </a:txBody>
                  <a:tcPr marL="9525" marR="9525" marT="11430" marB="0" vert="vert27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solidFill>
                      <a:srgbClr val="552579"/>
                    </a:solidFill>
                  </a:tcPr>
                </a:tc>
                <a:tc>
                  <a:txBody>
                    <a:bodyPr/>
                    <a:lstStyle/>
                    <a:p>
                      <a:pPr algn="ctr" fontAlgn="t"/>
                      <a:r>
                        <a:rPr lang="en-US" sz="2300" b="1" i="0" u="none" strike="noStrike" dirty="0">
                          <a:solidFill>
                            <a:srgbClr val="000000"/>
                          </a:solidFill>
                          <a:latin typeface="Calibri"/>
                        </a:rPr>
                        <a:t>Approach</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300" b="0" i="0" u="none" strike="noStrike" dirty="0">
                          <a:solidFill>
                            <a:srgbClr val="000000"/>
                          </a:solidFill>
                          <a:latin typeface="Calibri"/>
                        </a:rPr>
                        <a:t>Deductive</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300" b="0" i="0" u="none" strike="noStrike" dirty="0">
                          <a:solidFill>
                            <a:srgbClr val="000000"/>
                          </a:solidFill>
                          <a:latin typeface="Calibri"/>
                        </a:rPr>
                        <a:t>Inductive</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77269">
                <a:tc vMerge="1">
                  <a:txBody>
                    <a:bodyPr/>
                    <a:lstStyle/>
                    <a:p>
                      <a:pPr algn="ctr" fontAlgn="ctr"/>
                      <a:endParaRPr lang="en-US" sz="1600" b="1" i="0" u="none" strike="noStrike" dirty="0">
                        <a:solidFill>
                          <a:srgbClr val="FFFFFF"/>
                        </a:solidFill>
                        <a:latin typeface="Calibri"/>
                      </a:endParaRPr>
                    </a:p>
                  </a:txBody>
                  <a:tcPr marL="9525" marR="9525" marT="9525" marB="0" vert="vert27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solidFill>
                      <a:srgbClr val="552579"/>
                    </a:solidFill>
                  </a:tcPr>
                </a:tc>
                <a:tc>
                  <a:txBody>
                    <a:bodyPr/>
                    <a:lstStyle/>
                    <a:p>
                      <a:pPr algn="ctr" fontAlgn="t"/>
                      <a:r>
                        <a:rPr lang="en-US" sz="2300" b="1" i="0" u="none" strike="noStrike" dirty="0">
                          <a:solidFill>
                            <a:srgbClr val="000000"/>
                          </a:solidFill>
                          <a:latin typeface="Calibri"/>
                        </a:rPr>
                        <a:t>Assumptions</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300" b="0" i="0" u="none" strike="noStrike" dirty="0">
                          <a:solidFill>
                            <a:srgbClr val="000000"/>
                          </a:solidFill>
                          <a:latin typeface="Calibri"/>
                        </a:rPr>
                        <a:t>Accepted</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300" b="0" i="0" u="none" strike="noStrike" dirty="0">
                          <a:solidFill>
                            <a:srgbClr val="000000"/>
                          </a:solidFill>
                          <a:latin typeface="Calibri"/>
                        </a:rPr>
                        <a:t>Questioned</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429610">
                <a:tc vMerge="1">
                  <a:txBody>
                    <a:bodyPr/>
                    <a:lstStyle/>
                    <a:p>
                      <a:endParaRPr lang="en-US"/>
                    </a:p>
                  </a:txBody>
                  <a:tcPr/>
                </a:tc>
                <a:tc>
                  <a:txBody>
                    <a:bodyPr/>
                    <a:lstStyle/>
                    <a:p>
                      <a:pPr algn="ctr" fontAlgn="t"/>
                      <a:r>
                        <a:rPr lang="en-US" sz="2300" b="1" i="0" u="none" strike="noStrike" dirty="0" smtClean="0">
                          <a:solidFill>
                            <a:srgbClr val="000000"/>
                          </a:solidFill>
                          <a:latin typeface="Calibri"/>
                        </a:rPr>
                        <a:t>View</a:t>
                      </a:r>
                      <a:endParaRPr lang="en-US" sz="2300" b="1" i="0" u="none" strike="noStrike" dirty="0">
                        <a:solidFill>
                          <a:srgbClr val="000000"/>
                        </a:solidFill>
                        <a:latin typeface="Calibri"/>
                      </a:endParaRP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300" b="0" i="0" u="none" strike="noStrike" dirty="0" smtClean="0">
                          <a:solidFill>
                            <a:srgbClr val="000000"/>
                          </a:solidFill>
                          <a:latin typeface="Calibri"/>
                        </a:rPr>
                        <a:t>Narrow</a:t>
                      </a:r>
                      <a:endParaRPr lang="en-US" sz="2300" b="0" i="0" u="none" strike="noStrike" dirty="0">
                        <a:solidFill>
                          <a:srgbClr val="000000"/>
                        </a:solidFill>
                        <a:latin typeface="Calibri"/>
                      </a:endParaRP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300" b="0" i="0" u="none" strike="noStrike" dirty="0" smtClean="0">
                          <a:solidFill>
                            <a:srgbClr val="000000"/>
                          </a:solidFill>
                          <a:latin typeface="Calibri"/>
                        </a:rPr>
                        <a:t>Broad</a:t>
                      </a:r>
                      <a:endParaRPr lang="en-US" sz="2300" b="0" i="0" u="none" strike="noStrike" dirty="0">
                        <a:solidFill>
                          <a:srgbClr val="000000"/>
                        </a:solidFill>
                        <a:latin typeface="Calibri"/>
                      </a:endParaRP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785615">
                <a:tc vMerge="1">
                  <a:txBody>
                    <a:bodyPr/>
                    <a:lstStyle/>
                    <a:p>
                      <a:endParaRPr lang="en-US"/>
                    </a:p>
                  </a:txBody>
                  <a:tcPr/>
                </a:tc>
                <a:tc>
                  <a:txBody>
                    <a:bodyPr/>
                    <a:lstStyle/>
                    <a:p>
                      <a:pPr algn="ctr" fontAlgn="t"/>
                      <a:r>
                        <a:rPr lang="en-US" sz="2300" b="1" i="0" u="none" strike="noStrike" dirty="0" smtClean="0">
                          <a:solidFill>
                            <a:srgbClr val="000000"/>
                          </a:solidFill>
                          <a:latin typeface="Calibri"/>
                        </a:rPr>
                        <a:t>Purpose</a:t>
                      </a:r>
                      <a:endParaRPr lang="en-US" sz="2300" b="1" i="0" u="none" strike="noStrike" dirty="0">
                        <a:solidFill>
                          <a:srgbClr val="000000"/>
                        </a:solidFill>
                        <a:latin typeface="Calibri"/>
                      </a:endParaRP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300" b="0" i="0" u="none" strike="noStrike" dirty="0" smtClean="0">
                          <a:solidFill>
                            <a:srgbClr val="000000"/>
                          </a:solidFill>
                          <a:latin typeface="Calibri"/>
                        </a:rPr>
                        <a:t>Look for definite answers </a:t>
                      </a:r>
                      <a:br>
                        <a:rPr lang="en-US" sz="2300" b="0" i="0" u="none" strike="noStrike" dirty="0" smtClean="0">
                          <a:solidFill>
                            <a:srgbClr val="000000"/>
                          </a:solidFill>
                          <a:latin typeface="Calibri"/>
                        </a:rPr>
                      </a:br>
                      <a:r>
                        <a:rPr lang="en-US" sz="2300" b="0" i="0" u="none" strike="noStrike" dirty="0" smtClean="0">
                          <a:solidFill>
                            <a:srgbClr val="000000"/>
                          </a:solidFill>
                          <a:latin typeface="Calibri"/>
                        </a:rPr>
                        <a:t>to specific questions</a:t>
                      </a:r>
                      <a:endParaRPr lang="en-US" sz="2300" b="0" i="0" u="none" strike="noStrike" dirty="0">
                        <a:solidFill>
                          <a:srgbClr val="000000"/>
                        </a:solidFill>
                        <a:latin typeface="Calibri"/>
                      </a:endParaRP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300" b="0" i="0" u="none" strike="noStrike" dirty="0" smtClean="0">
                          <a:solidFill>
                            <a:srgbClr val="000000"/>
                          </a:solidFill>
                          <a:latin typeface="Calibri"/>
                        </a:rPr>
                        <a:t>Let data suggest questions </a:t>
                      </a:r>
                    </a:p>
                    <a:p>
                      <a:pPr algn="ctr" fontAlgn="t"/>
                      <a:r>
                        <a:rPr lang="en-US" sz="2300" b="0" i="0" u="none" strike="noStrike" dirty="0" smtClean="0">
                          <a:solidFill>
                            <a:srgbClr val="000000"/>
                          </a:solidFill>
                          <a:latin typeface="Calibri"/>
                        </a:rPr>
                        <a:t>that should be asked</a:t>
                      </a:r>
                      <a:endParaRPr lang="en-US" sz="2300" b="0" i="0" u="none" strike="noStrike" dirty="0">
                        <a:solidFill>
                          <a:srgbClr val="000000"/>
                        </a:solidFill>
                        <a:latin typeface="Calibri"/>
                      </a:endParaRP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58902">
                <a:tc vMerge="1">
                  <a:txBody>
                    <a:bodyPr/>
                    <a:lstStyle/>
                    <a:p>
                      <a:endParaRPr lang="en-US"/>
                    </a:p>
                  </a:txBody>
                  <a:tcPr/>
                </a:tc>
                <a:tc>
                  <a:txBody>
                    <a:bodyPr/>
                    <a:lstStyle/>
                    <a:p>
                      <a:pPr algn="ctr" fontAlgn="t"/>
                      <a:r>
                        <a:rPr lang="en-US" sz="2300" b="1" i="0" u="none" strike="noStrike" dirty="0">
                          <a:solidFill>
                            <a:srgbClr val="000000"/>
                          </a:solidFill>
                          <a:latin typeface="Calibri"/>
                        </a:rPr>
                        <a:t>Statistics</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300" b="0" i="0" u="none" strike="noStrike" dirty="0">
                          <a:solidFill>
                            <a:srgbClr val="C00000"/>
                          </a:solidFill>
                          <a:latin typeface="Calibri"/>
                        </a:rPr>
                        <a:t>Inferential</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300" b="0" i="0" u="none" strike="noStrike" dirty="0">
                          <a:solidFill>
                            <a:srgbClr val="C00000"/>
                          </a:solidFill>
                          <a:latin typeface="Calibri"/>
                        </a:rPr>
                        <a:t>Descriptive</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98837">
                <a:tc vMerge="1">
                  <a:txBody>
                    <a:bodyPr/>
                    <a:lstStyle/>
                    <a:p>
                      <a:endParaRPr lang="en-US"/>
                    </a:p>
                  </a:txBody>
                  <a:tcPr/>
                </a:tc>
                <a:tc>
                  <a:txBody>
                    <a:bodyPr/>
                    <a:lstStyle/>
                    <a:p>
                      <a:pPr algn="ctr" fontAlgn="t"/>
                      <a:r>
                        <a:rPr lang="en-US" sz="2300" b="1" i="0" u="none" strike="noStrike" dirty="0">
                          <a:solidFill>
                            <a:srgbClr val="000000"/>
                          </a:solidFill>
                          <a:latin typeface="Calibri"/>
                        </a:rPr>
                        <a:t>Emphasis</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EECD"/>
                    </a:solidFill>
                  </a:tcPr>
                </a:tc>
                <a:tc>
                  <a:txBody>
                    <a:bodyPr/>
                    <a:lstStyle/>
                    <a:p>
                      <a:pPr algn="ctr" fontAlgn="t"/>
                      <a:r>
                        <a:rPr lang="en-US" sz="2300" b="0" i="0" u="none" strike="noStrike" dirty="0">
                          <a:solidFill>
                            <a:srgbClr val="000000"/>
                          </a:solidFill>
                          <a:latin typeface="Calibri"/>
                        </a:rPr>
                        <a:t>Numerical Calculations</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t"/>
                      <a:r>
                        <a:rPr lang="en-US" sz="2300" b="0" i="0" u="none" strike="noStrike" dirty="0">
                          <a:solidFill>
                            <a:srgbClr val="000000"/>
                          </a:solidFill>
                          <a:latin typeface="Calibri"/>
                        </a:rPr>
                        <a:t>Graphical Displays</a:t>
                      </a:r>
                    </a:p>
                  </a:txBody>
                  <a:tcPr marL="9525" marR="9525" marT="11430"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pPr>
              <a:defRPr/>
            </a:pPr>
            <a:r>
              <a:rPr lang="en-US" dirty="0" smtClean="0"/>
              <a:t>1  Experimental Designs -   </a:t>
            </a:r>
            <a:endParaRPr lang="en-US" dirty="0"/>
          </a:p>
        </p:txBody>
      </p:sp>
      <p:sp>
        <p:nvSpPr>
          <p:cNvPr id="5" name="Slide Number Placeholder 4"/>
          <p:cNvSpPr>
            <a:spLocks noGrp="1"/>
          </p:cNvSpPr>
          <p:nvPr>
            <p:ph type="sldNum" sz="quarter" idx="12"/>
          </p:nvPr>
        </p:nvSpPr>
        <p:spPr/>
        <p:txBody>
          <a:bodyPr/>
          <a:lstStyle/>
          <a:p>
            <a:pPr>
              <a:defRPr/>
            </a:pPr>
            <a:fld id="{E1E07605-2290-4280-8B50-9828A87833D5}" type="slidenum">
              <a:rPr lang="en-US" smtClean="0"/>
              <a:pPr>
                <a:defRPr/>
              </a:pPr>
              <a:t>6</a:t>
            </a:fld>
            <a:endParaRPr lang="en-US" dirty="0"/>
          </a:p>
        </p:txBody>
      </p:sp>
    </p:spTree>
    <p:extLst>
      <p:ext uri="{BB962C8B-B14F-4D97-AF65-F5344CB8AC3E}">
        <p14:creationId xmlns:p14="http://schemas.microsoft.com/office/powerpoint/2010/main" val="21014453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696200" cy="838200"/>
          </a:xfrm>
        </p:spPr>
        <p:txBody>
          <a:bodyPr>
            <a:normAutofit fontScale="90000"/>
          </a:bodyPr>
          <a:lstStyle/>
          <a:p>
            <a:pPr algn="l"/>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Data:  Estimate Overall Mean</a:t>
            </a: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000" dirty="0" smtClean="0"/>
              <a:t>From Our Previous Example</a:t>
            </a:r>
            <a:endParaRPr lang="en-US" sz="2000" dirty="0"/>
          </a:p>
        </p:txBody>
      </p:sp>
      <p:sp>
        <p:nvSpPr>
          <p:cNvPr id="7" name="Slide Number Placeholder 6"/>
          <p:cNvSpPr>
            <a:spLocks noGrp="1"/>
          </p:cNvSpPr>
          <p:nvPr>
            <p:ph type="sldNum" sz="quarter" idx="12"/>
          </p:nvPr>
        </p:nvSpPr>
        <p:spPr>
          <a:xfrm>
            <a:off x="6553200" y="6381750"/>
            <a:ext cx="2133600" cy="476250"/>
          </a:xfrm>
        </p:spPr>
        <p:txBody>
          <a:bodyPr/>
          <a:lstStyle/>
          <a:p>
            <a:pPr>
              <a:defRPr/>
            </a:pPr>
            <a:fld id="{93C3E5E7-EC7B-42D7-849E-D39896214FE8}" type="slidenum">
              <a:rPr lang="en-US" smtClean="0"/>
              <a:pPr>
                <a:defRPr/>
              </a:pPr>
              <a:t>60</a:t>
            </a:fld>
            <a:endParaRPr lang="en-US" dirty="0"/>
          </a:p>
        </p:txBody>
      </p:sp>
      <p:sp>
        <p:nvSpPr>
          <p:cNvPr id="8" name="Footer Placeholder 7"/>
          <p:cNvSpPr>
            <a:spLocks noGrp="1"/>
          </p:cNvSpPr>
          <p:nvPr>
            <p:ph type="ftr" sz="quarter" idx="11"/>
          </p:nvPr>
        </p:nvSpPr>
        <p:spPr>
          <a:xfrm>
            <a:off x="3124200" y="6381750"/>
            <a:ext cx="2895600" cy="476250"/>
          </a:xfrm>
        </p:spPr>
        <p:txBody>
          <a:bodyPr/>
          <a:lstStyle/>
          <a:p>
            <a:pPr>
              <a:defRPr/>
            </a:pPr>
            <a:r>
              <a:rPr lang="en-US" dirty="0" smtClean="0"/>
              <a:t>4 Introduction to </a:t>
            </a:r>
            <a:r>
              <a:rPr lang="en-US" dirty="0" err="1" smtClean="0"/>
              <a:t>Bayes</a:t>
            </a:r>
            <a:r>
              <a:rPr lang="en-US" dirty="0" smtClean="0"/>
              <a:t>-HSRG</a:t>
            </a:r>
            <a:endParaRPr lang="en-US" dirty="0"/>
          </a:p>
        </p:txBody>
      </p:sp>
      <p:pic>
        <p:nvPicPr>
          <p:cNvPr id="30310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114300" cy="276225"/>
          </a:xfrm>
          <a:prstGeom prst="rect">
            <a:avLst/>
          </a:prstGeom>
          <a:noFill/>
        </p:spPr>
      </p:pic>
      <p:sp>
        <p:nvSpPr>
          <p:cNvPr id="303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31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04" name="Object 4"/>
          <p:cNvGraphicFramePr>
            <a:graphicFrameLocks noChangeAspect="1"/>
          </p:cNvGraphicFramePr>
          <p:nvPr>
            <p:extLst>
              <p:ext uri="{D42A27DB-BD31-4B8C-83A1-F6EECF244321}">
                <p14:modId xmlns:p14="http://schemas.microsoft.com/office/powerpoint/2010/main" val="2817845964"/>
              </p:ext>
            </p:extLst>
          </p:nvPr>
        </p:nvGraphicFramePr>
        <p:xfrm>
          <a:off x="5486400" y="2667000"/>
          <a:ext cx="3392488" cy="1131888"/>
        </p:xfrm>
        <a:graphic>
          <a:graphicData uri="http://schemas.openxmlformats.org/presentationml/2006/ole">
            <mc:AlternateContent xmlns:mc="http://schemas.openxmlformats.org/markup-compatibility/2006">
              <mc:Choice xmlns:v="urn:schemas-microsoft-com:vml" Requires="v">
                <p:oleObj spid="_x0000_s43352" name="Equation" r:id="rId5" imgW="1828800" imgH="609480" progId="Equation.DSMT4">
                  <p:embed/>
                </p:oleObj>
              </mc:Choice>
              <mc:Fallback>
                <p:oleObj name="Equation" r:id="rId5" imgW="1828800" imgH="609480" progId="Equation.DSMT4">
                  <p:embed/>
                  <p:pic>
                    <p:nvPicPr>
                      <p:cNvPr id="0" name=""/>
                      <p:cNvPicPr>
                        <a:picLocks noChangeAspect="1" noChangeArrowheads="1"/>
                      </p:cNvPicPr>
                      <p:nvPr/>
                    </p:nvPicPr>
                    <p:blipFill>
                      <a:blip r:embed="rId6"/>
                      <a:srcRect/>
                      <a:stretch>
                        <a:fillRect/>
                      </a:stretch>
                    </p:blipFill>
                    <p:spPr bwMode="auto">
                      <a:xfrm>
                        <a:off x="5486400" y="2667000"/>
                        <a:ext cx="3392488" cy="113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3"/>
          <p:cNvPicPr>
            <a:picLocks noChangeAspect="1" noChangeArrowheads="1"/>
          </p:cNvPicPr>
          <p:nvPr/>
        </p:nvPicPr>
        <p:blipFill>
          <a:blip r:embed="rId7" cstate="print"/>
          <a:srcRect l="24931" t="34023" r="25762" b="20000"/>
          <a:stretch>
            <a:fillRect/>
          </a:stretch>
        </p:blipFill>
        <p:spPr bwMode="auto">
          <a:xfrm>
            <a:off x="304800" y="2209801"/>
            <a:ext cx="5018532" cy="2819400"/>
          </a:xfrm>
          <a:prstGeom prst="rect">
            <a:avLst/>
          </a:prstGeom>
          <a:noFill/>
          <a:ln w="9525">
            <a:noFill/>
            <a:miter lim="800000"/>
            <a:headEnd/>
            <a:tailEnd/>
          </a:ln>
        </p:spPr>
      </p:pic>
      <p:graphicFrame>
        <p:nvGraphicFramePr>
          <p:cNvPr id="307205" name="Object 5"/>
          <p:cNvGraphicFramePr>
            <a:graphicFrameLocks noChangeAspect="1"/>
          </p:cNvGraphicFramePr>
          <p:nvPr>
            <p:extLst>
              <p:ext uri="{D42A27DB-BD31-4B8C-83A1-F6EECF244321}">
                <p14:modId xmlns:p14="http://schemas.microsoft.com/office/powerpoint/2010/main" val="349470157"/>
              </p:ext>
            </p:extLst>
          </p:nvPr>
        </p:nvGraphicFramePr>
        <p:xfrm>
          <a:off x="1600200" y="5229225"/>
          <a:ext cx="6248400" cy="942975"/>
        </p:xfrm>
        <a:graphic>
          <a:graphicData uri="http://schemas.openxmlformats.org/presentationml/2006/ole">
            <mc:AlternateContent xmlns:mc="http://schemas.openxmlformats.org/markup-compatibility/2006">
              <mc:Choice xmlns:v="urn:schemas-microsoft-com:vml" Requires="v">
                <p:oleObj spid="_x0000_s43353" name="Equation" r:id="rId8" imgW="1790700" imgH="508000" progId="Equation.3">
                  <p:embed/>
                </p:oleObj>
              </mc:Choice>
              <mc:Fallback>
                <p:oleObj name="Equation" r:id="rId8" imgW="1790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5229225"/>
                        <a:ext cx="6248400" cy="942975"/>
                      </a:xfrm>
                      <a:prstGeom prst="rect">
                        <a:avLst/>
                      </a:prstGeom>
                      <a:noFill/>
                      <a:extLst/>
                    </p:spPr>
                  </p:pic>
                </p:oleObj>
              </mc:Fallback>
            </mc:AlternateContent>
          </a:graphicData>
        </a:graphic>
      </p:graphicFrame>
    </p:spTree>
    <p:extLst>
      <p:ext uri="{BB962C8B-B14F-4D97-AF65-F5344CB8AC3E}">
        <p14:creationId xmlns:p14="http://schemas.microsoft.com/office/powerpoint/2010/main" val="21559728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04"/>
                                        </p:tgtEl>
                                        <p:attrNameLst>
                                          <p:attrName>style.visibility</p:attrName>
                                        </p:attrNameLst>
                                      </p:cBhvr>
                                      <p:to>
                                        <p:strVal val="visible"/>
                                      </p:to>
                                    </p:set>
                                    <p:anim calcmode="lin" valueType="num">
                                      <p:cBhvr additive="base">
                                        <p:cTn id="13" dur="500" fill="hold"/>
                                        <p:tgtEl>
                                          <p:spTgt spid="307204"/>
                                        </p:tgtEl>
                                        <p:attrNameLst>
                                          <p:attrName>ppt_x</p:attrName>
                                        </p:attrNameLst>
                                      </p:cBhvr>
                                      <p:tavLst>
                                        <p:tav tm="0">
                                          <p:val>
                                            <p:strVal val="#ppt_x"/>
                                          </p:val>
                                        </p:tav>
                                        <p:tav tm="100000">
                                          <p:val>
                                            <p:strVal val="#ppt_x"/>
                                          </p:val>
                                        </p:tav>
                                      </p:tavLst>
                                    </p:anim>
                                    <p:anim calcmode="lin" valueType="num">
                                      <p:cBhvr additive="base">
                                        <p:cTn id="14" dur="500" fill="hold"/>
                                        <p:tgtEl>
                                          <p:spTgt spid="3072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05"/>
                                        </p:tgtEl>
                                        <p:attrNameLst>
                                          <p:attrName>style.visibility</p:attrName>
                                        </p:attrNameLst>
                                      </p:cBhvr>
                                      <p:to>
                                        <p:strVal val="visible"/>
                                      </p:to>
                                    </p:set>
                                    <p:anim calcmode="lin" valueType="num">
                                      <p:cBhvr additive="base">
                                        <p:cTn id="19" dur="500" fill="hold"/>
                                        <p:tgtEl>
                                          <p:spTgt spid="307205"/>
                                        </p:tgtEl>
                                        <p:attrNameLst>
                                          <p:attrName>ppt_x</p:attrName>
                                        </p:attrNameLst>
                                      </p:cBhvr>
                                      <p:tavLst>
                                        <p:tav tm="0">
                                          <p:val>
                                            <p:strVal val="#ppt_x"/>
                                          </p:val>
                                        </p:tav>
                                        <p:tav tm="100000">
                                          <p:val>
                                            <p:strVal val="#ppt_x"/>
                                          </p:val>
                                        </p:tav>
                                      </p:tavLst>
                                    </p:anim>
                                    <p:anim calcmode="lin" valueType="num">
                                      <p:cBhvr additive="base">
                                        <p:cTn id="20" dur="500" fill="hold"/>
                                        <p:tgtEl>
                                          <p:spTgt spid="307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620000" cy="1143000"/>
          </a:xfrm>
        </p:spPr>
        <p:txBody>
          <a:bodyPr/>
          <a:lstStyle/>
          <a:p>
            <a:pPr algn="l"/>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Back to the ANOVA Table </a:t>
            </a:r>
            <a:b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get variances)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Object 5"/>
          <p:cNvGraphicFramePr>
            <a:graphicFrameLocks noChangeAspect="1"/>
          </p:cNvGraphicFramePr>
          <p:nvPr/>
        </p:nvGraphicFramePr>
        <p:xfrm>
          <a:off x="4102100" y="2743200"/>
          <a:ext cx="914400" cy="198438"/>
        </p:xfrm>
        <a:graphic>
          <a:graphicData uri="http://schemas.openxmlformats.org/presentationml/2006/ole">
            <mc:AlternateContent xmlns:mc="http://schemas.openxmlformats.org/markup-compatibility/2006">
              <mc:Choice xmlns:v="urn:schemas-microsoft-com:vml" Requires="v">
                <p:oleObj spid="_x0000_s44547" name="Equation" r:id="rId4" imgW="435285" imgH="677109" progId="">
                  <p:embed/>
                </p:oleObj>
              </mc:Choice>
              <mc:Fallback>
                <p:oleObj name="Equation" r:id="rId4" imgW="435285" imgH="67710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7432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a:xfrm>
            <a:off x="6553200" y="6457950"/>
            <a:ext cx="2133600" cy="476250"/>
          </a:xfrm>
        </p:spPr>
        <p:txBody>
          <a:bodyPr/>
          <a:lstStyle/>
          <a:p>
            <a:pPr>
              <a:defRPr/>
            </a:pPr>
            <a:fld id="{93C3E5E7-EC7B-42D7-849E-D39896214FE8}" type="slidenum">
              <a:rPr lang="en-US" smtClean="0"/>
              <a:pPr>
                <a:defRPr/>
              </a:pPr>
              <a:t>61</a:t>
            </a:fld>
            <a:endParaRPr lang="en-US" dirty="0"/>
          </a:p>
        </p:txBody>
      </p:sp>
      <p:sp>
        <p:nvSpPr>
          <p:cNvPr id="10" name="Footer Placeholder 9"/>
          <p:cNvSpPr>
            <a:spLocks noGrp="1"/>
          </p:cNvSpPr>
          <p:nvPr>
            <p:ph type="ftr" sz="quarter" idx="11"/>
          </p:nvPr>
        </p:nvSpPr>
        <p:spPr>
          <a:xfrm>
            <a:off x="3124200" y="6400800"/>
            <a:ext cx="2895600" cy="476250"/>
          </a:xfrm>
        </p:spPr>
        <p:txBody>
          <a:bodyPr/>
          <a:lstStyle/>
          <a:p>
            <a:pPr>
              <a:defRPr/>
            </a:pPr>
            <a:r>
              <a:rPr lang="en-US" dirty="0" smtClean="0"/>
              <a:t>4 Introduction to </a:t>
            </a:r>
            <a:r>
              <a:rPr lang="en-US" dirty="0" err="1" smtClean="0"/>
              <a:t>Bayes</a:t>
            </a:r>
            <a:r>
              <a:rPr lang="en-US" dirty="0" smtClean="0"/>
              <a:t>-HSRG</a:t>
            </a:r>
            <a:endParaRPr lang="en-US" dirty="0"/>
          </a:p>
        </p:txBody>
      </p:sp>
      <p:graphicFrame>
        <p:nvGraphicFramePr>
          <p:cNvPr id="11" name="Table 10"/>
          <p:cNvGraphicFramePr>
            <a:graphicFrameLocks noGrp="1"/>
          </p:cNvGraphicFramePr>
          <p:nvPr/>
        </p:nvGraphicFramePr>
        <p:xfrm>
          <a:off x="613410" y="2286000"/>
          <a:ext cx="5634990" cy="2108835"/>
        </p:xfrm>
        <a:graphic>
          <a:graphicData uri="http://schemas.openxmlformats.org/drawingml/2006/table">
            <a:tbl>
              <a:tblPr/>
              <a:tblGrid>
                <a:gridCol w="1234440"/>
                <a:gridCol w="1143000"/>
                <a:gridCol w="1257300"/>
                <a:gridCol w="1314450"/>
                <a:gridCol w="685800"/>
              </a:tblGrid>
              <a:tr h="737235">
                <a:tc>
                  <a:txBody>
                    <a:bodyPr/>
                    <a:lstStyle/>
                    <a:p>
                      <a:pPr marL="0" marR="0" algn="ctr">
                        <a:lnSpc>
                          <a:spcPct val="115000"/>
                        </a:lnSpc>
                        <a:spcBef>
                          <a:spcPts val="0"/>
                        </a:spcBef>
                        <a:spcAft>
                          <a:spcPts val="1000"/>
                        </a:spcAft>
                      </a:pPr>
                      <a:r>
                        <a:rPr lang="en-US" sz="1800" b="1" dirty="0">
                          <a:solidFill>
                            <a:schemeClr val="bg1"/>
                          </a:solidFill>
                          <a:latin typeface="Calibri"/>
                          <a:ea typeface="Calibri"/>
                          <a:cs typeface="Times New Roman"/>
                        </a:rPr>
                        <a:t>Source of Variation</a:t>
                      </a:r>
                      <a:endParaRPr lang="en-US" sz="1100" dirty="0">
                        <a:solidFill>
                          <a:schemeClr val="bg1"/>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c>
                  <a:txBody>
                    <a:bodyPr/>
                    <a:lstStyle/>
                    <a:p>
                      <a:pPr marL="0" marR="0" algn="ctr">
                        <a:lnSpc>
                          <a:spcPct val="115000"/>
                        </a:lnSpc>
                        <a:spcBef>
                          <a:spcPts val="0"/>
                        </a:spcBef>
                        <a:spcAft>
                          <a:spcPts val="1000"/>
                        </a:spcAft>
                      </a:pPr>
                      <a:r>
                        <a:rPr lang="en-US" sz="1800" b="1" dirty="0">
                          <a:solidFill>
                            <a:schemeClr val="bg1"/>
                          </a:solidFill>
                          <a:latin typeface="Calibri"/>
                          <a:ea typeface="Calibri"/>
                          <a:cs typeface="Times New Roman"/>
                        </a:rPr>
                        <a:t>SUM of Squares</a:t>
                      </a:r>
                      <a:endParaRPr lang="en-US" sz="1100" dirty="0">
                        <a:solidFill>
                          <a:schemeClr val="bg1"/>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c>
                  <a:txBody>
                    <a:bodyPr/>
                    <a:lstStyle/>
                    <a:p>
                      <a:pPr marL="0" marR="0" algn="ctr">
                        <a:lnSpc>
                          <a:spcPct val="115000"/>
                        </a:lnSpc>
                        <a:spcBef>
                          <a:spcPts val="0"/>
                        </a:spcBef>
                        <a:spcAft>
                          <a:spcPts val="1000"/>
                        </a:spcAft>
                      </a:pPr>
                      <a:r>
                        <a:rPr lang="en-US" sz="1800" b="1" dirty="0">
                          <a:solidFill>
                            <a:schemeClr val="bg1"/>
                          </a:solidFill>
                          <a:latin typeface="Calibri"/>
                          <a:ea typeface="Calibri"/>
                          <a:cs typeface="Times New Roman"/>
                        </a:rPr>
                        <a:t>Degrees of Freedom</a:t>
                      </a:r>
                      <a:endParaRPr lang="en-US" sz="1100" dirty="0">
                        <a:solidFill>
                          <a:schemeClr val="bg1"/>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c>
                  <a:txBody>
                    <a:bodyPr/>
                    <a:lstStyle/>
                    <a:p>
                      <a:pPr marL="0" marR="0" algn="ctr">
                        <a:lnSpc>
                          <a:spcPct val="115000"/>
                        </a:lnSpc>
                        <a:spcBef>
                          <a:spcPts val="0"/>
                        </a:spcBef>
                        <a:spcAft>
                          <a:spcPts val="1000"/>
                        </a:spcAft>
                      </a:pPr>
                      <a:r>
                        <a:rPr lang="en-US" sz="1800" b="1" dirty="0">
                          <a:solidFill>
                            <a:schemeClr val="bg1"/>
                          </a:solidFill>
                          <a:latin typeface="Calibri"/>
                          <a:ea typeface="Calibri"/>
                          <a:cs typeface="Times New Roman"/>
                        </a:rPr>
                        <a:t>Mean Square</a:t>
                      </a:r>
                      <a:endParaRPr lang="en-US" sz="1100" dirty="0">
                        <a:solidFill>
                          <a:schemeClr val="bg1"/>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c>
                  <a:txBody>
                    <a:bodyPr/>
                    <a:lstStyle/>
                    <a:p>
                      <a:pPr marL="0" marR="0" algn="ctr">
                        <a:lnSpc>
                          <a:spcPct val="115000"/>
                        </a:lnSpc>
                        <a:spcBef>
                          <a:spcPts val="0"/>
                        </a:spcBef>
                        <a:spcAft>
                          <a:spcPts val="1000"/>
                        </a:spcAft>
                      </a:pPr>
                      <a:r>
                        <a:rPr lang="en-US" sz="1800" b="1" dirty="0">
                          <a:solidFill>
                            <a:schemeClr val="bg1"/>
                          </a:solidFill>
                          <a:latin typeface="Calibri"/>
                          <a:ea typeface="Calibri"/>
                          <a:cs typeface="Times New Roman"/>
                        </a:rPr>
                        <a:t>F</a:t>
                      </a:r>
                      <a:endParaRPr lang="en-US" sz="1100" dirty="0">
                        <a:solidFill>
                          <a:schemeClr val="bg1"/>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r>
              <a:tr h="457200">
                <a:tc>
                  <a:txBody>
                    <a:bodyPr/>
                    <a:lstStyle/>
                    <a:p>
                      <a:pPr marL="0" marR="0" algn="ctr">
                        <a:lnSpc>
                          <a:spcPct val="115000"/>
                        </a:lnSpc>
                        <a:spcBef>
                          <a:spcPts val="0"/>
                        </a:spcBef>
                        <a:spcAft>
                          <a:spcPts val="1000"/>
                        </a:spcAft>
                      </a:pPr>
                      <a:r>
                        <a:rPr lang="en-US" sz="1800" b="1">
                          <a:latin typeface="Calibri"/>
                          <a:ea typeface="Calibri"/>
                          <a:cs typeface="Times New Roman"/>
                        </a:rPr>
                        <a:t>Treatment</a:t>
                      </a:r>
                      <a:endParaRPr lang="en-US" sz="11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1800" b="1" dirty="0">
                          <a:latin typeface="Calibri"/>
                          <a:ea typeface="Calibri"/>
                          <a:cs typeface="Times New Roman"/>
                        </a:rPr>
                        <a:t>30.6</a:t>
                      </a:r>
                      <a:endParaRPr lang="en-US" sz="11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1800" b="1">
                          <a:latin typeface="Calibri"/>
                          <a:ea typeface="Calibri"/>
                          <a:cs typeface="Times New Roman"/>
                        </a:rPr>
                        <a:t>3</a:t>
                      </a:r>
                      <a:endParaRPr lang="en-US" sz="11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1800" b="1">
                          <a:latin typeface="Calibri"/>
                          <a:ea typeface="Calibri"/>
                          <a:cs typeface="Times New Roman"/>
                        </a:rPr>
                        <a:t>10.2</a:t>
                      </a:r>
                      <a:endParaRPr lang="en-US" sz="11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1800" b="1">
                          <a:latin typeface="Calibri"/>
                          <a:ea typeface="Calibri"/>
                          <a:cs typeface="Times New Roman"/>
                        </a:rPr>
                        <a:t>2.43</a:t>
                      </a:r>
                      <a:endParaRPr lang="en-US" sz="11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r>
              <a:tr h="457200">
                <a:tc>
                  <a:txBody>
                    <a:bodyPr/>
                    <a:lstStyle/>
                    <a:p>
                      <a:pPr marL="0" marR="0" algn="l">
                        <a:lnSpc>
                          <a:spcPct val="115000"/>
                        </a:lnSpc>
                        <a:spcBef>
                          <a:spcPts val="0"/>
                        </a:spcBef>
                        <a:spcAft>
                          <a:spcPts val="1000"/>
                        </a:spcAft>
                      </a:pPr>
                      <a:r>
                        <a:rPr lang="en-US" sz="1800" b="1">
                          <a:latin typeface="Calibri"/>
                          <a:ea typeface="Calibri"/>
                          <a:cs typeface="Times New Roman"/>
                        </a:rPr>
                        <a:t>Error</a:t>
                      </a:r>
                      <a:endParaRPr lang="en-US" sz="11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Calibri"/>
                          <a:ea typeface="Calibri"/>
                          <a:cs typeface="Times New Roman"/>
                        </a:rPr>
                        <a:t>50.3</a:t>
                      </a:r>
                      <a:endParaRPr lang="en-US" sz="11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Calibri"/>
                          <a:ea typeface="Calibri"/>
                          <a:cs typeface="Times New Roman"/>
                        </a:rPr>
                        <a:t>12</a:t>
                      </a:r>
                      <a:endParaRPr lang="en-US" sz="11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latin typeface="Calibri"/>
                          <a:ea typeface="Calibri"/>
                          <a:cs typeface="Times New Roman"/>
                        </a:rPr>
                        <a:t>4.2</a:t>
                      </a:r>
                      <a:endParaRPr lang="en-US" sz="11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5000"/>
                        </a:lnSpc>
                      </a:pPr>
                      <a:endParaRPr lang="en-US" sz="110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57200">
                <a:tc>
                  <a:txBody>
                    <a:bodyPr/>
                    <a:lstStyle/>
                    <a:p>
                      <a:pPr marL="0" marR="0" algn="r">
                        <a:lnSpc>
                          <a:spcPct val="115000"/>
                        </a:lnSpc>
                        <a:spcBef>
                          <a:spcPts val="0"/>
                        </a:spcBef>
                        <a:spcAft>
                          <a:spcPts val="1000"/>
                        </a:spcAft>
                      </a:pPr>
                      <a:r>
                        <a:rPr lang="en-US" sz="1800" b="1" dirty="0">
                          <a:latin typeface="Calibri"/>
                          <a:ea typeface="Calibri"/>
                          <a:cs typeface="Times New Roman"/>
                        </a:rPr>
                        <a:t>Total</a:t>
                      </a:r>
                      <a:endParaRPr lang="en-US" sz="11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1800" b="1">
                          <a:latin typeface="Calibri"/>
                          <a:ea typeface="Calibri"/>
                          <a:cs typeface="Times New Roman"/>
                        </a:rPr>
                        <a:t>80.9</a:t>
                      </a:r>
                      <a:endParaRPr lang="en-US" sz="11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1800" b="1">
                          <a:latin typeface="Calibri"/>
                          <a:ea typeface="Calibri"/>
                          <a:cs typeface="Times New Roman"/>
                        </a:rPr>
                        <a:t>15</a:t>
                      </a:r>
                      <a:endParaRPr lang="en-US" sz="11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3BB"/>
                    </a:solidFill>
                  </a:tcPr>
                </a:tc>
                <a:tc>
                  <a:txBody>
                    <a:bodyPr/>
                    <a:lstStyle/>
                    <a:p>
                      <a:pPr algn="l">
                        <a:lnSpc>
                          <a:spcPct val="115000"/>
                        </a:lnSpc>
                      </a:pPr>
                      <a:endParaRPr lang="en-US" sz="110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3BB"/>
                    </a:solidFill>
                  </a:tcPr>
                </a:tc>
                <a:tc>
                  <a:txBody>
                    <a:bodyPr/>
                    <a:lstStyle/>
                    <a:p>
                      <a:pPr algn="l">
                        <a:lnSpc>
                          <a:spcPct val="115000"/>
                        </a:lnSpc>
                      </a:pPr>
                      <a:endParaRPr lang="en-US" sz="1100" dirty="0">
                        <a:latin typeface="Calibri"/>
                        <a:ea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3BB"/>
                    </a:solidFill>
                  </a:tcPr>
                </a:tc>
              </a:tr>
            </a:tbl>
          </a:graphicData>
        </a:graphic>
      </p:graphicFrame>
      <p:graphicFrame>
        <p:nvGraphicFramePr>
          <p:cNvPr id="13" name="Object 12"/>
          <p:cNvGraphicFramePr>
            <a:graphicFrameLocks noChangeAspect="1"/>
          </p:cNvGraphicFramePr>
          <p:nvPr/>
        </p:nvGraphicFramePr>
        <p:xfrm>
          <a:off x="6664055" y="2197100"/>
          <a:ext cx="1870345" cy="4127500"/>
        </p:xfrm>
        <a:graphic>
          <a:graphicData uri="http://schemas.openxmlformats.org/presentationml/2006/ole">
            <mc:AlternateContent xmlns:mc="http://schemas.openxmlformats.org/markup-compatibility/2006">
              <mc:Choice xmlns:v="urn:schemas-microsoft-com:vml" Requires="v">
                <p:oleObj spid="_x0000_s44548" name="Equation" r:id="rId6" imgW="977900" imgH="2159000" progId="Equation.3">
                  <p:embed/>
                </p:oleObj>
              </mc:Choice>
              <mc:Fallback>
                <p:oleObj name="Equation" r:id="rId6" imgW="977900" imgH="2159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4055" y="2197100"/>
                        <a:ext cx="1870345" cy="412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765" name="Object 5"/>
          <p:cNvGraphicFramePr>
            <a:graphicFrameLocks noChangeAspect="1"/>
          </p:cNvGraphicFramePr>
          <p:nvPr/>
        </p:nvGraphicFramePr>
        <p:xfrm>
          <a:off x="1322387" y="5029200"/>
          <a:ext cx="4164013" cy="942975"/>
        </p:xfrm>
        <a:graphic>
          <a:graphicData uri="http://schemas.openxmlformats.org/presentationml/2006/ole">
            <mc:AlternateContent xmlns:mc="http://schemas.openxmlformats.org/markup-compatibility/2006">
              <mc:Choice xmlns:v="urn:schemas-microsoft-com:vml" Requires="v">
                <p:oleObj spid="_x0000_s44549" name="Equation" r:id="rId8" imgW="2247900" imgH="508000" progId="Equation.3">
                  <p:embed/>
                </p:oleObj>
              </mc:Choice>
              <mc:Fallback>
                <p:oleObj name="Equation" r:id="rId8" imgW="22479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2387" y="5029200"/>
                        <a:ext cx="416401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74903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765"/>
                                        </p:tgtEl>
                                        <p:attrNameLst>
                                          <p:attrName>style.visibility</p:attrName>
                                        </p:attrNameLst>
                                      </p:cBhvr>
                                      <p:to>
                                        <p:strVal val="visible"/>
                                      </p:to>
                                    </p:set>
                                    <p:anim calcmode="lin" valueType="num">
                                      <p:cBhvr additive="base">
                                        <p:cTn id="19" dur="500" fill="hold"/>
                                        <p:tgtEl>
                                          <p:spTgt spid="245765"/>
                                        </p:tgtEl>
                                        <p:attrNameLst>
                                          <p:attrName>ppt_x</p:attrName>
                                        </p:attrNameLst>
                                      </p:cBhvr>
                                      <p:tavLst>
                                        <p:tav tm="0">
                                          <p:val>
                                            <p:strVal val="#ppt_x"/>
                                          </p:val>
                                        </p:tav>
                                        <p:tav tm="100000">
                                          <p:val>
                                            <p:strVal val="#ppt_x"/>
                                          </p:val>
                                        </p:tav>
                                      </p:tavLst>
                                    </p:anim>
                                    <p:anim calcmode="lin" valueType="num">
                                      <p:cBhvr additive="base">
                                        <p:cTn id="20" dur="500" fill="hold"/>
                                        <p:tgtEl>
                                          <p:spTgt spid="2457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696200" cy="838200"/>
          </a:xfrm>
        </p:spPr>
        <p:txBody>
          <a:bodyPr/>
          <a:lstStyle/>
          <a:p>
            <a:pPr algn="l"/>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Data:  Calculation for Tire Set</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a:xfrm>
            <a:off x="6553200" y="6381750"/>
            <a:ext cx="2133600" cy="476250"/>
          </a:xfrm>
        </p:spPr>
        <p:txBody>
          <a:bodyPr/>
          <a:lstStyle/>
          <a:p>
            <a:pPr>
              <a:defRPr/>
            </a:pPr>
            <a:fld id="{93C3E5E7-EC7B-42D7-849E-D39896214FE8}" type="slidenum">
              <a:rPr lang="en-US" smtClean="0"/>
              <a:pPr>
                <a:defRPr/>
              </a:pPr>
              <a:t>62</a:t>
            </a:fld>
            <a:endParaRPr lang="en-US" dirty="0"/>
          </a:p>
        </p:txBody>
      </p:sp>
      <p:sp>
        <p:nvSpPr>
          <p:cNvPr id="8" name="Footer Placeholder 7"/>
          <p:cNvSpPr>
            <a:spLocks noGrp="1"/>
          </p:cNvSpPr>
          <p:nvPr>
            <p:ph type="ftr" sz="quarter" idx="11"/>
          </p:nvPr>
        </p:nvSpPr>
        <p:spPr>
          <a:xfrm>
            <a:off x="3124200" y="6381750"/>
            <a:ext cx="2895600" cy="476250"/>
          </a:xfrm>
        </p:spPr>
        <p:txBody>
          <a:bodyPr/>
          <a:lstStyle/>
          <a:p>
            <a:pPr>
              <a:defRPr/>
            </a:pPr>
            <a:r>
              <a:rPr lang="en-US" dirty="0" smtClean="0"/>
              <a:t>4 Introduction to </a:t>
            </a:r>
            <a:r>
              <a:rPr lang="en-US" dirty="0" err="1" smtClean="0"/>
              <a:t>Bayes</a:t>
            </a:r>
            <a:r>
              <a:rPr lang="en-US" dirty="0" smtClean="0"/>
              <a:t>-HSRG</a:t>
            </a:r>
            <a:endParaRPr lang="en-US" dirty="0"/>
          </a:p>
        </p:txBody>
      </p:sp>
      <p:sp>
        <p:nvSpPr>
          <p:cNvPr id="303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31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nvGraphicFramePr>
        <p:xfrm>
          <a:off x="557213" y="4567238"/>
          <a:ext cx="5081587" cy="1633537"/>
        </p:xfrm>
        <a:graphic>
          <a:graphicData uri="http://schemas.openxmlformats.org/presentationml/2006/ole">
            <mc:AlternateContent xmlns:mc="http://schemas.openxmlformats.org/markup-compatibility/2006">
              <mc:Choice xmlns:v="urn:schemas-microsoft-com:vml" Requires="v">
                <p:oleObj spid="_x0000_s45229" name="Equation" r:id="rId4" imgW="2247900" imgH="723900" progId="Equation.3">
                  <p:embed/>
                </p:oleObj>
              </mc:Choice>
              <mc:Fallback>
                <p:oleObj name="Equation" r:id="rId4" imgW="2247900" imgH="723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4567238"/>
                        <a:ext cx="5081587" cy="163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3"/>
          <p:cNvPicPr>
            <a:picLocks noChangeAspect="1" noChangeArrowheads="1"/>
          </p:cNvPicPr>
          <p:nvPr/>
        </p:nvPicPr>
        <p:blipFill>
          <a:blip r:embed="rId6" cstate="print"/>
          <a:srcRect l="24931" t="34023" r="25762" b="20000"/>
          <a:stretch>
            <a:fillRect/>
          </a:stretch>
        </p:blipFill>
        <p:spPr bwMode="auto">
          <a:xfrm>
            <a:off x="4572000" y="1981200"/>
            <a:ext cx="4104132" cy="2305692"/>
          </a:xfrm>
          <a:prstGeom prst="rect">
            <a:avLst/>
          </a:prstGeom>
          <a:noFill/>
          <a:ln w="9525">
            <a:noFill/>
            <a:miter lim="800000"/>
            <a:headEnd/>
            <a:tailEnd/>
          </a:ln>
        </p:spPr>
      </p:pic>
      <p:pic>
        <p:nvPicPr>
          <p:cNvPr id="303116" name="Picture 12"/>
          <p:cNvPicPr>
            <a:picLocks noChangeAspect="1" noChangeArrowheads="1"/>
          </p:cNvPicPr>
          <p:nvPr/>
        </p:nvPicPr>
        <p:blipFill>
          <a:blip r:embed="rId7" cstate="print"/>
          <a:srcRect l="21449" t="48714" r="47826" b="19892"/>
          <a:stretch>
            <a:fillRect/>
          </a:stretch>
        </p:blipFill>
        <p:spPr bwMode="auto">
          <a:xfrm>
            <a:off x="493986" y="1981200"/>
            <a:ext cx="3620814" cy="1981200"/>
          </a:xfrm>
          <a:prstGeom prst="rect">
            <a:avLst/>
          </a:prstGeom>
          <a:noFill/>
          <a:ln w="9525">
            <a:noFill/>
            <a:miter lim="800000"/>
            <a:headEnd/>
            <a:tailEnd/>
          </a:ln>
        </p:spPr>
      </p:pic>
      <p:graphicFrame>
        <p:nvGraphicFramePr>
          <p:cNvPr id="13" name="Table 12"/>
          <p:cNvGraphicFramePr>
            <a:graphicFrameLocks noGrp="1"/>
          </p:cNvGraphicFramePr>
          <p:nvPr/>
        </p:nvGraphicFramePr>
        <p:xfrm>
          <a:off x="6019799" y="4382770"/>
          <a:ext cx="2545079" cy="2034540"/>
        </p:xfrm>
        <a:graphic>
          <a:graphicData uri="http://schemas.openxmlformats.org/drawingml/2006/table">
            <a:tbl>
              <a:tblPr/>
              <a:tblGrid>
                <a:gridCol w="961804"/>
                <a:gridCol w="813833"/>
                <a:gridCol w="769442"/>
              </a:tblGrid>
              <a:tr h="361188">
                <a:tc>
                  <a:txBody>
                    <a:bodyPr/>
                    <a:lstStyle/>
                    <a:p>
                      <a:pPr marL="0" marR="0" algn="ctr">
                        <a:lnSpc>
                          <a:spcPct val="115000"/>
                        </a:lnSpc>
                        <a:spcBef>
                          <a:spcPts val="0"/>
                        </a:spcBef>
                        <a:spcAft>
                          <a:spcPts val="1000"/>
                        </a:spcAft>
                      </a:pPr>
                      <a:r>
                        <a:rPr lang="en-US" sz="1800" b="1" dirty="0">
                          <a:solidFill>
                            <a:schemeClr val="bg1"/>
                          </a:solidFill>
                          <a:latin typeface="Calibri"/>
                          <a:ea typeface="Calibri"/>
                          <a:cs typeface="Times New Roman"/>
                        </a:rPr>
                        <a:t>Tire Set</a:t>
                      </a:r>
                      <a:endParaRPr lang="en-US" sz="1100" dirty="0">
                        <a:solidFill>
                          <a:schemeClr val="bg1"/>
                        </a:solidFill>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c>
                  <a:txBody>
                    <a:bodyPr/>
                    <a:lstStyle/>
                    <a:p>
                      <a:pPr marL="0" marR="0" algn="ctr">
                        <a:lnSpc>
                          <a:spcPct val="115000"/>
                        </a:lnSpc>
                        <a:spcBef>
                          <a:spcPts val="0"/>
                        </a:spcBef>
                        <a:spcAft>
                          <a:spcPts val="1000"/>
                        </a:spcAft>
                      </a:pPr>
                      <a:r>
                        <a:rPr lang="en-US" sz="1800" b="1" dirty="0">
                          <a:solidFill>
                            <a:schemeClr val="bg1"/>
                          </a:solidFill>
                          <a:latin typeface="Calibri"/>
                          <a:ea typeface="Calibri"/>
                          <a:cs typeface="Times New Roman"/>
                        </a:rPr>
                        <a:t>Tire 2</a:t>
                      </a:r>
                      <a:endParaRPr lang="en-US" sz="1100" dirty="0">
                        <a:solidFill>
                          <a:schemeClr val="bg1"/>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c>
                  <a:txBody>
                    <a:bodyPr/>
                    <a:lstStyle/>
                    <a:p>
                      <a:pPr marL="0" marR="0" algn="ctr">
                        <a:lnSpc>
                          <a:spcPct val="115000"/>
                        </a:lnSpc>
                        <a:spcBef>
                          <a:spcPts val="0"/>
                        </a:spcBef>
                        <a:spcAft>
                          <a:spcPts val="1000"/>
                        </a:spcAft>
                      </a:pPr>
                      <a:r>
                        <a:rPr lang="en-US" sz="1800" b="1" dirty="0">
                          <a:solidFill>
                            <a:schemeClr val="bg1"/>
                          </a:solidFill>
                          <a:latin typeface="Calibri"/>
                          <a:ea typeface="Calibri"/>
                          <a:cs typeface="Times New Roman"/>
                        </a:rPr>
                        <a:t>EB</a:t>
                      </a:r>
                      <a:endParaRPr lang="en-US" sz="1100" dirty="0">
                        <a:solidFill>
                          <a:schemeClr val="bg1"/>
                        </a:solidFill>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62673"/>
                    </a:solidFill>
                  </a:tcPr>
                </a:tc>
              </a:tr>
              <a:tr h="361188">
                <a:tc>
                  <a:txBody>
                    <a:bodyPr/>
                    <a:lstStyle/>
                    <a:p>
                      <a:pPr marL="0" marR="0" algn="ctr">
                        <a:lnSpc>
                          <a:spcPct val="115000"/>
                        </a:lnSpc>
                        <a:spcBef>
                          <a:spcPts val="0"/>
                        </a:spcBef>
                        <a:spcAft>
                          <a:spcPts val="1000"/>
                        </a:spcAft>
                      </a:pPr>
                      <a:r>
                        <a:rPr lang="en-US" sz="1800" b="1">
                          <a:latin typeface="Calibri"/>
                          <a:ea typeface="Calibri"/>
                          <a:cs typeface="Times New Roman"/>
                        </a:rPr>
                        <a:t>1</a:t>
                      </a:r>
                      <a:endParaRPr lang="en-US" sz="11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1800" b="1">
                          <a:latin typeface="Calibri"/>
                          <a:ea typeface="Calibri"/>
                          <a:cs typeface="Times New Roman"/>
                        </a:rPr>
                        <a:t>17</a:t>
                      </a:r>
                      <a:endParaRPr lang="en-US" sz="11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1800" b="1" dirty="0" smtClean="0">
                          <a:latin typeface="Calibri"/>
                          <a:ea typeface="Calibri"/>
                          <a:cs typeface="Times New Roman"/>
                        </a:rPr>
                        <a:t>14.05</a:t>
                      </a:r>
                      <a:endParaRPr lang="en-US" sz="1100" dirty="0">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r>
              <a:tr h="361188">
                <a:tc>
                  <a:txBody>
                    <a:bodyPr/>
                    <a:lstStyle/>
                    <a:p>
                      <a:pPr marL="0" marR="0" algn="ctr">
                        <a:lnSpc>
                          <a:spcPct val="115000"/>
                        </a:lnSpc>
                        <a:spcBef>
                          <a:spcPts val="0"/>
                        </a:spcBef>
                        <a:spcAft>
                          <a:spcPts val="1000"/>
                        </a:spcAft>
                      </a:pPr>
                      <a:r>
                        <a:rPr lang="en-US" sz="1800" b="1">
                          <a:latin typeface="Calibri"/>
                          <a:ea typeface="Calibri"/>
                          <a:cs typeface="Times New Roman"/>
                        </a:rPr>
                        <a:t>2</a:t>
                      </a:r>
                      <a:endParaRPr lang="en-US" sz="11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dirty="0">
                          <a:latin typeface="Calibri"/>
                          <a:ea typeface="Calibri"/>
                          <a:cs typeface="Times New Roman"/>
                        </a:rPr>
                        <a:t>14</a:t>
                      </a:r>
                      <a:endParaRPr lang="en-US" sz="11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1000"/>
                        </a:spcAft>
                      </a:pPr>
                      <a:r>
                        <a:rPr lang="en-US" sz="1800" b="1" kern="1200" dirty="0" smtClean="0">
                          <a:solidFill>
                            <a:schemeClr val="tx1"/>
                          </a:solidFill>
                          <a:latin typeface="Calibri"/>
                          <a:ea typeface="Calibri"/>
                          <a:cs typeface="Times New Roman"/>
                        </a:rPr>
                        <a:t>12.24</a:t>
                      </a:r>
                      <a:endParaRPr lang="en-US" sz="1800" b="1" kern="1200" dirty="0">
                        <a:solidFill>
                          <a:schemeClr val="tx1"/>
                        </a:solidFill>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61188">
                <a:tc>
                  <a:txBody>
                    <a:bodyPr/>
                    <a:lstStyle/>
                    <a:p>
                      <a:pPr marL="0" marR="0" algn="ctr">
                        <a:lnSpc>
                          <a:spcPct val="115000"/>
                        </a:lnSpc>
                        <a:spcBef>
                          <a:spcPts val="0"/>
                        </a:spcBef>
                        <a:spcAft>
                          <a:spcPts val="1000"/>
                        </a:spcAft>
                      </a:pPr>
                      <a:r>
                        <a:rPr lang="en-US" sz="1800" b="1">
                          <a:latin typeface="Calibri"/>
                          <a:ea typeface="Calibri"/>
                          <a:cs typeface="Times New Roman"/>
                        </a:rPr>
                        <a:t>4</a:t>
                      </a:r>
                      <a:endParaRPr lang="en-US" sz="11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a:lnSpc>
                          <a:spcPct val="115000"/>
                        </a:lnSpc>
                        <a:spcBef>
                          <a:spcPts val="0"/>
                        </a:spcBef>
                        <a:spcAft>
                          <a:spcPts val="1000"/>
                        </a:spcAft>
                      </a:pPr>
                      <a:r>
                        <a:rPr lang="en-US" sz="1800" b="1">
                          <a:latin typeface="Calibri"/>
                          <a:ea typeface="Calibri"/>
                          <a:cs typeface="Times New Roman"/>
                        </a:rPr>
                        <a:t>11</a:t>
                      </a:r>
                      <a:endParaRPr lang="en-US" sz="11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c>
                  <a:txBody>
                    <a:bodyPr/>
                    <a:lstStyle/>
                    <a:p>
                      <a:pPr marL="0" marR="0" algn="ctr" defTabSz="914400" rtl="0" eaLnBrk="1" latinLnBrk="0" hangingPunct="1">
                        <a:lnSpc>
                          <a:spcPct val="115000"/>
                        </a:lnSpc>
                        <a:spcBef>
                          <a:spcPts val="0"/>
                        </a:spcBef>
                        <a:spcAft>
                          <a:spcPts val="1000"/>
                        </a:spcAft>
                      </a:pPr>
                      <a:r>
                        <a:rPr lang="en-US" sz="1800" b="1" kern="1200" dirty="0" smtClean="0">
                          <a:solidFill>
                            <a:schemeClr val="tx1"/>
                          </a:solidFill>
                          <a:latin typeface="Calibri"/>
                          <a:ea typeface="Calibri"/>
                          <a:cs typeface="Times New Roman"/>
                        </a:rPr>
                        <a:t>10.88</a:t>
                      </a:r>
                      <a:endParaRPr lang="en-US" sz="1800" b="1" kern="1200" dirty="0">
                        <a:solidFill>
                          <a:schemeClr val="tx1"/>
                        </a:solidFill>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3BB"/>
                    </a:solidFill>
                  </a:tcPr>
                </a:tc>
              </a:tr>
              <a:tr h="361188">
                <a:tc>
                  <a:txBody>
                    <a:bodyPr/>
                    <a:lstStyle/>
                    <a:p>
                      <a:pPr marL="0" marR="0" algn="ctr">
                        <a:lnSpc>
                          <a:spcPct val="115000"/>
                        </a:lnSpc>
                        <a:spcBef>
                          <a:spcPts val="0"/>
                        </a:spcBef>
                        <a:spcAft>
                          <a:spcPts val="1000"/>
                        </a:spcAft>
                      </a:pPr>
                      <a:r>
                        <a:rPr lang="en-US" sz="1800" b="1">
                          <a:latin typeface="Calibri"/>
                          <a:ea typeface="Calibri"/>
                          <a:cs typeface="Times New Roman"/>
                        </a:rPr>
                        <a:t>3</a:t>
                      </a:r>
                      <a:endParaRPr lang="en-US" sz="11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b="1">
                          <a:latin typeface="Calibri"/>
                          <a:ea typeface="Calibri"/>
                          <a:cs typeface="Times New Roman"/>
                        </a:rPr>
                        <a:t>10</a:t>
                      </a:r>
                      <a:endParaRPr lang="en-US" sz="110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1000"/>
                        </a:spcAft>
                      </a:pPr>
                      <a:r>
                        <a:rPr lang="en-US" sz="1800" b="1" kern="1200" dirty="0" smtClean="0">
                          <a:solidFill>
                            <a:schemeClr val="tx1"/>
                          </a:solidFill>
                          <a:latin typeface="Calibri"/>
                          <a:ea typeface="Calibri"/>
                          <a:cs typeface="Times New Roman"/>
                        </a:rPr>
                        <a:t>11.10</a:t>
                      </a:r>
                      <a:endParaRPr lang="en-US" sz="1800" b="1" kern="1200" dirty="0">
                        <a:solidFill>
                          <a:schemeClr val="tx1"/>
                        </a:solidFill>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51204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3116"/>
                                        </p:tgtEl>
                                        <p:attrNameLst>
                                          <p:attrName>style.visibility</p:attrName>
                                        </p:attrNameLst>
                                      </p:cBhvr>
                                      <p:to>
                                        <p:strVal val="visible"/>
                                      </p:to>
                                    </p:set>
                                    <p:anim calcmode="lin" valueType="num">
                                      <p:cBhvr additive="base">
                                        <p:cTn id="13" dur="500" fill="hold"/>
                                        <p:tgtEl>
                                          <p:spTgt spid="303116"/>
                                        </p:tgtEl>
                                        <p:attrNameLst>
                                          <p:attrName>ppt_x</p:attrName>
                                        </p:attrNameLst>
                                      </p:cBhvr>
                                      <p:tavLst>
                                        <p:tav tm="0">
                                          <p:val>
                                            <p:strVal val="#ppt_x"/>
                                          </p:val>
                                        </p:tav>
                                        <p:tav tm="100000">
                                          <p:val>
                                            <p:strVal val="#ppt_x"/>
                                          </p:val>
                                        </p:tav>
                                      </p:tavLst>
                                    </p:anim>
                                    <p:anim calcmode="lin" valueType="num">
                                      <p:cBhvr additive="base">
                                        <p:cTn id="14" dur="500" fill="hold"/>
                                        <p:tgtEl>
                                          <p:spTgt spid="3031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Graphical Display of EB</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dirty="0" smtClean="0"/>
              <a:t>Sample Results</a:t>
            </a:r>
            <a:endParaRPr lang="en-US" sz="2400" dirty="0"/>
          </a:p>
        </p:txBody>
      </p:sp>
      <p:sp>
        <p:nvSpPr>
          <p:cNvPr id="5" name="Slide Number Placeholder 4"/>
          <p:cNvSpPr>
            <a:spLocks noGrp="1"/>
          </p:cNvSpPr>
          <p:nvPr>
            <p:ph type="sldNum" sz="quarter" idx="12"/>
          </p:nvPr>
        </p:nvSpPr>
        <p:spPr/>
        <p:txBody>
          <a:bodyPr/>
          <a:lstStyle/>
          <a:p>
            <a:pPr>
              <a:defRPr/>
            </a:pPr>
            <a:fld id="{93C3E5E7-EC7B-42D7-849E-D39896214FE8}" type="slidenum">
              <a:rPr lang="en-US" smtClean="0"/>
              <a:pPr>
                <a:defRPr/>
              </a:pPr>
              <a:t>63</a:t>
            </a:fld>
            <a:endParaRPr lang="en-US"/>
          </a:p>
        </p:txBody>
      </p:sp>
      <p:pic>
        <p:nvPicPr>
          <p:cNvPr id="246785" name="Picture 1"/>
          <p:cNvPicPr>
            <a:picLocks noChangeAspect="1" noChangeArrowheads="1"/>
          </p:cNvPicPr>
          <p:nvPr/>
        </p:nvPicPr>
        <p:blipFill>
          <a:blip r:embed="rId3" cstate="print"/>
          <a:srcRect/>
          <a:stretch>
            <a:fillRect/>
          </a:stretch>
        </p:blipFill>
        <p:spPr bwMode="auto">
          <a:xfrm>
            <a:off x="533400" y="2057400"/>
            <a:ext cx="8307188" cy="4262437"/>
          </a:xfrm>
          <a:prstGeom prst="rect">
            <a:avLst/>
          </a:prstGeom>
          <a:noFill/>
          <a:ln w="9525">
            <a:noFill/>
            <a:miter lim="800000"/>
            <a:headEnd/>
            <a:tailEnd/>
          </a:ln>
        </p:spPr>
      </p:pic>
    </p:spTree>
    <p:extLst>
      <p:ext uri="{BB962C8B-B14F-4D97-AF65-F5344CB8AC3E}">
        <p14:creationId xmlns:p14="http://schemas.microsoft.com/office/powerpoint/2010/main" val="2348492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Using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ayes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 Placeholder 6"/>
          <p:cNvSpPr>
            <a:spLocks noGrp="1"/>
          </p:cNvSpPr>
          <p:nvPr>
            <p:ph type="body" idx="1"/>
          </p:nvPr>
        </p:nvSpPr>
        <p:spPr/>
        <p:txBody>
          <a:bodyPr/>
          <a:lstStyle/>
          <a:p>
            <a:pPr algn="ct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Pros	</a:t>
            </a: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Content Placeholder 7"/>
          <p:cNvSpPr>
            <a:spLocks noGrp="1"/>
          </p:cNvSpPr>
          <p:nvPr>
            <p:ph sz="half" idx="2"/>
          </p:nvPr>
        </p:nvSpPr>
        <p:spPr/>
        <p:txBody>
          <a:bodyPr/>
          <a:lstStyle/>
          <a:p>
            <a:r>
              <a:rPr lang="en-US" dirty="0" smtClean="0"/>
              <a:t>Hedges against regression to the mean</a:t>
            </a:r>
          </a:p>
          <a:p>
            <a:r>
              <a:rPr lang="en-US" dirty="0" smtClean="0"/>
              <a:t>Provides compromise versus hypothesis testing</a:t>
            </a:r>
          </a:p>
          <a:p>
            <a:endParaRPr lang="en-US" dirty="0" smtClean="0"/>
          </a:p>
          <a:p>
            <a:endParaRPr lang="en-US" dirty="0"/>
          </a:p>
        </p:txBody>
      </p:sp>
      <p:sp>
        <p:nvSpPr>
          <p:cNvPr id="9" name="Text Placeholder 8"/>
          <p:cNvSpPr>
            <a:spLocks noGrp="1"/>
          </p:cNvSpPr>
          <p:nvPr>
            <p:ph type="body" sz="quarter" idx="3"/>
          </p:nvPr>
        </p:nvSpPr>
        <p:spPr/>
        <p:txBody>
          <a:bodyPr/>
          <a:lstStyle/>
          <a:p>
            <a:pPr algn="ctr"/>
            <a:r>
              <a:rPr lang="en-US"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Cons</a:t>
            </a:r>
            <a:endParaRPr lang="en-US"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Content Placeholder 9"/>
          <p:cNvSpPr>
            <a:spLocks noGrp="1"/>
          </p:cNvSpPr>
          <p:nvPr>
            <p:ph sz="quarter" idx="4"/>
          </p:nvPr>
        </p:nvSpPr>
        <p:spPr/>
        <p:txBody>
          <a:bodyPr/>
          <a:lstStyle/>
          <a:p>
            <a:r>
              <a:rPr lang="en-US" dirty="0" smtClean="0"/>
              <a:t>Complicated</a:t>
            </a:r>
          </a:p>
          <a:p>
            <a:r>
              <a:rPr lang="en-US" dirty="0" smtClean="0"/>
              <a:t>Not accepted by many statisticians (FDA)</a:t>
            </a:r>
          </a:p>
          <a:p>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64</a:t>
            </a:fld>
            <a:endParaRPr lang="en-US"/>
          </a:p>
        </p:txBody>
      </p:sp>
    </p:spTree>
    <p:extLst>
      <p:ext uri="{BB962C8B-B14F-4D97-AF65-F5344CB8AC3E}">
        <p14:creationId xmlns:p14="http://schemas.microsoft.com/office/powerpoint/2010/main" val="28440569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5644055" y="5249917"/>
            <a:ext cx="2995448" cy="394138"/>
          </a:xfrm>
          <a:custGeom>
            <a:avLst/>
            <a:gdLst>
              <a:gd name="connsiteX0" fmla="*/ 0 w 2995448"/>
              <a:gd name="connsiteY0" fmla="*/ 0 h 394138"/>
              <a:gd name="connsiteX1" fmla="*/ 0 w 2995448"/>
              <a:gd name="connsiteY1" fmla="*/ 0 h 394138"/>
              <a:gd name="connsiteX2" fmla="*/ 0 w 2995448"/>
              <a:gd name="connsiteY2" fmla="*/ 394138 h 394138"/>
              <a:gd name="connsiteX3" fmla="*/ 2995448 w 2995448"/>
              <a:gd name="connsiteY3" fmla="*/ 362607 h 394138"/>
              <a:gd name="connsiteX4" fmla="*/ 2979683 w 2995448"/>
              <a:gd name="connsiteY4" fmla="*/ 299545 h 394138"/>
              <a:gd name="connsiteX5" fmla="*/ 1324304 w 2995448"/>
              <a:gd name="connsiteY5" fmla="*/ 299545 h 394138"/>
              <a:gd name="connsiteX6" fmla="*/ 977462 w 2995448"/>
              <a:gd name="connsiteY6" fmla="*/ 252249 h 394138"/>
              <a:gd name="connsiteX7" fmla="*/ 725214 w 2995448"/>
              <a:gd name="connsiteY7" fmla="*/ 204952 h 394138"/>
              <a:gd name="connsiteX8" fmla="*/ 378373 w 2995448"/>
              <a:gd name="connsiteY8" fmla="*/ 94593 h 394138"/>
              <a:gd name="connsiteX9" fmla="*/ 0 w 2995448"/>
              <a:gd name="connsiteY9" fmla="*/ 0 h 3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5448" h="394138">
                <a:moveTo>
                  <a:pt x="0" y="0"/>
                </a:moveTo>
                <a:lnTo>
                  <a:pt x="0" y="0"/>
                </a:lnTo>
                <a:lnTo>
                  <a:pt x="0" y="394138"/>
                </a:lnTo>
                <a:lnTo>
                  <a:pt x="2995448" y="362607"/>
                </a:lnTo>
                <a:lnTo>
                  <a:pt x="2979683" y="299545"/>
                </a:lnTo>
                <a:lnTo>
                  <a:pt x="1324304" y="299545"/>
                </a:lnTo>
                <a:lnTo>
                  <a:pt x="977462" y="252249"/>
                </a:lnTo>
                <a:lnTo>
                  <a:pt x="725214" y="204952"/>
                </a:lnTo>
                <a:lnTo>
                  <a:pt x="378373" y="94593"/>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p:txBody>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Hypothesis Testing and Empirical Bayes</a:t>
            </a:r>
          </a:p>
        </p:txBody>
      </p:sp>
      <p:sp>
        <p:nvSpPr>
          <p:cNvPr id="6" name="Slide Number Placeholder 5"/>
          <p:cNvSpPr>
            <a:spLocks noGrp="1"/>
          </p:cNvSpPr>
          <p:nvPr>
            <p:ph type="sldNum" sz="quarter" idx="12"/>
          </p:nvPr>
        </p:nvSpPr>
        <p:spPr/>
        <p:txBody>
          <a:bodyPr/>
          <a:lstStyle/>
          <a:p>
            <a:pPr>
              <a:defRPr/>
            </a:pPr>
            <a:fld id="{64FF748F-EE7E-4D1A-9302-7BF1C44423CC}" type="slidenum">
              <a:rPr lang="en-US" smtClean="0"/>
              <a:pPr>
                <a:defRPr/>
              </a:pPr>
              <a:t>65</a:t>
            </a:fld>
            <a:endParaRPr lang="en-US"/>
          </a:p>
        </p:txBody>
      </p:sp>
      <p:cxnSp>
        <p:nvCxnSpPr>
          <p:cNvPr id="9" name="Straight Arrow Connector 8"/>
          <p:cNvCxnSpPr/>
          <p:nvPr/>
        </p:nvCxnSpPr>
        <p:spPr>
          <a:xfrm flipV="1">
            <a:off x="2895600" y="6000750"/>
            <a:ext cx="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453831650"/>
              </p:ext>
            </p:extLst>
          </p:nvPr>
        </p:nvGraphicFramePr>
        <p:xfrm>
          <a:off x="609600" y="1981200"/>
          <a:ext cx="8229600" cy="401955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p:cNvCxnSpPr/>
          <p:nvPr/>
        </p:nvCxnSpPr>
        <p:spPr>
          <a:xfrm flipH="1">
            <a:off x="6172200" y="4648200"/>
            <a:ext cx="4572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6400800" y="4267200"/>
            <a:ext cx="954172" cy="369332"/>
          </a:xfrm>
          <a:prstGeom prst="rect">
            <a:avLst/>
          </a:prstGeom>
          <a:noFill/>
        </p:spPr>
        <p:txBody>
          <a:bodyPr wrap="none" rtlCol="0">
            <a:spAutoFit/>
          </a:bodyPr>
          <a:lstStyle/>
          <a:p>
            <a:r>
              <a:rPr lang="en-US" dirty="0" smtClean="0"/>
              <a:t>Top p%</a:t>
            </a:r>
            <a:endParaRPr lang="en-US" dirty="0"/>
          </a:p>
        </p:txBody>
      </p:sp>
      <p:cxnSp>
        <p:nvCxnSpPr>
          <p:cNvPr id="13" name="Straight Arrow Connector 12"/>
          <p:cNvCxnSpPr>
            <a:endCxn id="11" idx="2"/>
          </p:cNvCxnSpPr>
          <p:nvPr/>
        </p:nvCxnSpPr>
        <p:spPr>
          <a:xfrm flipV="1">
            <a:off x="5644055" y="5644055"/>
            <a:ext cx="0" cy="3566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5423482" y="6012418"/>
            <a:ext cx="441146" cy="369332"/>
          </a:xfrm>
          <a:prstGeom prst="rect">
            <a:avLst/>
          </a:prstGeom>
          <a:noFill/>
        </p:spPr>
        <p:txBody>
          <a:bodyPr wrap="none" rtlCol="0">
            <a:spAutoFit/>
          </a:bodyPr>
          <a:lstStyle/>
          <a:p>
            <a:r>
              <a:rPr lang="en-US" dirty="0" err="1" smtClean="0"/>
              <a:t>Lp</a:t>
            </a:r>
            <a:endParaRPr lang="en-US" dirty="0"/>
          </a:p>
        </p:txBody>
      </p:sp>
      <p:cxnSp>
        <p:nvCxnSpPr>
          <p:cNvPr id="3" name="Straight Arrow Connector 2"/>
          <p:cNvCxnSpPr/>
          <p:nvPr/>
        </p:nvCxnSpPr>
        <p:spPr>
          <a:xfrm flipH="1" flipV="1">
            <a:off x="6323321" y="5735904"/>
            <a:ext cx="523034" cy="5530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6846355" y="6012418"/>
            <a:ext cx="1303947" cy="369332"/>
          </a:xfrm>
          <a:prstGeom prst="rect">
            <a:avLst/>
          </a:prstGeom>
          <a:noFill/>
        </p:spPr>
        <p:txBody>
          <a:bodyPr wrap="none" rtlCol="0">
            <a:spAutoFit/>
          </a:bodyPr>
          <a:lstStyle/>
          <a:p>
            <a:r>
              <a:rPr lang="en-US" b="1" dirty="0" smtClean="0"/>
              <a:t>N Observed</a:t>
            </a:r>
            <a:endParaRPr lang="en-US" b="1" dirty="0"/>
          </a:p>
        </p:txBody>
      </p:sp>
      <p:cxnSp>
        <p:nvCxnSpPr>
          <p:cNvPr id="12" name="Straight Arrow Connector 11"/>
          <p:cNvCxnSpPr/>
          <p:nvPr/>
        </p:nvCxnSpPr>
        <p:spPr>
          <a:xfrm flipH="1">
            <a:off x="5423482" y="3733800"/>
            <a:ext cx="441147" cy="191025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3517181785"/>
              </p:ext>
            </p:extLst>
          </p:nvPr>
        </p:nvGraphicFramePr>
        <p:xfrm>
          <a:off x="3473450" y="2233612"/>
          <a:ext cx="4908944" cy="814387"/>
        </p:xfrm>
        <a:graphic>
          <a:graphicData uri="http://schemas.openxmlformats.org/presentationml/2006/ole">
            <mc:AlternateContent xmlns:mc="http://schemas.openxmlformats.org/markup-compatibility/2006">
              <mc:Choice xmlns:v="urn:schemas-microsoft-com:vml" Requires="v">
                <p:oleObj spid="_x0000_s39086" name="Equation" r:id="rId5" imgW="2755800" imgH="457200" progId="">
                  <p:embed/>
                </p:oleObj>
              </mc:Choice>
              <mc:Fallback>
                <p:oleObj name="Equation" r:id="rId5" imgW="2755800" imgH="457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450" y="2233612"/>
                        <a:ext cx="4908944"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29443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“Double-Blind” Analysis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top-p% Locations</a:t>
            </a: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Slide Number Placeholder 5"/>
          <p:cNvSpPr>
            <a:spLocks noGrp="1"/>
          </p:cNvSpPr>
          <p:nvPr>
            <p:ph type="sldNum" sz="quarter" idx="12"/>
          </p:nvPr>
        </p:nvSpPr>
        <p:spPr/>
        <p:txBody>
          <a:bodyPr/>
          <a:lstStyle/>
          <a:p>
            <a:pPr>
              <a:defRPr/>
            </a:pPr>
            <a:fld id="{64FF748F-EE7E-4D1A-9302-7BF1C44423CC}" type="slidenum">
              <a:rPr lang="en-US" smtClean="0"/>
              <a:pPr>
                <a:defRPr/>
              </a:pPr>
              <a:t>66</a:t>
            </a:fld>
            <a:endParaRPr lang="en-US"/>
          </a:p>
        </p:txBody>
      </p:sp>
      <p:cxnSp>
        <p:nvCxnSpPr>
          <p:cNvPr id="9" name="Straight Arrow Connector 8"/>
          <p:cNvCxnSpPr/>
          <p:nvPr/>
        </p:nvCxnSpPr>
        <p:spPr>
          <a:xfrm flipH="1">
            <a:off x="2057400" y="3200400"/>
            <a:ext cx="2362200" cy="244365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775941041"/>
              </p:ext>
            </p:extLst>
          </p:nvPr>
        </p:nvGraphicFramePr>
        <p:xfrm>
          <a:off x="685800" y="1992868"/>
          <a:ext cx="8229600" cy="401955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H="1">
            <a:off x="6172200" y="4648200"/>
            <a:ext cx="4572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6400800" y="4267200"/>
            <a:ext cx="954172" cy="369332"/>
          </a:xfrm>
          <a:prstGeom prst="rect">
            <a:avLst/>
          </a:prstGeom>
          <a:noFill/>
        </p:spPr>
        <p:txBody>
          <a:bodyPr wrap="none" rtlCol="0">
            <a:spAutoFit/>
          </a:bodyPr>
          <a:lstStyle/>
          <a:p>
            <a:r>
              <a:rPr lang="en-US" dirty="0" smtClean="0"/>
              <a:t>Top p%</a:t>
            </a:r>
            <a:endParaRPr lang="en-US" dirty="0"/>
          </a:p>
        </p:txBody>
      </p:sp>
      <p:sp>
        <p:nvSpPr>
          <p:cNvPr id="11" name="Freeform 10"/>
          <p:cNvSpPr/>
          <p:nvPr/>
        </p:nvSpPr>
        <p:spPr>
          <a:xfrm>
            <a:off x="5644055" y="5181600"/>
            <a:ext cx="2995448" cy="394138"/>
          </a:xfrm>
          <a:custGeom>
            <a:avLst/>
            <a:gdLst>
              <a:gd name="connsiteX0" fmla="*/ 0 w 2995448"/>
              <a:gd name="connsiteY0" fmla="*/ 0 h 394138"/>
              <a:gd name="connsiteX1" fmla="*/ 0 w 2995448"/>
              <a:gd name="connsiteY1" fmla="*/ 0 h 394138"/>
              <a:gd name="connsiteX2" fmla="*/ 0 w 2995448"/>
              <a:gd name="connsiteY2" fmla="*/ 394138 h 394138"/>
              <a:gd name="connsiteX3" fmla="*/ 2995448 w 2995448"/>
              <a:gd name="connsiteY3" fmla="*/ 362607 h 394138"/>
              <a:gd name="connsiteX4" fmla="*/ 2979683 w 2995448"/>
              <a:gd name="connsiteY4" fmla="*/ 299545 h 394138"/>
              <a:gd name="connsiteX5" fmla="*/ 1324304 w 2995448"/>
              <a:gd name="connsiteY5" fmla="*/ 299545 h 394138"/>
              <a:gd name="connsiteX6" fmla="*/ 977462 w 2995448"/>
              <a:gd name="connsiteY6" fmla="*/ 252249 h 394138"/>
              <a:gd name="connsiteX7" fmla="*/ 725214 w 2995448"/>
              <a:gd name="connsiteY7" fmla="*/ 204952 h 394138"/>
              <a:gd name="connsiteX8" fmla="*/ 378373 w 2995448"/>
              <a:gd name="connsiteY8" fmla="*/ 94593 h 394138"/>
              <a:gd name="connsiteX9" fmla="*/ 0 w 2995448"/>
              <a:gd name="connsiteY9" fmla="*/ 0 h 39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5448" h="394138">
                <a:moveTo>
                  <a:pt x="0" y="0"/>
                </a:moveTo>
                <a:lnTo>
                  <a:pt x="0" y="0"/>
                </a:lnTo>
                <a:lnTo>
                  <a:pt x="0" y="394138"/>
                </a:lnTo>
                <a:lnTo>
                  <a:pt x="2995448" y="362607"/>
                </a:lnTo>
                <a:lnTo>
                  <a:pt x="2979683" y="299545"/>
                </a:lnTo>
                <a:lnTo>
                  <a:pt x="1324304" y="299545"/>
                </a:lnTo>
                <a:lnTo>
                  <a:pt x="977462" y="252249"/>
                </a:lnTo>
                <a:lnTo>
                  <a:pt x="725214" y="204952"/>
                </a:lnTo>
                <a:lnTo>
                  <a:pt x="378373" y="94593"/>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2"/>
          </p:cNvCxnSpPr>
          <p:nvPr/>
        </p:nvCxnSpPr>
        <p:spPr>
          <a:xfrm flipV="1">
            <a:off x="5644055" y="5575738"/>
            <a:ext cx="0" cy="3566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5423482" y="6012418"/>
            <a:ext cx="441146" cy="369332"/>
          </a:xfrm>
          <a:prstGeom prst="rect">
            <a:avLst/>
          </a:prstGeom>
          <a:noFill/>
        </p:spPr>
        <p:txBody>
          <a:bodyPr wrap="none" rtlCol="0">
            <a:spAutoFit/>
          </a:bodyPr>
          <a:lstStyle/>
          <a:p>
            <a:r>
              <a:rPr lang="en-US" dirty="0" err="1" smtClean="0"/>
              <a:t>Lp</a:t>
            </a:r>
            <a:endParaRPr lang="en-US" dirty="0"/>
          </a:p>
        </p:txBody>
      </p:sp>
      <p:sp>
        <p:nvSpPr>
          <p:cNvPr id="15" name="TextBox 14"/>
          <p:cNvSpPr txBox="1"/>
          <p:nvPr/>
        </p:nvSpPr>
        <p:spPr>
          <a:xfrm>
            <a:off x="3558869" y="2634734"/>
            <a:ext cx="1864613" cy="369332"/>
          </a:xfrm>
          <a:prstGeom prst="rect">
            <a:avLst/>
          </a:prstGeom>
          <a:noFill/>
        </p:spPr>
        <p:txBody>
          <a:bodyPr wrap="none" rtlCol="0">
            <a:spAutoFit/>
          </a:bodyPr>
          <a:lstStyle/>
          <a:p>
            <a:r>
              <a:rPr lang="en-US" dirty="0" smtClean="0"/>
              <a:t>Low crash count</a:t>
            </a:r>
            <a:endParaRPr lang="en-US" dirty="0"/>
          </a:p>
        </p:txBody>
      </p:sp>
      <p:cxnSp>
        <p:nvCxnSpPr>
          <p:cNvPr id="17" name="Straight Arrow Connector 16"/>
          <p:cNvCxnSpPr/>
          <p:nvPr/>
        </p:nvCxnSpPr>
        <p:spPr>
          <a:xfrm>
            <a:off x="4953000" y="3200400"/>
            <a:ext cx="1066800" cy="533400"/>
          </a:xfrm>
          <a:prstGeom prst="straightConnector1">
            <a:avLst/>
          </a:prstGeom>
          <a:ln>
            <a:solidFill>
              <a:srgbClr val="C00000"/>
            </a:solidFill>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02350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457200"/>
            <a:ext cx="7315200" cy="762000"/>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Considerations for Black Spots Location Analysis</a:t>
            </a:r>
          </a:p>
        </p:txBody>
      </p:sp>
      <p:sp>
        <p:nvSpPr>
          <p:cNvPr id="14339"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457200" indent="-457200">
              <a:buFont typeface="+mj-lt"/>
              <a:buAutoNum type="arabicPeriod"/>
            </a:pPr>
            <a:r>
              <a:rPr lang="en-US" sz="2000" dirty="0" smtClean="0"/>
              <a:t>Statistics can only </a:t>
            </a:r>
            <a:r>
              <a:rPr lang="en-US" sz="2000" u="sng" dirty="0" smtClean="0"/>
              <a:t>rank</a:t>
            </a:r>
            <a:r>
              <a:rPr lang="en-US" sz="2000" dirty="0" smtClean="0"/>
              <a:t> crash locations - not determine black spots. </a:t>
            </a:r>
          </a:p>
          <a:p>
            <a:pPr marL="457200" indent="-457200">
              <a:buFont typeface="+mj-lt"/>
              <a:buAutoNum type="arabicPeriod"/>
            </a:pPr>
            <a:r>
              <a:rPr lang="en-US" sz="2000" dirty="0" smtClean="0"/>
              <a:t>Why do we need models? Why not just rank segments by crash count. So that we compare apples to apples!</a:t>
            </a:r>
            <a:endParaRPr lang="en-US" sz="2000" dirty="0"/>
          </a:p>
          <a:p>
            <a:pPr marL="457200" indent="-457200">
              <a:buFont typeface="+mj-lt"/>
              <a:buAutoNum type="arabicPeriod"/>
            </a:pPr>
            <a:r>
              <a:rPr lang="en-US" sz="2000" dirty="0" smtClean="0"/>
              <a:t>But w</a:t>
            </a:r>
            <a:r>
              <a:rPr lang="en-US" sz="1900" dirty="0" smtClean="0"/>
              <a:t>hat CMFs should be included in the predictive model.  </a:t>
            </a:r>
          </a:p>
          <a:p>
            <a:pPr marL="1257300" lvl="2" indent="-457200">
              <a:buFont typeface="+mj-lt"/>
              <a:buAutoNum type="arabicPeriod"/>
            </a:pPr>
            <a:r>
              <a:rPr lang="en-US" sz="1900" dirty="0" smtClean="0"/>
              <a:t>All of them? Should roadside </a:t>
            </a:r>
            <a:r>
              <a:rPr lang="en-US" sz="1900" dirty="0"/>
              <a:t>hazard rating be included?</a:t>
            </a:r>
          </a:p>
          <a:p>
            <a:pPr marL="1257300" lvl="2" indent="-457200">
              <a:buFont typeface="+mj-lt"/>
              <a:buAutoNum type="arabicPeriod"/>
            </a:pPr>
            <a:r>
              <a:rPr lang="en-US" sz="1900" dirty="0" smtClean="0"/>
              <a:t>Some of them? Which CMF?</a:t>
            </a:r>
          </a:p>
          <a:p>
            <a:pPr marL="1257300" lvl="2" indent="-457200">
              <a:buFont typeface="+mj-lt"/>
              <a:buAutoNum type="arabicPeriod"/>
            </a:pPr>
            <a:r>
              <a:rPr lang="en-US" sz="1900" dirty="0" smtClean="0"/>
              <a:t>Only AADT?</a:t>
            </a:r>
          </a:p>
          <a:p>
            <a:pPr marL="457200" indent="-457200">
              <a:buFont typeface="+mj-lt"/>
              <a:buAutoNum type="arabicPeriod"/>
            </a:pPr>
            <a:r>
              <a:rPr lang="en-US" sz="2000" dirty="0" smtClean="0"/>
              <a:t>Select p% of highest crash locations to be investigated. To </a:t>
            </a:r>
            <a:r>
              <a:rPr lang="en-US" sz="2000" dirty="0"/>
              <a:t>do this you </a:t>
            </a:r>
            <a:r>
              <a:rPr lang="en-US" sz="2000" dirty="0" smtClean="0"/>
              <a:t>need</a:t>
            </a:r>
            <a:endParaRPr lang="en-US" sz="2000" dirty="0"/>
          </a:p>
          <a:p>
            <a:pPr marL="857250" lvl="1" indent="-457200">
              <a:buFont typeface="+mj-lt"/>
              <a:buAutoNum type="arabicPeriod"/>
            </a:pPr>
            <a:r>
              <a:rPr lang="en-US" sz="2000" dirty="0" smtClean="0"/>
              <a:t>Variation measure: (1, 10, 4) and (5,5,5) are not the same.</a:t>
            </a:r>
          </a:p>
          <a:p>
            <a:pPr marL="857250" lvl="1" indent="-457200">
              <a:buFont typeface="+mj-lt"/>
              <a:buAutoNum type="arabicPeriod"/>
            </a:pPr>
            <a:r>
              <a:rPr lang="en-US" sz="1900" dirty="0" smtClean="0"/>
              <a:t>L</a:t>
            </a:r>
            <a:r>
              <a:rPr lang="en-US" sz="2000" dirty="0" smtClean="0"/>
              <a:t>ength of road segment: 5 crashes per mile have different standard deviations for a 2-mile segment   an a 0.2 mile segment</a:t>
            </a:r>
          </a:p>
          <a:p>
            <a:pPr marL="457200" indent="-457200">
              <a:buFont typeface="+mj-lt"/>
              <a:buAutoNum type="arabicPeriod"/>
            </a:pPr>
            <a:r>
              <a:rPr lang="en-US" sz="2000" dirty="0" smtClean="0"/>
              <a:t>Use statistical test or EB to account for within sample variation.</a:t>
            </a:r>
          </a:p>
          <a:p>
            <a:endParaRPr lang="en-US" sz="2000" dirty="0" smtClean="0"/>
          </a:p>
          <a:p>
            <a:endParaRPr lang="en-US" sz="2000" dirty="0" smtClean="0"/>
          </a:p>
        </p:txBody>
      </p:sp>
      <p:sp>
        <p:nvSpPr>
          <p:cNvPr id="15366" name="Slide Number Placeholder 5"/>
          <p:cNvSpPr>
            <a:spLocks noGrp="1"/>
          </p:cNvSpPr>
          <p:nvPr>
            <p:ph type="sldNum" sz="quarter" idx="12"/>
          </p:nvPr>
        </p:nvSpPr>
        <p:spPr/>
        <p:txBody>
          <a:bodyPr/>
          <a:lstStyle/>
          <a:p>
            <a:pPr>
              <a:defRPr/>
            </a:pPr>
            <a:fld id="{F1C97D10-0DA7-4217-A598-8492AA4569B0}" type="slidenum">
              <a:rPr lang="en-US" smtClean="0"/>
              <a:pPr>
                <a:defRPr/>
              </a:pPr>
              <a:t>67</a:t>
            </a:fld>
            <a:endParaRPr lang="en-US" dirty="0" smtClean="0"/>
          </a:p>
        </p:txBody>
      </p:sp>
    </p:spTree>
    <p:extLst>
      <p:ext uri="{BB962C8B-B14F-4D97-AF65-F5344CB8AC3E}">
        <p14:creationId xmlns:p14="http://schemas.microsoft.com/office/powerpoint/2010/main" val="39651564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39">
                                            <p:txEl>
                                              <p:pRg st="7" end="7"/>
                                            </p:txEl>
                                          </p:spTgt>
                                        </p:tgtEl>
                                        <p:attrNameLst>
                                          <p:attrName>style.visibility</p:attrName>
                                        </p:attrNameLst>
                                      </p:cBhvr>
                                      <p:to>
                                        <p:strVal val="visible"/>
                                      </p:to>
                                    </p:set>
                                    <p:anim calcmode="lin" valueType="num">
                                      <p:cBhvr additive="base">
                                        <p:cTn id="49"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339">
                                            <p:txEl>
                                              <p:pRg st="8" end="8"/>
                                            </p:txEl>
                                          </p:spTgt>
                                        </p:tgtEl>
                                        <p:attrNameLst>
                                          <p:attrName>style.visibility</p:attrName>
                                        </p:attrNameLst>
                                      </p:cBhvr>
                                      <p:to>
                                        <p:strVal val="visible"/>
                                      </p:to>
                                    </p:set>
                                    <p:anim calcmode="lin" valueType="num">
                                      <p:cBhvr additive="base">
                                        <p:cTn id="55"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339">
                                            <p:txEl>
                                              <p:pRg st="9" end="9"/>
                                            </p:txEl>
                                          </p:spTgt>
                                        </p:tgtEl>
                                        <p:attrNameLst>
                                          <p:attrName>style.visibility</p:attrName>
                                        </p:attrNameLst>
                                      </p:cBhvr>
                                      <p:to>
                                        <p:strVal val="visible"/>
                                      </p:to>
                                    </p:set>
                                    <p:anim calcmode="lin" valueType="num">
                                      <p:cBhvr additive="base">
                                        <p:cTn id="61" dur="5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33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C:\Users\isschn\AppData\Local\Microsoft\Windows\Temporary Internet Files\Content.IE5\MUY84GBC\MP9004424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336"/>
            <a:ext cx="9144000" cy="6781327"/>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C:\Users\isschn\AppData\Local\Microsoft\Windows\Temporary Internet Files\Content.IE5\MUY84GBC\MP9004424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336"/>
            <a:ext cx="9144000" cy="67813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8041" y="304800"/>
            <a:ext cx="8229600" cy="1143000"/>
          </a:xfrm>
        </p:spPr>
        <p:txBody>
          <a:bodyPr>
            <a:normAutofit fontScale="90000"/>
          </a:bodyPr>
          <a:lstStyle/>
          <a:p>
            <a:pPr algn="l"/>
            <a:r>
              <a:rPr lang="en-US" dirty="0">
                <a:solidFill>
                  <a:schemeClr val="bg1"/>
                </a:solidFill>
              </a:rPr>
              <a:t>The Monty Hall </a:t>
            </a:r>
            <a:r>
              <a:rPr lang="en-US" dirty="0" smtClean="0">
                <a:solidFill>
                  <a:schemeClr val="bg1"/>
                </a:solidFill>
              </a:rPr>
              <a:t>Problem</a:t>
            </a:r>
            <a:br>
              <a:rPr lang="en-US" dirty="0" smtClean="0">
                <a:solidFill>
                  <a:schemeClr val="bg1"/>
                </a:solidFill>
              </a:rPr>
            </a:br>
            <a:r>
              <a:rPr lang="en-US" dirty="0" smtClean="0">
                <a:solidFill>
                  <a:schemeClr val="bg1"/>
                </a:solidFill>
              </a:rPr>
              <a:t>in </a:t>
            </a:r>
            <a:r>
              <a:rPr lang="en-US" dirty="0">
                <a:solidFill>
                  <a:schemeClr val="bg1"/>
                </a:solidFill>
              </a:rPr>
              <a:t>Let’s Make A Deal</a:t>
            </a:r>
            <a:r>
              <a:rPr lang="en-US" dirty="0" smtClean="0"/>
              <a:t> </a:t>
            </a:r>
            <a:endParaRPr lang="en-US" dirty="0"/>
          </a:p>
        </p:txBody>
      </p:sp>
      <p:sp>
        <p:nvSpPr>
          <p:cNvPr id="3" name="Content Placeholder 2"/>
          <p:cNvSpPr>
            <a:spLocks noGrp="1"/>
          </p:cNvSpPr>
          <p:nvPr>
            <p:ph idx="1"/>
          </p:nvPr>
        </p:nvSpPr>
        <p:spPr>
          <a:xfrm>
            <a:off x="429490" y="1828800"/>
            <a:ext cx="8229600" cy="4525963"/>
          </a:xfrm>
        </p:spPr>
        <p:txBody>
          <a:bodyPr>
            <a:normAutofit/>
          </a:bodyPr>
          <a:lstStyle/>
          <a:p>
            <a:pPr marL="0" indent="0">
              <a:buNone/>
            </a:pPr>
            <a:r>
              <a:rPr lang="en-US" sz="2700" dirty="0">
                <a:solidFill>
                  <a:schemeClr val="bg1"/>
                </a:solidFill>
              </a:rPr>
              <a:t>You are a contestant in a game show in which a </a:t>
            </a:r>
            <a:r>
              <a:rPr lang="en-US" sz="2700" dirty="0" smtClean="0">
                <a:solidFill>
                  <a:schemeClr val="bg1"/>
                </a:solidFill>
              </a:rPr>
              <a:t>car </a:t>
            </a:r>
            <a:r>
              <a:rPr lang="en-US" sz="2700" dirty="0">
                <a:solidFill>
                  <a:schemeClr val="bg1"/>
                </a:solidFill>
              </a:rPr>
              <a:t>is hidden behind one of three </a:t>
            </a:r>
            <a:r>
              <a:rPr lang="en-US" sz="2700" dirty="0" smtClean="0">
                <a:solidFill>
                  <a:schemeClr val="bg1"/>
                </a:solidFill>
              </a:rPr>
              <a:t>curtains. you </a:t>
            </a:r>
            <a:r>
              <a:rPr lang="en-US" sz="2700" dirty="0">
                <a:solidFill>
                  <a:schemeClr val="bg1"/>
                </a:solidFill>
              </a:rPr>
              <a:t>will win the </a:t>
            </a:r>
            <a:r>
              <a:rPr lang="en-US" sz="2700" dirty="0" smtClean="0">
                <a:solidFill>
                  <a:schemeClr val="bg1"/>
                </a:solidFill>
              </a:rPr>
              <a:t>car </a:t>
            </a:r>
            <a:r>
              <a:rPr lang="en-US" sz="2700" dirty="0">
                <a:solidFill>
                  <a:schemeClr val="bg1"/>
                </a:solidFill>
              </a:rPr>
              <a:t>if you select the correct curtain. After you have picked one curtain but </a:t>
            </a:r>
            <a:r>
              <a:rPr lang="en-US" sz="2700" dirty="0" smtClean="0">
                <a:solidFill>
                  <a:schemeClr val="bg1"/>
                </a:solidFill>
              </a:rPr>
              <a:t>before the </a:t>
            </a:r>
            <a:r>
              <a:rPr lang="en-US" sz="2700" dirty="0">
                <a:solidFill>
                  <a:schemeClr val="bg1"/>
                </a:solidFill>
              </a:rPr>
              <a:t>curtain is lifted, the emcee lifts one of the other curtains, revealing an empty stage, and </a:t>
            </a:r>
            <a:r>
              <a:rPr lang="en-US" sz="2700" dirty="0" smtClean="0">
                <a:solidFill>
                  <a:schemeClr val="bg1"/>
                </a:solidFill>
              </a:rPr>
              <a:t>asks if </a:t>
            </a:r>
            <a:r>
              <a:rPr lang="en-US" sz="2700" dirty="0">
                <a:solidFill>
                  <a:schemeClr val="bg1"/>
                </a:solidFill>
              </a:rPr>
              <a:t>you would like to switch from your current selection to the remaining curtain. </a:t>
            </a:r>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68</a:t>
            </a:fld>
            <a:endParaRPr lang="en-US" dirty="0"/>
          </a:p>
        </p:txBody>
      </p:sp>
    </p:spTree>
    <p:extLst>
      <p:ext uri="{BB962C8B-B14F-4D97-AF65-F5344CB8AC3E}">
        <p14:creationId xmlns:p14="http://schemas.microsoft.com/office/powerpoint/2010/main" val="2371889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Make A Deal </a:t>
            </a:r>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69</a:t>
            </a:fld>
            <a:endParaRPr lang="en-US" dirty="0"/>
          </a:p>
        </p:txBody>
      </p:sp>
      <p:sp>
        <p:nvSpPr>
          <p:cNvPr id="6" name="TextBox 5"/>
          <p:cNvSpPr txBox="1"/>
          <p:nvPr/>
        </p:nvSpPr>
        <p:spPr>
          <a:xfrm flipH="1">
            <a:off x="1031989" y="1408423"/>
            <a:ext cx="1925956" cy="369332"/>
          </a:xfrm>
          <a:prstGeom prst="rect">
            <a:avLst/>
          </a:prstGeom>
          <a:noFill/>
        </p:spPr>
        <p:txBody>
          <a:bodyPr wrap="square" rtlCol="0">
            <a:spAutoFit/>
          </a:bodyPr>
          <a:lstStyle/>
          <a:p>
            <a:pPr algn="ctr"/>
            <a:r>
              <a:rPr lang="en-US" dirty="0" smtClean="0"/>
              <a:t>Your choice</a:t>
            </a:r>
            <a:endParaRPr lang="en-US" dirty="0"/>
          </a:p>
        </p:txBody>
      </p:sp>
      <p:pic>
        <p:nvPicPr>
          <p:cNvPr id="8197" name="Picture 5" descr="C:\Users\isschn\AppData\Local\Microsoft\Windows\Temporary Internet Files\Content.IE5\MUY84GBC\MP9004424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05000"/>
            <a:ext cx="2722522" cy="20190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isschn\AppData\Local\Microsoft\Windows\Temporary Internet Files\Content.IE5\MUY84GBC\MP9004424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939636"/>
            <a:ext cx="2722522" cy="20190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isschn\AppData\Local\Microsoft\Windows\Temporary Internet Files\Content.IE5\MUY84GBC\MP9004424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6595" y="4495800"/>
            <a:ext cx="2722522" cy="201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1361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1000"/>
                                        <p:tgtEl>
                                          <p:spTgt spid="8197"/>
                                        </p:tgtEl>
                                      </p:cBhvr>
                                    </p:animEffect>
                                    <p:anim calcmode="lin" valueType="num">
                                      <p:cBhvr>
                                        <p:cTn id="8" dur="1000" fill="hold"/>
                                        <p:tgtEl>
                                          <p:spTgt spid="8197"/>
                                        </p:tgtEl>
                                        <p:attrNameLst>
                                          <p:attrName>ppt_x</p:attrName>
                                        </p:attrNameLst>
                                      </p:cBhvr>
                                      <p:tavLst>
                                        <p:tav tm="0">
                                          <p:val>
                                            <p:strVal val="#ppt_x"/>
                                          </p:val>
                                        </p:tav>
                                        <p:tav tm="100000">
                                          <p:val>
                                            <p:strVal val="#ppt_x"/>
                                          </p:val>
                                        </p:tav>
                                      </p:tavLst>
                                    </p:anim>
                                    <p:anim calcmode="lin" valueType="num">
                                      <p:cBhvr>
                                        <p:cTn id="9"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sschn\AppData\Local\Microsoft\Windows\Temporary Internet Files\Content.IE5\NENJ69K5\MP9004424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1094509"/>
            <a:ext cx="9144000" cy="5784551"/>
          </a:xfrm>
          <a:prstGeom prst="rect">
            <a:avLst/>
          </a:prstGeom>
          <a:noFill/>
          <a:extLst>
            <a:ext uri="{909E8E84-426E-40DD-AFC4-6F175D3DCCD1}">
              <a14:hiddenFill xmlns:a14="http://schemas.microsoft.com/office/drawing/2010/main">
                <a:solidFill>
                  <a:srgbClr val="FFFFFF"/>
                </a:solidFill>
              </a14:hiddenFill>
            </a:ext>
          </a:extLst>
        </p:spPr>
      </p:pic>
      <p:sp>
        <p:nvSpPr>
          <p:cNvPr id="6146" name="Title 1"/>
          <p:cNvSpPr>
            <a:spLocks noGrp="1"/>
          </p:cNvSpPr>
          <p:nvPr>
            <p:ph type="title"/>
          </p:nvPr>
        </p:nvSpPr>
        <p:spPr>
          <a:xfrm>
            <a:off x="1524000" y="1005840"/>
            <a:ext cx="6248400" cy="868680"/>
          </a:xfrm>
        </p:spPr>
        <p:txBody>
          <a:bodyPr/>
          <a:lstStyle/>
          <a:p>
            <a:pPr algn="l"/>
            <a:r>
              <a:rPr lang="en-US" sz="4000" dirty="0" smtClean="0">
                <a:solidFill>
                  <a:schemeClr val="bg1"/>
                </a:solidFill>
              </a:rPr>
              <a:t>Polio Epidemic Timeline</a:t>
            </a:r>
          </a:p>
        </p:txBody>
      </p:sp>
      <p:sp>
        <p:nvSpPr>
          <p:cNvPr id="4" name="Footer Placeholder 3"/>
          <p:cNvSpPr>
            <a:spLocks noGrp="1"/>
          </p:cNvSpPr>
          <p:nvPr>
            <p:ph type="ftr" sz="quarter" idx="11"/>
          </p:nvPr>
        </p:nvSpPr>
        <p:spPr/>
        <p:txBody>
          <a:bodyPr/>
          <a:lstStyle/>
          <a:p>
            <a:pPr>
              <a:defRPr/>
            </a:pPr>
            <a:r>
              <a:rPr lang="en-US" dirty="0" smtClean="0"/>
              <a:t>1  Experimental Designs  </a:t>
            </a:r>
            <a:endParaRPr lang="en-US" dirty="0"/>
          </a:p>
        </p:txBody>
      </p:sp>
      <p:sp>
        <p:nvSpPr>
          <p:cNvPr id="5" name="Slide Number Placeholder 4"/>
          <p:cNvSpPr>
            <a:spLocks noGrp="1"/>
          </p:cNvSpPr>
          <p:nvPr>
            <p:ph type="sldNum" sz="quarter" idx="12"/>
          </p:nvPr>
        </p:nvSpPr>
        <p:spPr/>
        <p:txBody>
          <a:bodyPr/>
          <a:lstStyle/>
          <a:p>
            <a:pPr>
              <a:defRPr/>
            </a:pPr>
            <a:fld id="{0E246A64-FE23-41BA-86E2-8AB92BB9E6A1}" type="slidenum">
              <a:rPr lang="en-US" smtClean="0"/>
              <a:pPr>
                <a:defRPr/>
              </a:pPr>
              <a:t>7</a:t>
            </a:fld>
            <a:endParaRPr lang="en-US" dirty="0"/>
          </a:p>
        </p:txBody>
      </p:sp>
      <p:sp>
        <p:nvSpPr>
          <p:cNvPr id="8197" name="Content Placeholder 6"/>
          <p:cNvSpPr>
            <a:spLocks noGrp="1"/>
          </p:cNvSpPr>
          <p:nvPr>
            <p:ph idx="1"/>
          </p:nvPr>
        </p:nvSpPr>
        <p:spPr>
          <a:xfrm>
            <a:off x="762000" y="2240280"/>
            <a:ext cx="7772400" cy="4069080"/>
          </a:xfrm>
        </p:spPr>
        <p:txBody>
          <a:bodyPr/>
          <a:lstStyle/>
          <a:p>
            <a:r>
              <a:rPr lang="en-US" dirty="0" smtClean="0">
                <a:solidFill>
                  <a:schemeClr val="bg1"/>
                </a:solidFill>
              </a:rPr>
              <a:t>1916	Polio epidemic hits the US </a:t>
            </a:r>
          </a:p>
          <a:p>
            <a:r>
              <a:rPr lang="en-US" dirty="0" smtClean="0">
                <a:solidFill>
                  <a:schemeClr val="bg1"/>
                </a:solidFill>
              </a:rPr>
              <a:t>1950s	Several promising vaccines 				developed</a:t>
            </a:r>
          </a:p>
          <a:p>
            <a:r>
              <a:rPr lang="en-US" dirty="0" smtClean="0">
                <a:solidFill>
                  <a:schemeClr val="bg1"/>
                </a:solidFill>
              </a:rPr>
              <a:t>1954	Salk vaccine sees success in 			laboratory trials and is deemed 			ready for real world trials</a:t>
            </a:r>
          </a:p>
        </p:txBody>
      </p:sp>
    </p:spTree>
    <p:extLst>
      <p:ext uri="{BB962C8B-B14F-4D97-AF65-F5344CB8AC3E}">
        <p14:creationId xmlns:p14="http://schemas.microsoft.com/office/powerpoint/2010/main" val="2866342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fade">
                                      <p:cBhvr>
                                        <p:cTn id="7" dur="500"/>
                                        <p:tgtEl>
                                          <p:spTgt spid="81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7">
                                            <p:txEl>
                                              <p:pRg st="1" end="1"/>
                                            </p:txEl>
                                          </p:spTgt>
                                        </p:tgtEl>
                                        <p:attrNameLst>
                                          <p:attrName>style.visibility</p:attrName>
                                        </p:attrNameLst>
                                      </p:cBhvr>
                                      <p:to>
                                        <p:strVal val="visible"/>
                                      </p:to>
                                    </p:set>
                                    <p:animEffect transition="in" filter="fade">
                                      <p:cBhvr>
                                        <p:cTn id="12" dur="500"/>
                                        <p:tgtEl>
                                          <p:spTgt spid="81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7">
                                            <p:txEl>
                                              <p:pRg st="2" end="2"/>
                                            </p:txEl>
                                          </p:spTgt>
                                        </p:tgtEl>
                                        <p:attrNameLst>
                                          <p:attrName>style.visibility</p:attrName>
                                        </p:attrNameLst>
                                      </p:cBhvr>
                                      <p:to>
                                        <p:strVal val="visible"/>
                                      </p:to>
                                    </p:set>
                                    <p:animEffect transition="in" filter="fade">
                                      <p:cBhvr>
                                        <p:cTn id="17" dur="500"/>
                                        <p:tgtEl>
                                          <p:spTgt spid="81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C:\Users\isschn\AppData\Local\Microsoft\Windows\Temporary Internet Files\Content.IE5\MUY84GBC\MP9004424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0235" y="4527210"/>
            <a:ext cx="2762250" cy="2019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3342" y="265423"/>
            <a:ext cx="8229600" cy="1143000"/>
          </a:xfrm>
        </p:spPr>
        <p:txBody>
          <a:bodyPr/>
          <a:lstStyle/>
          <a:p>
            <a:r>
              <a:rPr lang="en-US" dirty="0" smtClean="0"/>
              <a:t>Do you Switch Curtains?</a:t>
            </a:r>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70</a:t>
            </a:fld>
            <a:endParaRPr lang="en-US" dirty="0"/>
          </a:p>
        </p:txBody>
      </p:sp>
      <p:pic>
        <p:nvPicPr>
          <p:cNvPr id="8194" name="Picture 2" descr="C:\Users\isschn\AppData\Local\Microsoft\Windows\Temporary Internet Files\Content.IE5\NENJ69K5\MP9004140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945" y="4495800"/>
            <a:ext cx="2734540" cy="20227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flipH="1">
            <a:off x="1031989" y="1408423"/>
            <a:ext cx="1925956" cy="369332"/>
          </a:xfrm>
          <a:prstGeom prst="rect">
            <a:avLst/>
          </a:prstGeom>
          <a:noFill/>
        </p:spPr>
        <p:txBody>
          <a:bodyPr wrap="square" rtlCol="0">
            <a:spAutoFit/>
          </a:bodyPr>
          <a:lstStyle/>
          <a:p>
            <a:pPr algn="ctr"/>
            <a:r>
              <a:rPr lang="en-US" dirty="0" smtClean="0"/>
              <a:t>Your choice</a:t>
            </a:r>
            <a:endParaRPr lang="en-US" dirty="0"/>
          </a:p>
        </p:txBody>
      </p:sp>
      <p:pic>
        <p:nvPicPr>
          <p:cNvPr id="8197" name="Picture 5" descr="C:\Users\isschn\AppData\Local\Microsoft\Windows\Temporary Internet Files\Content.IE5\MUY84GBC\MP90044248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905000"/>
            <a:ext cx="2722522" cy="20190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isschn\AppData\Local\Microsoft\Windows\Temporary Internet Files\Content.IE5\MUY84GBC\MP90044248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9757" y="1981200"/>
            <a:ext cx="2722522" cy="20190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flipH="1">
            <a:off x="3376091" y="4126468"/>
            <a:ext cx="2344103" cy="369332"/>
          </a:xfrm>
          <a:prstGeom prst="rect">
            <a:avLst/>
          </a:prstGeom>
          <a:noFill/>
        </p:spPr>
        <p:txBody>
          <a:bodyPr wrap="square" rtlCol="0">
            <a:spAutoFit/>
          </a:bodyPr>
          <a:lstStyle/>
          <a:p>
            <a:pPr algn="ctr"/>
            <a:r>
              <a:rPr lang="en-US" dirty="0" smtClean="0"/>
              <a:t>Curtain lifted - No Car</a:t>
            </a:r>
            <a:endParaRPr lang="en-US" dirty="0"/>
          </a:p>
        </p:txBody>
      </p:sp>
    </p:spTree>
    <p:extLst>
      <p:ext uri="{BB962C8B-B14F-4D97-AF65-F5344CB8AC3E}">
        <p14:creationId xmlns:p14="http://schemas.microsoft.com/office/powerpoint/2010/main" val="235234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a:t>
            </a:r>
            <a:r>
              <a:rPr lang="en-US" dirty="0" smtClean="0"/>
              <a:t>Switch Curtains?</a:t>
            </a:r>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71</a:t>
            </a:fld>
            <a:endParaRPr lang="en-US" dirty="0"/>
          </a:p>
        </p:txBody>
      </p:sp>
      <p:pic>
        <p:nvPicPr>
          <p:cNvPr id="8194" name="Picture 2" descr="C:\Users\isschn\AppData\Local\Microsoft\Windows\Temporary Internet Files\Content.IE5\NENJ69K5\MP9004140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7945" y="4495800"/>
            <a:ext cx="2762250"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flipH="1">
            <a:off x="5720195" y="1398942"/>
            <a:ext cx="1925956" cy="369332"/>
          </a:xfrm>
          <a:prstGeom prst="rect">
            <a:avLst/>
          </a:prstGeom>
          <a:noFill/>
        </p:spPr>
        <p:txBody>
          <a:bodyPr wrap="square" rtlCol="0">
            <a:spAutoFit/>
          </a:bodyPr>
          <a:lstStyle/>
          <a:p>
            <a:pPr algn="ctr"/>
            <a:r>
              <a:rPr lang="en-US" dirty="0" smtClean="0"/>
              <a:t>Your choice?</a:t>
            </a:r>
            <a:endParaRPr lang="en-US" dirty="0"/>
          </a:p>
        </p:txBody>
      </p:sp>
      <p:pic>
        <p:nvPicPr>
          <p:cNvPr id="8197" name="Picture 5" descr="C:\Users\isschn\AppData\Local\Microsoft\Windows\Temporary Internet Files\Content.IE5\MUY84GBC\MP9004424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05000"/>
            <a:ext cx="2722522" cy="20190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isschn\AppData\Local\Microsoft\Windows\Temporary Internet Files\Content.IE5\MUY84GBC\MP9004424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9757" y="1981200"/>
            <a:ext cx="2722522" cy="20190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flipH="1">
            <a:off x="3376092" y="4126468"/>
            <a:ext cx="1925956" cy="369332"/>
          </a:xfrm>
          <a:prstGeom prst="rect">
            <a:avLst/>
          </a:prstGeom>
          <a:noFill/>
        </p:spPr>
        <p:txBody>
          <a:bodyPr wrap="square" rtlCol="0">
            <a:spAutoFit/>
          </a:bodyPr>
          <a:lstStyle/>
          <a:p>
            <a:pPr algn="ctr"/>
            <a:r>
              <a:rPr lang="en-US" dirty="0" smtClean="0"/>
              <a:t>Empty Curtain</a:t>
            </a:r>
            <a:endParaRPr lang="en-US" dirty="0"/>
          </a:p>
        </p:txBody>
      </p:sp>
    </p:spTree>
    <p:extLst>
      <p:ext uri="{BB962C8B-B14F-4D97-AF65-F5344CB8AC3E}">
        <p14:creationId xmlns:p14="http://schemas.microsoft.com/office/powerpoint/2010/main" val="2819902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Design Issues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r>
              <a:rPr lang="en-US" dirty="0"/>
              <a:t>Vaccine distributed to all </a:t>
            </a:r>
            <a:r>
              <a:rPr lang="en-US" dirty="0" smtClean="0"/>
              <a:t>children in 1953 </a:t>
            </a:r>
            <a:br>
              <a:rPr lang="en-US" dirty="0" smtClean="0"/>
            </a:br>
            <a:r>
              <a:rPr lang="en-US" dirty="0" smtClean="0"/>
              <a:t/>
            </a:r>
            <a:br>
              <a:rPr lang="en-US" dirty="0" smtClean="0"/>
            </a:br>
            <a:endParaRPr lang="en-US" dirty="0" smtClean="0"/>
          </a:p>
          <a:p>
            <a:r>
              <a:rPr lang="en-US" dirty="0" smtClean="0"/>
              <a:t>Parental consent:</a:t>
            </a:r>
          </a:p>
          <a:p>
            <a:pPr lvl="1"/>
            <a:r>
              <a:rPr lang="en-US" dirty="0" smtClean="0"/>
              <a:t>Treatment:  </a:t>
            </a:r>
            <a:r>
              <a:rPr lang="en-US" dirty="0"/>
              <a:t>Children with parental </a:t>
            </a:r>
            <a:r>
              <a:rPr lang="en-US" dirty="0" smtClean="0"/>
              <a:t>consent</a:t>
            </a:r>
          </a:p>
          <a:p>
            <a:pPr lvl="1"/>
            <a:r>
              <a:rPr lang="en-US" dirty="0" smtClean="0"/>
              <a:t>Control  </a:t>
            </a:r>
            <a:r>
              <a:rPr lang="en-US" dirty="0"/>
              <a:t>Children without </a:t>
            </a:r>
            <a:r>
              <a:rPr lang="en-US" dirty="0" smtClean="0"/>
              <a:t>consent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457200" indent="-457200">
              <a:defRPr/>
            </a:pPr>
            <a:r>
              <a:rPr lang="en-US" dirty="0" smtClean="0"/>
              <a:t>Choosing Groups:</a:t>
            </a:r>
          </a:p>
          <a:p>
            <a:pPr marL="857250" lvl="1" indent="-457200">
              <a:defRPr/>
            </a:pPr>
            <a:r>
              <a:rPr lang="en-US" dirty="0" smtClean="0"/>
              <a:t>Treatment </a:t>
            </a:r>
            <a:r>
              <a:rPr lang="en-US" dirty="0"/>
              <a:t>Group:  Grade 2 children with </a:t>
            </a:r>
            <a:r>
              <a:rPr lang="en-US" dirty="0" smtClean="0"/>
              <a:t>consent</a:t>
            </a:r>
          </a:p>
          <a:p>
            <a:pPr marL="857250" lvl="1" indent="-457200">
              <a:defRPr/>
            </a:pPr>
            <a:r>
              <a:rPr lang="en-US" dirty="0" smtClean="0"/>
              <a:t>Control </a:t>
            </a:r>
            <a:r>
              <a:rPr lang="en-US" dirty="0"/>
              <a:t>Group:  Grades 1 and 3 children</a:t>
            </a:r>
          </a:p>
          <a:p>
            <a:pPr lvl="1"/>
            <a:endParaRPr lang="en-US" dirty="0"/>
          </a:p>
          <a:p>
            <a:pPr lvl="1"/>
            <a:endParaRPr lang="en-US" dirty="0"/>
          </a:p>
          <a:p>
            <a:endParaRPr lang="en-US" dirty="0"/>
          </a:p>
        </p:txBody>
      </p:sp>
      <p:sp>
        <p:nvSpPr>
          <p:cNvPr id="6" name="Content Placeholder 5"/>
          <p:cNvSpPr>
            <a:spLocks noGrp="1"/>
          </p:cNvSpPr>
          <p:nvPr>
            <p:ph sz="half" idx="2"/>
          </p:nvPr>
        </p:nvSpPr>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r>
              <a:rPr lang="en-US" dirty="0" smtClean="0"/>
              <a:t>No Control Group: </a:t>
            </a:r>
            <a:r>
              <a:rPr lang="en-US" sz="2600" dirty="0"/>
              <a:t>epidemic disease </a:t>
            </a:r>
            <a:r>
              <a:rPr lang="en-US" sz="2600" dirty="0" smtClean="0"/>
              <a:t>- incidence </a:t>
            </a:r>
            <a:r>
              <a:rPr lang="en-US" sz="2600" dirty="0"/>
              <a:t>varied from year to </a:t>
            </a:r>
            <a:r>
              <a:rPr lang="en-US" sz="2600" dirty="0" smtClean="0"/>
              <a:t>year</a:t>
            </a:r>
          </a:p>
          <a:p>
            <a:r>
              <a:rPr lang="en-US" sz="2600" i="1" dirty="0" smtClean="0"/>
              <a:t>How does that apply to roads?</a:t>
            </a:r>
            <a:endParaRPr lang="en-US" sz="2600" i="1" dirty="0"/>
          </a:p>
          <a:p>
            <a:endParaRPr lang="en-US" dirty="0" smtClean="0"/>
          </a:p>
          <a:p>
            <a:r>
              <a:rPr lang="en-US" dirty="0" smtClean="0"/>
              <a:t>Selection Bias – Confounding:</a:t>
            </a:r>
          </a:p>
          <a:p>
            <a:r>
              <a:rPr lang="en-US" dirty="0" smtClean="0"/>
              <a:t>Rich                versus            Poor</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0">
              <a:buNone/>
            </a:pPr>
            <a:r>
              <a:rPr lang="en-US" dirty="0" smtClean="0"/>
              <a:t/>
            </a:r>
            <a:br>
              <a:rPr lang="en-US" dirty="0" smtClean="0"/>
            </a:br>
            <a:endParaRPr lang="en-US" dirty="0" smtClean="0"/>
          </a:p>
          <a:p>
            <a:r>
              <a:rPr lang="en-US" dirty="0" smtClean="0"/>
              <a:t>Selection Bias: Polio </a:t>
            </a:r>
            <a:r>
              <a:rPr lang="en-US" dirty="0"/>
              <a:t>is a contagious disease, spreading through contact</a:t>
            </a:r>
            <a:r>
              <a:rPr lang="en-US" dirty="0" smtClean="0"/>
              <a:t>.</a:t>
            </a:r>
          </a:p>
          <a:p>
            <a:r>
              <a:rPr lang="en-US" i="1" dirty="0"/>
              <a:t>How does selection bias that apply to roads?</a:t>
            </a:r>
            <a:r>
              <a:rPr lang="en-US" dirty="0" smtClean="0"/>
              <a:t> </a:t>
            </a:r>
            <a:endParaRPr lang="en-US" dirty="0"/>
          </a:p>
        </p:txBody>
      </p:sp>
      <p:sp>
        <p:nvSpPr>
          <p:cNvPr id="4" name="Date Placeholder 3"/>
          <p:cNvSpPr>
            <a:spLocks noGrp="1"/>
          </p:cNvSpPr>
          <p:nvPr>
            <p:ph type="dt" sz="half" idx="10"/>
          </p:nvPr>
        </p:nvSpPr>
        <p:spPr/>
        <p:txBody>
          <a:bodyPr/>
          <a:lstStyle/>
          <a:p>
            <a:fld id="{4AED53DA-E47C-4027-86C2-E3DF232CA3F8}" type="datetime1">
              <a:rPr lang="en-US" smtClean="0"/>
              <a:t>12/10/2012</a:t>
            </a:fld>
            <a:endParaRPr lang="en-US"/>
          </a:p>
        </p:txBody>
      </p:sp>
      <p:sp>
        <p:nvSpPr>
          <p:cNvPr id="5" name="Slide Number Placeholder 4"/>
          <p:cNvSpPr>
            <a:spLocks noGrp="1"/>
          </p:cNvSpPr>
          <p:nvPr>
            <p:ph type="sldNum" sz="quarter" idx="12"/>
          </p:nvPr>
        </p:nvSpPr>
        <p:spPr/>
        <p:txBody>
          <a:bodyPr/>
          <a:lstStyle/>
          <a:p>
            <a:fld id="{796D90D1-B5CE-4BC5-8216-E8491C7A366A}" type="slidenum">
              <a:rPr lang="en-US" smtClean="0"/>
              <a:t>8</a:t>
            </a:fld>
            <a:endParaRPr lang="en-US"/>
          </a:p>
        </p:txBody>
      </p:sp>
      <p:pic>
        <p:nvPicPr>
          <p:cNvPr id="48131" name="Picture 3" descr="C:\Users\isschn\AppData\Local\Microsoft\Windows\Temporary Internet Files\Content.IE5\NENJ69K5\MP9004430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207462"/>
            <a:ext cx="1676400" cy="980675"/>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C:\Users\isschn\AppData\Local\Microsoft\Windows\Temporary Internet Files\Content.IE5\ZKTH03H3\MC9004323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139511"/>
            <a:ext cx="1325435" cy="111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9250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8132"/>
                                        </p:tgtEl>
                                        <p:attrNameLst>
                                          <p:attrName>style.visibility</p:attrName>
                                        </p:attrNameLst>
                                      </p:cBhvr>
                                      <p:to>
                                        <p:strVal val="visible"/>
                                      </p:to>
                                    </p:set>
                                    <p:animEffect transition="in" filter="fade">
                                      <p:cBhvr>
                                        <p:cTn id="51" dur="500"/>
                                        <p:tgtEl>
                                          <p:spTgt spid="481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131"/>
                                        </p:tgtEl>
                                        <p:attrNameLst>
                                          <p:attrName>style.visibility</p:attrName>
                                        </p:attrNameLst>
                                      </p:cBhvr>
                                      <p:to>
                                        <p:strVal val="visible"/>
                                      </p:to>
                                    </p:set>
                                    <p:animEffect transition="in" filter="fade">
                                      <p:cBhvr>
                                        <p:cTn id="56" dur="500"/>
                                        <p:tgtEl>
                                          <p:spTgt spid="4813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additive="base">
                                        <p:cTn id="6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additive="base">
                                        <p:cTn id="6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anim calcmode="lin" valueType="num">
                                      <p:cBhvr additive="base">
                                        <p:cTn id="7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6">
                                            <p:txEl>
                                              <p:pRg st="7" end="7"/>
                                            </p:txEl>
                                          </p:spTgt>
                                        </p:tgtEl>
                                        <p:attrNameLst>
                                          <p:attrName>style.visibility</p:attrName>
                                        </p:attrNameLst>
                                      </p:cBhvr>
                                      <p:to>
                                        <p:strVal val="visible"/>
                                      </p:to>
                                    </p:set>
                                    <p:anim calcmode="lin" valueType="num">
                                      <p:cBhvr additive="base">
                                        <p:cTn id="8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11727" y="609600"/>
            <a:ext cx="8229600" cy="1143000"/>
          </a:xfrm>
        </p:spPr>
        <p:txBody>
          <a:bodyPr>
            <a:normAutofit/>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SALK VACCINE FIELD TRIAL</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l="3906" r="7813"/>
          <a:stretch>
            <a:fillRect/>
          </a:stretch>
        </p:blipFill>
        <p:spPr bwMode="auto">
          <a:xfrm>
            <a:off x="304800" y="1981200"/>
            <a:ext cx="861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5"/>
          <p:cNvSpPr>
            <a:spLocks noGrp="1"/>
          </p:cNvSpPr>
          <p:nvPr>
            <p:ph type="sldNum" sz="quarter" idx="12"/>
          </p:nvPr>
        </p:nvSpPr>
        <p:spPr/>
        <p:txBody>
          <a:bodyPr/>
          <a:lstStyle/>
          <a:p>
            <a:pPr>
              <a:defRPr/>
            </a:pPr>
            <a:fld id="{5ABB3AE8-EE4D-452F-9560-A298616E3257}" type="slidenum">
              <a:rPr lang="en-US" smtClean="0"/>
              <a:pPr>
                <a:defRPr/>
              </a:pPr>
              <a:t>9</a:t>
            </a:fld>
            <a:endParaRPr lang="en-US" dirty="0" smtClean="0"/>
          </a:p>
        </p:txBody>
      </p:sp>
      <p:sp>
        <p:nvSpPr>
          <p:cNvPr id="11270" name="Footer Placeholder 6"/>
          <p:cNvSpPr>
            <a:spLocks noGrp="1"/>
          </p:cNvSpPr>
          <p:nvPr>
            <p:ph type="ftr" sz="quarter" idx="11"/>
          </p:nvPr>
        </p:nvSpPr>
        <p:spPr/>
        <p:txBody>
          <a:bodyPr/>
          <a:lstStyle/>
          <a:p>
            <a:pPr>
              <a:defRPr/>
            </a:pPr>
            <a:r>
              <a:rPr lang="en-US" smtClean="0"/>
              <a:t>1  Experimental Designs - HSRG </a:t>
            </a:r>
          </a:p>
        </p:txBody>
      </p:sp>
    </p:spTree>
    <p:extLst>
      <p:ext uri="{BB962C8B-B14F-4D97-AF65-F5344CB8AC3E}">
        <p14:creationId xmlns:p14="http://schemas.microsoft.com/office/powerpoint/2010/main" val="937647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1992</TotalTime>
  <Words>9674</Words>
  <Application>Microsoft Office PowerPoint</Application>
  <PresentationFormat>On-screen Show (4:3)</PresentationFormat>
  <Paragraphs>1232</Paragraphs>
  <Slides>71</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Office Theme</vt:lpstr>
      <vt:lpstr>Equation</vt:lpstr>
      <vt:lpstr>Statistical Thinking in  Highway Safety</vt:lpstr>
      <vt:lpstr>Overview</vt:lpstr>
      <vt:lpstr>Thinking Fast and Slow</vt:lpstr>
      <vt:lpstr>Judging Probabilities</vt:lpstr>
      <vt:lpstr>Learning Objectives</vt:lpstr>
      <vt:lpstr>Data Analysis Comparison</vt:lpstr>
      <vt:lpstr>Polio Epidemic Timeline</vt:lpstr>
      <vt:lpstr>Design Issues</vt:lpstr>
      <vt:lpstr>THE SALK VACCINE FIELD TRIAL</vt:lpstr>
      <vt:lpstr>Quasi-Experimental Design  Before-and-After Studies</vt:lpstr>
      <vt:lpstr>Best Practice   In Design of Experiments</vt:lpstr>
      <vt:lpstr>Confounding </vt:lpstr>
      <vt:lpstr>Results Admission Rates at Berkley</vt:lpstr>
      <vt:lpstr>Completely Randomized Design</vt:lpstr>
      <vt:lpstr>Estimating the Effect of a Treatment</vt:lpstr>
      <vt:lpstr>Example </vt:lpstr>
      <vt:lpstr>PowerPoint Presentation</vt:lpstr>
      <vt:lpstr>Calculate Sample Means</vt:lpstr>
      <vt:lpstr>Calculate Overall Mean</vt:lpstr>
      <vt:lpstr>Mathematical Model</vt:lpstr>
      <vt:lpstr>Lily Pads</vt:lpstr>
      <vt:lpstr>ANOVA Table  </vt:lpstr>
      <vt:lpstr>PowerPoint Presentation</vt:lpstr>
      <vt:lpstr>ANOVA Table</vt:lpstr>
      <vt:lpstr>Block Design</vt:lpstr>
      <vt:lpstr>Mathematical Model</vt:lpstr>
      <vt:lpstr>ANOVA Table with Blocking Partition of Variation</vt:lpstr>
      <vt:lpstr>Calculate Sample Means for Each Group</vt:lpstr>
      <vt:lpstr>Calculate Sample Means for Each Block</vt:lpstr>
      <vt:lpstr>ANOVA Table</vt:lpstr>
      <vt:lpstr>Things to Remember</vt:lpstr>
      <vt:lpstr>Things to Consider</vt:lpstr>
      <vt:lpstr>Single versus Multiple Regression</vt:lpstr>
      <vt:lpstr>Hit-and-Run Taxi Cab</vt:lpstr>
      <vt:lpstr>Decision Accuracy in Judging Injury Severity </vt:lpstr>
      <vt:lpstr>Decision Accuracy in Judging Injury Severity </vt:lpstr>
      <vt:lpstr>Decision Accuracy in Judging Injury Severity </vt:lpstr>
      <vt:lpstr>Decision Accuracy in Judging Injury Severity </vt:lpstr>
      <vt:lpstr>Application to Injury Severity</vt:lpstr>
      <vt:lpstr>Modeling Crashes </vt:lpstr>
      <vt:lpstr>Probabilities</vt:lpstr>
      <vt:lpstr>Three Intersections of US 90</vt:lpstr>
      <vt:lpstr>The Poisson Distribution</vt:lpstr>
      <vt:lpstr>The Negative Binomial Distribution Poisson - Gamma</vt:lpstr>
      <vt:lpstr>Negative Binomial Regression</vt:lpstr>
      <vt:lpstr>Poisson Regression Model for the Mean</vt:lpstr>
      <vt:lpstr>Model for Average Crash Count</vt:lpstr>
      <vt:lpstr>Examples of Covariates xk for Rural Road Segments (HSM)</vt:lpstr>
      <vt:lpstr>Negative Binomial Derivation</vt:lpstr>
      <vt:lpstr>A Two-Stage Process for Explaining Crash Counts</vt:lpstr>
      <vt:lpstr>Example:   HSM SPF for Rural Two-way Roadway Segments</vt:lpstr>
      <vt:lpstr>Predicted Number of Crashes</vt:lpstr>
      <vt:lpstr>What Have We Learned?</vt:lpstr>
      <vt:lpstr>What Have We Learned?</vt:lpstr>
      <vt:lpstr>Regression to the Mean</vt:lpstr>
      <vt:lpstr>Predict Fatal Crashes for 2011</vt:lpstr>
      <vt:lpstr>Fatal Crashes 2011</vt:lpstr>
      <vt:lpstr>Empirical Bayes</vt:lpstr>
      <vt:lpstr>PowerPoint Presentation</vt:lpstr>
      <vt:lpstr>The Data:  Estimate Overall Mean From Our Previous Example</vt:lpstr>
      <vt:lpstr>Back to the ANOVA Table  (to get variances)</vt:lpstr>
      <vt:lpstr>The Data:  Calculation for Tire Set</vt:lpstr>
      <vt:lpstr>Graphical Display of EB Sample Results</vt:lpstr>
      <vt:lpstr>Using Bayes</vt:lpstr>
      <vt:lpstr>Hypothesis Testing and Empirical Bayes</vt:lpstr>
      <vt:lpstr>“Double-Blind” Analysis of top-p% Locations</vt:lpstr>
      <vt:lpstr>Considerations for Black Spots Location Analysis</vt:lpstr>
      <vt:lpstr>The Monty Hall Problem in Let’s Make A Deal </vt:lpstr>
      <vt:lpstr>Let’s Make A Deal </vt:lpstr>
      <vt:lpstr>Do you Switch Curtains?</vt:lpstr>
      <vt:lpstr>Do you Switch Curtains?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Thinking</dc:title>
  <dc:creator>Helmut Schneider</dc:creator>
  <cp:lastModifiedBy>Cory J Hutchinson</cp:lastModifiedBy>
  <cp:revision>271</cp:revision>
  <dcterms:created xsi:type="dcterms:W3CDTF">2012-12-07T22:22:09Z</dcterms:created>
  <dcterms:modified xsi:type="dcterms:W3CDTF">2012-12-10T18:29:32Z</dcterms:modified>
</cp:coreProperties>
</file>