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drawings/drawing1.xml" ContentType="application/vnd.openxmlformats-officedocument.drawingml.chartshapes+xml"/>
  <Override PartName="/ppt/charts/chart13.xml" ContentType="application/vnd.openxmlformats-officedocument.drawingml.chart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drawings/drawing2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3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7.xml" ContentType="application/vnd.openxmlformats-officedocument.drawingml.chart+xml"/>
  <Override PartName="/ppt/notesSlides/notesSlide18.xml" ContentType="application/vnd.openxmlformats-officedocument.presentationml.notesSlide+xml"/>
  <Override PartName="/ppt/charts/chart18.xml" ContentType="application/vnd.openxmlformats-officedocument.drawingml.chart+xml"/>
  <Override PartName="/ppt/notesSlides/notesSlide19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8" r:id="rId2"/>
    <p:sldId id="552" r:id="rId3"/>
    <p:sldId id="521" r:id="rId4"/>
    <p:sldId id="592" r:id="rId5"/>
    <p:sldId id="358" r:id="rId6"/>
    <p:sldId id="572" r:id="rId7"/>
    <p:sldId id="573" r:id="rId8"/>
    <p:sldId id="557" r:id="rId9"/>
    <p:sldId id="523" r:id="rId10"/>
    <p:sldId id="539" r:id="rId11"/>
    <p:sldId id="577" r:id="rId12"/>
    <p:sldId id="542" r:id="rId13"/>
    <p:sldId id="576" r:id="rId14"/>
    <p:sldId id="574" r:id="rId15"/>
    <p:sldId id="581" r:id="rId16"/>
    <p:sldId id="580" r:id="rId17"/>
    <p:sldId id="556" r:id="rId18"/>
    <p:sldId id="590" r:id="rId19"/>
    <p:sldId id="591" r:id="rId20"/>
    <p:sldId id="582" r:id="rId21"/>
    <p:sldId id="583" r:id="rId22"/>
    <p:sldId id="584" r:id="rId23"/>
    <p:sldId id="585" r:id="rId24"/>
    <p:sldId id="593" r:id="rId25"/>
    <p:sldId id="586" r:id="rId26"/>
    <p:sldId id="566" r:id="rId27"/>
    <p:sldId id="567" r:id="rId28"/>
    <p:sldId id="568" r:id="rId29"/>
    <p:sldId id="569" r:id="rId30"/>
    <p:sldId id="570" r:id="rId31"/>
    <p:sldId id="562" r:id="rId3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4" autoAdjust="0"/>
    <p:restoredTop sz="94139" autoAdjust="0"/>
  </p:normalViewPr>
  <p:slideViewPr>
    <p:cSldViewPr>
      <p:cViewPr>
        <p:scale>
          <a:sx n="60" d="100"/>
          <a:sy n="60" d="100"/>
        </p:scale>
        <p:origin x="-930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SRG\Presentations\Reports\2010_report%20v2_May1st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SRG\Presentations\Reports\Copy%20of%202010_report%20v3_May1st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SRG\Projects\Pretrial\Pretrial%20Diversion%20Charts%20max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HSRG\Projects\Pretrial\Interlock_v3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SRG\Presentations\Reports\Copy%20of%202010_report%20v3_May1st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HSRG\Projects\Pretrial\Pretrial%20Diversion%20Charts%20max_revised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SRG\Presentations\Reports\2010_report%20v3_May1st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HSRG\Presentations\Reports\2010_report%20v3_May1st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SRG\Presentations\Reports\Copy%20of%202010_report%20v3_May1st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SRG\Presentations\Reports\Copy%20of%202010_report%20v3_May1st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SRG\Presentations\Reports\Copy%20of%202010_report%20v3_May1s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SRG\Presentations\Reports\2010_report%20v4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SRG\Presentations\Reports\Copy%20of%202010_report%20v3_May1st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SRG\Presentations\Reports\Copy%20of%202010_report%20v3_May1st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SRG\Presentations\Reports\Copy%20of%202010_report%20v3_May1st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SRG\Presentations\Reports\Copy%20of%202010_report%20v3_May1st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SRG\Presentations\Reports\2010_report%20v4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SRG\Presentations\Reports\2010_report%20v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SRG\Presentations\Reports\2010_report%20v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SRG\Presentations\Reports\2010_report%20v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SRG\Presentations\Reports\2010_report%20v2_May1s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SRG\Presentations\Reports\2010_report%20v3_May1s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SRG\Presentations\Reports\2010_report%20v2_May1st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SRG\Presentations\Reports\2010_report%20v3_May1st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SRG\Projects\Pretrial\Pretrial%20Diversion%20Charts%20max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263414989792962E-2"/>
          <c:y val="7.0128685303125299E-2"/>
          <c:w val="0.81688029360355685"/>
          <c:h val="0.75140503391325575"/>
        </c:manualLayout>
      </c:layout>
      <c:lineChart>
        <c:grouping val="standard"/>
        <c:varyColors val="0"/>
        <c:ser>
          <c:idx val="0"/>
          <c:order val="0"/>
          <c:tx>
            <c:strRef>
              <c:f>Crashes!$H$1</c:f>
              <c:strCache>
                <c:ptCount val="1"/>
                <c:pt idx="0">
                  <c:v>Fatal Crashes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8"/>
              <c:layout>
                <c:manualLayout>
                  <c:x val="-5.0925925925925923E-2"/>
                  <c:y val="6.5548177664808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639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Crashes!$A$2:$A$13</c:f>
              <c:numCache>
                <c:formatCode>General</c:formatCode>
                <c:ptCount val="12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</c:numCache>
            </c:numRef>
          </c:cat>
          <c:val>
            <c:numRef>
              <c:f>Crashes!$H$2:$H$13</c:f>
              <c:numCache>
                <c:formatCode>General</c:formatCode>
                <c:ptCount val="12"/>
                <c:pt idx="0">
                  <c:v>831</c:v>
                </c:pt>
                <c:pt idx="1">
                  <c:v>846</c:v>
                </c:pt>
                <c:pt idx="2">
                  <c:v>859</c:v>
                </c:pt>
                <c:pt idx="3">
                  <c:v>818</c:v>
                </c:pt>
                <c:pt idx="4">
                  <c:v>826</c:v>
                </c:pt>
                <c:pt idx="5">
                  <c:v>886</c:v>
                </c:pt>
                <c:pt idx="6">
                  <c:v>874</c:v>
                </c:pt>
                <c:pt idx="7">
                  <c:v>890</c:v>
                </c:pt>
                <c:pt idx="8">
                  <c:v>900</c:v>
                </c:pt>
                <c:pt idx="9">
                  <c:v>820</c:v>
                </c:pt>
                <c:pt idx="10">
                  <c:v>729</c:v>
                </c:pt>
                <c:pt idx="11">
                  <c:v>640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Crashes!$I$1</c:f>
              <c:strCache>
                <c:ptCount val="1"/>
                <c:pt idx="0">
                  <c:v>Fatalities</c:v>
                </c:pt>
              </c:strCache>
            </c:strRef>
          </c:tx>
          <c:dLbls>
            <c:dLbl>
              <c:idx val="8"/>
              <c:layout>
                <c:manualLayout>
                  <c:x val="-3.2407407407407406E-2"/>
                  <c:y val="-4.0577443316310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3148148148148147E-2"/>
                  <c:y val="-8.73975702197449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716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Crashes!$A$2:$A$13</c:f>
              <c:numCache>
                <c:formatCode>General</c:formatCode>
                <c:ptCount val="12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</c:numCache>
            </c:numRef>
          </c:cat>
          <c:val>
            <c:numRef>
              <c:f>Crashes!$I$2:$I$13</c:f>
              <c:numCache>
                <c:formatCode>General</c:formatCode>
                <c:ptCount val="12"/>
                <c:pt idx="0">
                  <c:v>951</c:v>
                </c:pt>
                <c:pt idx="1">
                  <c:v>938</c:v>
                </c:pt>
                <c:pt idx="2">
                  <c:v>947</c:v>
                </c:pt>
                <c:pt idx="3">
                  <c:v>914</c:v>
                </c:pt>
                <c:pt idx="4">
                  <c:v>938</c:v>
                </c:pt>
                <c:pt idx="5">
                  <c:v>992</c:v>
                </c:pt>
                <c:pt idx="6">
                  <c:v>965</c:v>
                </c:pt>
                <c:pt idx="7">
                  <c:v>987</c:v>
                </c:pt>
                <c:pt idx="8">
                  <c:v>993</c:v>
                </c:pt>
                <c:pt idx="9">
                  <c:v>915</c:v>
                </c:pt>
                <c:pt idx="10">
                  <c:v>824</c:v>
                </c:pt>
                <c:pt idx="11">
                  <c:v>717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245440"/>
        <c:axId val="73246976"/>
      </c:lineChart>
      <c:dateAx>
        <c:axId val="73245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3246976"/>
        <c:crosses val="autoZero"/>
        <c:auto val="0"/>
        <c:lblOffset val="100"/>
        <c:baseTimeUnit val="days"/>
      </c:dateAx>
      <c:valAx>
        <c:axId val="73246976"/>
        <c:scaling>
          <c:orientation val="minMax"/>
          <c:max val="1000"/>
          <c:min val="4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3245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74690142898804"/>
          <c:y val="0.57831778356222763"/>
          <c:w val="0.21919765237678623"/>
          <c:h val="0.1617410500439568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2653048085970387"/>
          <c:y val="0.15260264606220614"/>
          <c:w val="0.73887832417174271"/>
          <c:h val="0.6167432214655903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'DWI arrests'!$B$1</c:f>
              <c:strCache>
                <c:ptCount val="1"/>
                <c:pt idx="0">
                  <c:v>DWI Arrest</c:v>
                </c:pt>
              </c:strCache>
            </c:strRef>
          </c:tx>
          <c:invertIfNegative val="0"/>
          <c:cat>
            <c:numRef>
              <c:f>'DWI arrests'!$A$2:$A$8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'DWI arrests'!$B$2:$B$8</c:f>
              <c:numCache>
                <c:formatCode>General</c:formatCode>
                <c:ptCount val="7"/>
                <c:pt idx="0">
                  <c:v>24804</c:v>
                </c:pt>
                <c:pt idx="1">
                  <c:v>21813</c:v>
                </c:pt>
                <c:pt idx="2">
                  <c:v>25870</c:v>
                </c:pt>
                <c:pt idx="3">
                  <c:v>25570</c:v>
                </c:pt>
                <c:pt idx="4">
                  <c:v>24791</c:v>
                </c:pt>
                <c:pt idx="5">
                  <c:v>31970</c:v>
                </c:pt>
                <c:pt idx="6">
                  <c:v>31065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17024"/>
        <c:axId val="6018560"/>
      </c:barChart>
      <c:catAx>
        <c:axId val="6017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018560"/>
        <c:crosses val="autoZero"/>
        <c:auto val="1"/>
        <c:lblAlgn val="ctr"/>
        <c:lblOffset val="100"/>
        <c:noMultiLvlLbl val="0"/>
      </c:catAx>
      <c:valAx>
        <c:axId val="6018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017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192572343976704E-2"/>
          <c:y val="7.8108773555008407E-2"/>
          <c:w val="0.95785386910585901"/>
          <c:h val="0.689653096039263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'Percent Overall Convictions'!$C$83</c:f>
              <c:strCache>
                <c:ptCount val="1"/>
                <c:pt idx="0">
                  <c:v>No Pretrial Diversion</c:v>
                </c:pt>
              </c:strCache>
            </c:strRef>
          </c:tx>
          <c:invertIfNegative val="0"/>
          <c:cat>
            <c:strRef>
              <c:f>'Percent Overall Convictions'!$B$84:$B$89</c:f>
              <c:strCache>
                <c:ptCount val="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</c:strCache>
            </c:strRef>
          </c:cat>
          <c:val>
            <c:numRef>
              <c:f>'Percent Overall Convictions'!$C$84:$C$89</c:f>
              <c:numCache>
                <c:formatCode>0.0%</c:formatCode>
                <c:ptCount val="6"/>
                <c:pt idx="0">
                  <c:v>0.13983797111659035</c:v>
                </c:pt>
                <c:pt idx="1">
                  <c:v>0.15509071998150931</c:v>
                </c:pt>
                <c:pt idx="2">
                  <c:v>0.12960716618456658</c:v>
                </c:pt>
                <c:pt idx="3">
                  <c:v>0.13038142959402801</c:v>
                </c:pt>
                <c:pt idx="4">
                  <c:v>0.10174676798578901</c:v>
                </c:pt>
                <c:pt idx="5">
                  <c:v>9.2165521753352964E-2</c:v>
                </c:pt>
              </c:numCache>
            </c:numRef>
          </c:val>
        </c:ser>
        <c:ser>
          <c:idx val="1"/>
          <c:order val="1"/>
          <c:tx>
            <c:strRef>
              <c:f>'Percent Overall Convictions'!$D$83</c:f>
              <c:strCache>
                <c:ptCount val="1"/>
                <c:pt idx="0">
                  <c:v>Pretrial Diversion Before 2004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'Percent Overall Convictions'!$B$84:$B$89</c:f>
              <c:strCache>
                <c:ptCount val="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</c:strCache>
            </c:strRef>
          </c:cat>
          <c:val>
            <c:numRef>
              <c:f>'Percent Overall Convictions'!$D$84:$D$89</c:f>
              <c:numCache>
                <c:formatCode>0.0%</c:formatCode>
                <c:ptCount val="6"/>
                <c:pt idx="0">
                  <c:v>0.1676518676895988</c:v>
                </c:pt>
                <c:pt idx="1">
                  <c:v>0.13976026523845958</c:v>
                </c:pt>
                <c:pt idx="2">
                  <c:v>0.13282294324948354</c:v>
                </c:pt>
                <c:pt idx="3">
                  <c:v>0.11870855527774758</c:v>
                </c:pt>
                <c:pt idx="4">
                  <c:v>0.10503802281368821</c:v>
                </c:pt>
                <c:pt idx="5">
                  <c:v>7.4955661346028185E-2</c:v>
                </c:pt>
              </c:numCache>
            </c:numRef>
          </c:val>
        </c:ser>
        <c:ser>
          <c:idx val="2"/>
          <c:order val="2"/>
          <c:tx>
            <c:strRef>
              <c:f>'Percent Overall Convictions'!$E$83</c:f>
              <c:strCache>
                <c:ptCount val="1"/>
                <c:pt idx="0">
                  <c:v>Pretrial Diversion After 2004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0066"/>
                </a:solidFill>
              </a:ln>
            </c:spPr>
          </c:dPt>
          <c:cat>
            <c:strRef>
              <c:f>'Percent Overall Convictions'!$B$84:$B$89</c:f>
              <c:strCache>
                <c:ptCount val="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</c:strCache>
            </c:strRef>
          </c:cat>
          <c:val>
            <c:numRef>
              <c:f>'Percent Overall Convictions'!$E$84:$E$89</c:f>
              <c:numCache>
                <c:formatCode>0.0%</c:formatCode>
                <c:ptCount val="6"/>
                <c:pt idx="0">
                  <c:v>0.1403105232892467</c:v>
                </c:pt>
                <c:pt idx="1">
                  <c:v>0.10596446700507614</c:v>
                </c:pt>
                <c:pt idx="2">
                  <c:v>0.11545189504373178</c:v>
                </c:pt>
                <c:pt idx="3">
                  <c:v>0.11902113459399333</c:v>
                </c:pt>
                <c:pt idx="4">
                  <c:v>9.505459216441875E-2</c:v>
                </c:pt>
                <c:pt idx="5">
                  <c:v>0.103878733838609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855360"/>
        <c:axId val="35861248"/>
      </c:barChart>
      <c:catAx>
        <c:axId val="358553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35861248"/>
        <c:crosses val="autoZero"/>
        <c:auto val="1"/>
        <c:lblAlgn val="ctr"/>
        <c:lblOffset val="100"/>
        <c:noMultiLvlLbl val="0"/>
      </c:catAx>
      <c:valAx>
        <c:axId val="35861248"/>
        <c:scaling>
          <c:orientation val="minMax"/>
          <c:min val="6.0000000000000012E-2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3585536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200"/>
            </a:pPr>
            <a:endParaRPr lang="en-US"/>
          </a:p>
        </c:txPr>
      </c:legendEntry>
      <c:layout>
        <c:manualLayout>
          <c:xMode val="edge"/>
          <c:yMode val="edge"/>
          <c:x val="0.48431040459565194"/>
          <c:y val="1.8995208125909522E-2"/>
          <c:w val="0.51568959540434811"/>
          <c:h val="0.2445735964468808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393948397959688"/>
          <c:y val="0.1445215195851384"/>
          <c:w val="0.70550487792799488"/>
          <c:h val="0.6249280258652796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Data!$H$1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cat>
            <c:numRef>
              <c:f>Data!$A$2:$A$8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Data!$H$2:$H$8</c:f>
              <c:numCache>
                <c:formatCode>General</c:formatCode>
                <c:ptCount val="7"/>
                <c:pt idx="0">
                  <c:v>767</c:v>
                </c:pt>
                <c:pt idx="1">
                  <c:v>772</c:v>
                </c:pt>
                <c:pt idx="2">
                  <c:v>1613</c:v>
                </c:pt>
                <c:pt idx="3">
                  <c:v>2111</c:v>
                </c:pt>
                <c:pt idx="4">
                  <c:v>3085</c:v>
                </c:pt>
                <c:pt idx="5">
                  <c:v>4124</c:v>
                </c:pt>
                <c:pt idx="6">
                  <c:v>4816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872128"/>
        <c:axId val="35898496"/>
      </c:barChart>
      <c:catAx>
        <c:axId val="35872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898496"/>
        <c:crosses val="autoZero"/>
        <c:auto val="1"/>
        <c:lblAlgn val="ctr"/>
        <c:lblOffset val="100"/>
        <c:noMultiLvlLbl val="0"/>
      </c:catAx>
      <c:valAx>
        <c:axId val="358984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5872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2653048085970387"/>
          <c:y val="0.15260264606220614"/>
          <c:w val="0.73887832417174271"/>
          <c:h val="0.6167432214655903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'DWI arrests'!$B$1</c:f>
              <c:strCache>
                <c:ptCount val="1"/>
                <c:pt idx="0">
                  <c:v>DWI Arrest</c:v>
                </c:pt>
              </c:strCache>
            </c:strRef>
          </c:tx>
          <c:invertIfNegative val="0"/>
          <c:cat>
            <c:numRef>
              <c:f>'DWI arrests'!$A$2:$A$8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'DWI arrests'!$B$2:$B$8</c:f>
              <c:numCache>
                <c:formatCode>General</c:formatCode>
                <c:ptCount val="7"/>
                <c:pt idx="0">
                  <c:v>24804</c:v>
                </c:pt>
                <c:pt idx="1">
                  <c:v>21813</c:v>
                </c:pt>
                <c:pt idx="2">
                  <c:v>25870</c:v>
                </c:pt>
                <c:pt idx="3">
                  <c:v>25570</c:v>
                </c:pt>
                <c:pt idx="4">
                  <c:v>24791</c:v>
                </c:pt>
                <c:pt idx="5">
                  <c:v>31970</c:v>
                </c:pt>
                <c:pt idx="6">
                  <c:v>31065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132864"/>
        <c:axId val="70134400"/>
      </c:barChart>
      <c:catAx>
        <c:axId val="70132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0134400"/>
        <c:crosses val="autoZero"/>
        <c:auto val="1"/>
        <c:lblAlgn val="ctr"/>
        <c:lblOffset val="100"/>
        <c:noMultiLvlLbl val="0"/>
      </c:catAx>
      <c:valAx>
        <c:axId val="70134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0132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527899290366483"/>
          <c:y val="2.40509345725574E-2"/>
          <c:w val="0.7222858948187032"/>
          <c:h val="0.79253915747857517"/>
        </c:manualLayout>
      </c:layout>
      <c:bubbleChart>
        <c:varyColors val="0"/>
        <c:ser>
          <c:idx val="0"/>
          <c:order val="0"/>
          <c:tx>
            <c:v>No Pretrial Diversion</c:v>
          </c:tx>
          <c:invertIfNegative val="0"/>
          <c:dLbls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'Pretrial &amp; No. DWI Arrests'!$B$60:$B$62</c:f>
              <c:numCache>
                <c:formatCode>0.00%</c:formatCode>
                <c:ptCount val="3"/>
                <c:pt idx="0">
                  <c:v>5.5628842447022356E-3</c:v>
                </c:pt>
                <c:pt idx="1">
                  <c:v>1.3479066130058916E-3</c:v>
                </c:pt>
                <c:pt idx="2">
                  <c:v>4.1137798451134944E-4</c:v>
                </c:pt>
              </c:numCache>
            </c:numRef>
          </c:xVal>
          <c:yVal>
            <c:numRef>
              <c:f>'Pretrial &amp; No. DWI Arrests'!$C$60:$C$62</c:f>
              <c:numCache>
                <c:formatCode>0.00%</c:formatCode>
                <c:ptCount val="3"/>
                <c:pt idx="0">
                  <c:v>7.7502691065662002E-2</c:v>
                </c:pt>
                <c:pt idx="1">
                  <c:v>0.13593958240781875</c:v>
                </c:pt>
                <c:pt idx="2">
                  <c:v>0.14701601164483261</c:v>
                </c:pt>
              </c:numCache>
            </c:numRef>
          </c:yVal>
          <c:bubbleSize>
            <c:numRef>
              <c:f>'Pretrial &amp; No. DWI Arrests'!$A$60:$A$62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bubbleSize>
          <c:bubble3D val="0"/>
        </c:ser>
        <c:ser>
          <c:idx val="1"/>
          <c:order val="1"/>
          <c:tx>
            <c:v>Pretrial Diversion Before 2004</c:v>
          </c:tx>
          <c:spPr>
            <a:solidFill>
              <a:srgbClr val="FFC000"/>
            </a:solidFill>
          </c:spPr>
          <c:invertIfNegative val="0"/>
          <c:dLbls>
            <c:dLbl>
              <c:idx val="2"/>
              <c:layout>
                <c:manualLayout>
                  <c:x val="-3.6874574705939536E-2"/>
                  <c:y val="6.2426835871246368E-3"/>
                </c:manualLayout>
              </c:layout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'Pretrial &amp; No. DWI Arrests'!$B$63:$B$65</c:f>
              <c:numCache>
                <c:formatCode>0.00%</c:formatCode>
                <c:ptCount val="3"/>
                <c:pt idx="0">
                  <c:v>7.1319114137720794E-3</c:v>
                </c:pt>
                <c:pt idx="1">
                  <c:v>1.9485206982832392E-3</c:v>
                </c:pt>
                <c:pt idx="2">
                  <c:v>6.1060885391884243E-4</c:v>
                </c:pt>
              </c:numCache>
            </c:numRef>
          </c:xVal>
          <c:yVal>
            <c:numRef>
              <c:f>'Pretrial &amp; No. DWI Arrests'!$C$63:$C$65</c:f>
              <c:numCache>
                <c:formatCode>0.00%</c:formatCode>
                <c:ptCount val="3"/>
                <c:pt idx="0">
                  <c:v>6.7732115677321153E-2</c:v>
                </c:pt>
                <c:pt idx="1">
                  <c:v>9.8421541318477246E-2</c:v>
                </c:pt>
                <c:pt idx="2">
                  <c:v>8.4444444444444447E-2</c:v>
                </c:pt>
              </c:numCache>
            </c:numRef>
          </c:yVal>
          <c:bubbleSize>
            <c:numRef>
              <c:f>'Pretrial &amp; No. DWI Arrests'!$A$63:$A$65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bubbleSize>
          <c:bubble3D val="0"/>
        </c:ser>
        <c:ser>
          <c:idx val="2"/>
          <c:order val="2"/>
          <c:tx>
            <c:v>Pretrial Diversion After 2004</c:v>
          </c:tx>
          <c:spPr>
            <a:solidFill>
              <a:srgbClr val="C00000"/>
            </a:solidFill>
          </c:spPr>
          <c:invertIfNegative val="0"/>
          <c:dLbls>
            <c:dLbl>
              <c:idx val="2"/>
              <c:layout>
                <c:manualLayout>
                  <c:x val="-3.0701735199766697E-2"/>
                  <c:y val="-6.2426835871246368E-3"/>
                </c:manualLayout>
              </c:layout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'Pretrial &amp; No. DWI Arrests'!$B$66:$B$68</c:f>
              <c:numCache>
                <c:formatCode>0.00%</c:formatCode>
                <c:ptCount val="3"/>
                <c:pt idx="0">
                  <c:v>5.6563774772749173E-3</c:v>
                </c:pt>
                <c:pt idx="1">
                  <c:v>1.1531172710628594E-3</c:v>
                </c:pt>
                <c:pt idx="2">
                  <c:v>3.9507917643657857E-4</c:v>
                </c:pt>
              </c:numCache>
            </c:numRef>
          </c:xVal>
          <c:yVal>
            <c:numRef>
              <c:f>'Pretrial &amp; No. DWI Arrests'!$C$66:$C$68</c:f>
              <c:numCache>
                <c:formatCode>0.00%</c:formatCode>
                <c:ptCount val="3"/>
                <c:pt idx="0">
                  <c:v>9.540034071550256E-2</c:v>
                </c:pt>
                <c:pt idx="1">
                  <c:v>0.1392757660167131</c:v>
                </c:pt>
                <c:pt idx="2">
                  <c:v>0.12195121951219512</c:v>
                </c:pt>
              </c:numCache>
            </c:numRef>
          </c:yVal>
          <c:bubbleSize>
            <c:numRef>
              <c:f>'Pretrial &amp; No. DWI Arrests'!$A$66:$A$68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20"/>
        <c:showNegBubbles val="0"/>
        <c:axId val="70188416"/>
        <c:axId val="72947200"/>
      </c:bubbleChart>
      <c:valAx>
        <c:axId val="70188416"/>
        <c:scaling>
          <c:orientation val="minMax"/>
          <c:max val="1.0000000000000002E-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DWI Arrests / Number of Licensed Drivers</a:t>
                </a:r>
              </a:p>
            </c:rich>
          </c:tx>
          <c:layout/>
          <c:overlay val="0"/>
        </c:title>
        <c:numFmt formatCode="0.00%" sourceLinked="1"/>
        <c:majorTickMark val="out"/>
        <c:minorTickMark val="none"/>
        <c:tickLblPos val="nextTo"/>
        <c:crossAx val="72947200"/>
        <c:crosses val="autoZero"/>
        <c:crossBetween val="midCat"/>
      </c:valAx>
      <c:valAx>
        <c:axId val="72947200"/>
        <c:scaling>
          <c:orientation val="minMax"/>
          <c:max val="0.2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DWI Convictions / DWI Arrests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7018841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5740740740740744"/>
          <c:y val="1.4382749744824229E-3"/>
          <c:w val="0.33796296296296297"/>
          <c:h val="0.4290389978477487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'Seatbelt use'!$J$3</c:f>
              <c:strCache>
                <c:ptCount val="1"/>
                <c:pt idx="0">
                  <c:v>Louisiana</c:v>
                </c:pt>
              </c:strCache>
            </c:strRef>
          </c:tx>
          <c:dLbls>
            <c:dLbl>
              <c:idx val="11"/>
              <c:layout>
                <c:manualLayout>
                  <c:x val="-1.1833235370794309E-2"/>
                  <c:y val="7.713915057571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'Seatbelt use'!$A$9:$A$20</c:f>
              <c:numCache>
                <c:formatCode>General</c:formatCode>
                <c:ptCount val="12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</c:numCache>
            </c:numRef>
          </c:cat>
          <c:val>
            <c:numRef>
              <c:f>'Seatbelt use'!$J$9:$J$20</c:f>
              <c:numCache>
                <c:formatCode>0%</c:formatCode>
                <c:ptCount val="12"/>
                <c:pt idx="0">
                  <c:v>0.68</c:v>
                </c:pt>
                <c:pt idx="1">
                  <c:v>0.68</c:v>
                </c:pt>
                <c:pt idx="2">
                  <c:v>0.68</c:v>
                </c:pt>
                <c:pt idx="3">
                  <c:v>0.69</c:v>
                </c:pt>
                <c:pt idx="4">
                  <c:v>0.74</c:v>
                </c:pt>
                <c:pt idx="5">
                  <c:v>0.75</c:v>
                </c:pt>
                <c:pt idx="6">
                  <c:v>0.78</c:v>
                </c:pt>
                <c:pt idx="7">
                  <c:v>0.75</c:v>
                </c:pt>
                <c:pt idx="8">
                  <c:v>0.75</c:v>
                </c:pt>
                <c:pt idx="9">
                  <c:v>0.75</c:v>
                </c:pt>
                <c:pt idx="10">
                  <c:v>0.74</c:v>
                </c:pt>
                <c:pt idx="11">
                  <c:v>0.76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003776"/>
        <c:axId val="73005312"/>
      </c:lineChart>
      <c:catAx>
        <c:axId val="73003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73005312"/>
        <c:crosses val="autoZero"/>
        <c:auto val="1"/>
        <c:lblAlgn val="ctr"/>
        <c:lblOffset val="100"/>
        <c:noMultiLvlLbl val="0"/>
      </c:catAx>
      <c:valAx>
        <c:axId val="73005312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3003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'Seatbelt use'!$J$3</c:f>
              <c:strCache>
                <c:ptCount val="1"/>
                <c:pt idx="0">
                  <c:v>Louisiana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11"/>
              <c:layout>
                <c:manualLayout>
                  <c:x val="0"/>
                  <c:y val="7.3925261838671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'Seatbelt use'!$A$9:$A$20</c:f>
              <c:numCache>
                <c:formatCode>General</c:formatCode>
                <c:ptCount val="12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</c:numCache>
            </c:numRef>
          </c:cat>
          <c:val>
            <c:numRef>
              <c:f>'Seatbelt use'!$R$9:$R$20</c:f>
              <c:numCache>
                <c:formatCode>0%</c:formatCode>
                <c:ptCount val="12"/>
                <c:pt idx="0">
                  <c:v>0.36</c:v>
                </c:pt>
                <c:pt idx="1">
                  <c:v>0.39</c:v>
                </c:pt>
                <c:pt idx="2">
                  <c:v>0.33999999999999997</c:v>
                </c:pt>
                <c:pt idx="3">
                  <c:v>0.35</c:v>
                </c:pt>
                <c:pt idx="4">
                  <c:v>0.35</c:v>
                </c:pt>
                <c:pt idx="5">
                  <c:v>0.38</c:v>
                </c:pt>
                <c:pt idx="6">
                  <c:v>0.4</c:v>
                </c:pt>
                <c:pt idx="7">
                  <c:v>0.38</c:v>
                </c:pt>
                <c:pt idx="8">
                  <c:v>0.35</c:v>
                </c:pt>
                <c:pt idx="9">
                  <c:v>0.35</c:v>
                </c:pt>
                <c:pt idx="10">
                  <c:v>0.35</c:v>
                </c:pt>
                <c:pt idx="11">
                  <c:v>0.41000000000000003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689920"/>
        <c:axId val="72716288"/>
      </c:lineChart>
      <c:catAx>
        <c:axId val="72689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72716288"/>
        <c:crosses val="autoZero"/>
        <c:auto val="1"/>
        <c:lblAlgn val="ctr"/>
        <c:lblOffset val="100"/>
        <c:noMultiLvlLbl val="0"/>
      </c:catAx>
      <c:valAx>
        <c:axId val="72716288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2689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Interstates!$B$1</c:f>
              <c:strCache>
                <c:ptCount val="1"/>
                <c:pt idx="0">
                  <c:v>Fatal Crashes</c:v>
                </c:pt>
              </c:strCache>
            </c:strRef>
          </c:tx>
          <c:spPr>
            <a:ln w="25400" cap="flat" cmpd="sng" algn="ctr">
              <a:solidFill>
                <a:schemeClr val="tx1"/>
              </a:solidFill>
              <a:prstDash val="solid"/>
            </a:ln>
            <a:effectLst/>
          </c:spPr>
          <c:marker>
            <c:spPr>
              <a:solidFill>
                <a:schemeClr val="dk1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c:spPr>
          </c:marker>
          <c:cat>
            <c:numRef>
              <c:f>Interstates!$A$2:$A$13</c:f>
              <c:numCache>
                <c:formatCode>General</c:formatCode>
                <c:ptCount val="12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</c:numCache>
            </c:numRef>
          </c:cat>
          <c:val>
            <c:numRef>
              <c:f>Interstates!$B$2:$B$13</c:f>
              <c:numCache>
                <c:formatCode>General</c:formatCode>
                <c:ptCount val="12"/>
                <c:pt idx="0">
                  <c:v>106</c:v>
                </c:pt>
                <c:pt idx="1">
                  <c:v>118</c:v>
                </c:pt>
                <c:pt idx="2">
                  <c:v>133</c:v>
                </c:pt>
                <c:pt idx="3">
                  <c:v>107</c:v>
                </c:pt>
                <c:pt idx="4">
                  <c:v>122</c:v>
                </c:pt>
                <c:pt idx="5">
                  <c:v>137</c:v>
                </c:pt>
                <c:pt idx="6">
                  <c:v>134</c:v>
                </c:pt>
                <c:pt idx="7">
                  <c:v>152</c:v>
                </c:pt>
                <c:pt idx="8">
                  <c:v>129</c:v>
                </c:pt>
                <c:pt idx="9">
                  <c:v>107</c:v>
                </c:pt>
                <c:pt idx="10">
                  <c:v>109</c:v>
                </c:pt>
                <c:pt idx="11">
                  <c:v>114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Interstates!$C$1</c:f>
              <c:strCache>
                <c:ptCount val="1"/>
                <c:pt idx="0">
                  <c:v>Fatalities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numRef>
              <c:f>Interstates!$A$2:$A$13</c:f>
              <c:numCache>
                <c:formatCode>General</c:formatCode>
                <c:ptCount val="12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</c:numCache>
            </c:numRef>
          </c:cat>
          <c:val>
            <c:numRef>
              <c:f>Interstates!$C$2:$C$13</c:f>
              <c:numCache>
                <c:formatCode>General</c:formatCode>
                <c:ptCount val="12"/>
                <c:pt idx="0">
                  <c:v>146</c:v>
                </c:pt>
                <c:pt idx="1">
                  <c:v>135</c:v>
                </c:pt>
                <c:pt idx="2">
                  <c:v>152</c:v>
                </c:pt>
                <c:pt idx="3">
                  <c:v>128</c:v>
                </c:pt>
                <c:pt idx="4">
                  <c:v>158</c:v>
                </c:pt>
                <c:pt idx="5">
                  <c:v>153</c:v>
                </c:pt>
                <c:pt idx="6">
                  <c:v>163</c:v>
                </c:pt>
                <c:pt idx="7">
                  <c:v>179</c:v>
                </c:pt>
                <c:pt idx="8">
                  <c:v>146</c:v>
                </c:pt>
                <c:pt idx="9">
                  <c:v>132</c:v>
                </c:pt>
                <c:pt idx="10">
                  <c:v>135</c:v>
                </c:pt>
                <c:pt idx="11">
                  <c:v>137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502720"/>
        <c:axId val="120826496"/>
      </c:lineChart>
      <c:catAx>
        <c:axId val="35502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3120000"/>
          <a:lstStyle/>
          <a:p>
            <a:pPr>
              <a:defRPr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120826496"/>
        <c:crosses val="autoZero"/>
        <c:auto val="1"/>
        <c:lblAlgn val="ctr"/>
        <c:lblOffset val="100"/>
        <c:noMultiLvlLbl val="0"/>
      </c:catAx>
      <c:valAx>
        <c:axId val="120826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3550272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Trains!$B$1</c:f>
              <c:strCache>
                <c:ptCount val="1"/>
                <c:pt idx="0">
                  <c:v>Fatal Crashes</c:v>
                </c:pt>
              </c:strCache>
            </c:strRef>
          </c:tx>
          <c:cat>
            <c:numRef>
              <c:f>Trains!$A$2:$A$13</c:f>
              <c:numCache>
                <c:formatCode>General</c:formatCode>
                <c:ptCount val="12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</c:numCache>
            </c:numRef>
          </c:cat>
          <c:val>
            <c:numRef>
              <c:f>Trains!$B$2:$B$13</c:f>
              <c:numCache>
                <c:formatCode>General</c:formatCode>
                <c:ptCount val="12"/>
                <c:pt idx="0">
                  <c:v>11</c:v>
                </c:pt>
                <c:pt idx="1">
                  <c:v>3</c:v>
                </c:pt>
                <c:pt idx="2">
                  <c:v>12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12</c:v>
                </c:pt>
                <c:pt idx="7">
                  <c:v>7</c:v>
                </c:pt>
                <c:pt idx="8">
                  <c:v>8</c:v>
                </c:pt>
                <c:pt idx="9">
                  <c:v>13</c:v>
                </c:pt>
                <c:pt idx="10">
                  <c:v>4</c:v>
                </c:pt>
                <c:pt idx="11">
                  <c:v>6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Trains!$C$1</c:f>
              <c:strCache>
                <c:ptCount val="1"/>
                <c:pt idx="0">
                  <c:v>Deaths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numRef>
              <c:f>Trains!$A$2:$A$13</c:f>
              <c:numCache>
                <c:formatCode>General</c:formatCode>
                <c:ptCount val="12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</c:numCache>
            </c:numRef>
          </c:cat>
          <c:val>
            <c:numRef>
              <c:f>Trains!$C$2:$C$13</c:f>
              <c:numCache>
                <c:formatCode>General</c:formatCode>
                <c:ptCount val="12"/>
                <c:pt idx="0">
                  <c:v>12</c:v>
                </c:pt>
                <c:pt idx="1">
                  <c:v>4</c:v>
                </c:pt>
                <c:pt idx="2">
                  <c:v>12</c:v>
                </c:pt>
                <c:pt idx="3">
                  <c:v>12</c:v>
                </c:pt>
                <c:pt idx="4">
                  <c:v>13</c:v>
                </c:pt>
                <c:pt idx="5">
                  <c:v>19</c:v>
                </c:pt>
                <c:pt idx="6">
                  <c:v>18</c:v>
                </c:pt>
                <c:pt idx="7">
                  <c:v>8</c:v>
                </c:pt>
                <c:pt idx="8">
                  <c:v>9</c:v>
                </c:pt>
                <c:pt idx="9">
                  <c:v>15</c:v>
                </c:pt>
                <c:pt idx="10">
                  <c:v>6</c:v>
                </c:pt>
                <c:pt idx="11">
                  <c:v>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843648"/>
        <c:axId val="72845568"/>
      </c:lineChart>
      <c:catAx>
        <c:axId val="72843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640000"/>
          <a:lstStyle/>
          <a:p>
            <a: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72845568"/>
        <c:crosses val="autoZero"/>
        <c:auto val="1"/>
        <c:lblAlgn val="ctr"/>
        <c:lblOffset val="100"/>
        <c:noMultiLvlLbl val="0"/>
      </c:catAx>
      <c:valAx>
        <c:axId val="72845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7284364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pedestrian!$C$2</c:f>
              <c:strCache>
                <c:ptCount val="1"/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pedestrian!$A$6:$A$15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pedestrian!$C$6:$C$15</c:f>
              <c:numCache>
                <c:formatCode>General</c:formatCode>
                <c:ptCount val="10"/>
                <c:pt idx="0">
                  <c:v>97</c:v>
                </c:pt>
                <c:pt idx="1">
                  <c:v>105</c:v>
                </c:pt>
                <c:pt idx="2">
                  <c:v>90</c:v>
                </c:pt>
                <c:pt idx="3">
                  <c:v>101</c:v>
                </c:pt>
                <c:pt idx="4">
                  <c:v>108</c:v>
                </c:pt>
                <c:pt idx="5">
                  <c:v>99</c:v>
                </c:pt>
                <c:pt idx="6">
                  <c:v>111</c:v>
                </c:pt>
                <c:pt idx="7">
                  <c:v>110</c:v>
                </c:pt>
                <c:pt idx="8">
                  <c:v>109</c:v>
                </c:pt>
                <c:pt idx="9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049600"/>
        <c:axId val="73051136"/>
      </c:barChart>
      <c:catAx>
        <c:axId val="73049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940000"/>
          <a:lstStyle/>
          <a:p>
            <a:pPr>
              <a:defRPr/>
            </a:pPr>
            <a:endParaRPr lang="en-US"/>
          </a:p>
        </c:txPr>
        <c:crossAx val="73051136"/>
        <c:crosses val="autoZero"/>
        <c:auto val="1"/>
        <c:lblAlgn val="ctr"/>
        <c:lblOffset val="100"/>
        <c:noMultiLvlLbl val="0"/>
      </c:catAx>
      <c:valAx>
        <c:axId val="73051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30496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injuries!$B$1</c:f>
              <c:strCache>
                <c:ptCount val="1"/>
                <c:pt idx="0">
                  <c:v>Complaint</c:v>
                </c:pt>
              </c:strCache>
            </c:strRef>
          </c:tx>
          <c:invertIfNegative val="0"/>
          <c:cat>
            <c:numRef>
              <c:f>injuries!$A$2:$A$7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injuries!$B$2:$B$8</c:f>
              <c:numCache>
                <c:formatCode>General</c:formatCode>
                <c:ptCount val="7"/>
                <c:pt idx="0">
                  <c:v>66233</c:v>
                </c:pt>
                <c:pt idx="1">
                  <c:v>64651</c:v>
                </c:pt>
                <c:pt idx="2">
                  <c:v>63068</c:v>
                </c:pt>
                <c:pt idx="3">
                  <c:v>60362</c:v>
                </c:pt>
                <c:pt idx="4">
                  <c:v>59055</c:v>
                </c:pt>
                <c:pt idx="5">
                  <c:v>55064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9844992"/>
        <c:axId val="69847680"/>
        <c:axId val="0"/>
      </c:bar3DChart>
      <c:catAx>
        <c:axId val="69844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880000"/>
          <a:lstStyle/>
          <a:p>
            <a:pPr>
              <a:defRPr/>
            </a:pPr>
            <a:endParaRPr lang="en-US"/>
          </a:p>
        </c:txPr>
        <c:crossAx val="69847680"/>
        <c:crosses val="autoZero"/>
        <c:auto val="1"/>
        <c:lblAlgn val="ctr"/>
        <c:lblOffset val="100"/>
        <c:noMultiLvlLbl val="0"/>
      </c:catAx>
      <c:valAx>
        <c:axId val="69847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9844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Bicycles!$B$3</c:f>
              <c:strCache>
                <c:ptCount val="1"/>
                <c:pt idx="0">
                  <c:v># killed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Bicycles!$A$4:$A$15</c:f>
              <c:numCache>
                <c:formatCode>General</c:formatCode>
                <c:ptCount val="12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</c:numCache>
            </c:numRef>
          </c:cat>
          <c:val>
            <c:numRef>
              <c:f>Bicycles!$B$4:$B$15</c:f>
              <c:numCache>
                <c:formatCode>General</c:formatCode>
                <c:ptCount val="12"/>
                <c:pt idx="0">
                  <c:v>28</c:v>
                </c:pt>
                <c:pt idx="1">
                  <c:v>19</c:v>
                </c:pt>
                <c:pt idx="2">
                  <c:v>22</c:v>
                </c:pt>
                <c:pt idx="3">
                  <c:v>20</c:v>
                </c:pt>
                <c:pt idx="4">
                  <c:v>15</c:v>
                </c:pt>
                <c:pt idx="5">
                  <c:v>11</c:v>
                </c:pt>
                <c:pt idx="6">
                  <c:v>22</c:v>
                </c:pt>
                <c:pt idx="7">
                  <c:v>23</c:v>
                </c:pt>
                <c:pt idx="8">
                  <c:v>23</c:v>
                </c:pt>
                <c:pt idx="9">
                  <c:v>10</c:v>
                </c:pt>
                <c:pt idx="10">
                  <c:v>12</c:v>
                </c:pt>
                <c:pt idx="1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058944"/>
        <c:axId val="72880512"/>
      </c:barChart>
      <c:catAx>
        <c:axId val="73058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72880512"/>
        <c:crosses val="autoZero"/>
        <c:auto val="1"/>
        <c:lblAlgn val="ctr"/>
        <c:lblOffset val="100"/>
        <c:noMultiLvlLbl val="0"/>
      </c:catAx>
      <c:valAx>
        <c:axId val="72880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30589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en-US" dirty="0"/>
          </a:p>
        </c:rich>
      </c:tx>
      <c:layout>
        <c:manualLayout>
          <c:xMode val="edge"/>
          <c:yMode val="edge"/>
          <c:x val="0.20444791182984556"/>
          <c:y val="2.5713134552581337E-2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073621597984922"/>
          <c:y val="0.1663416736434189"/>
          <c:w val="0.86926378402015059"/>
          <c:h val="0.66550728938155945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Motorcycles!$H$4</c:f>
              <c:strCache>
                <c:ptCount val="1"/>
                <c:pt idx="0">
                  <c:v># of Motor-cycles in Crashes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Motorcycles!$A$5:$A$15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Motorcycles!$B$5:$B$15</c:f>
              <c:numCache>
                <c:formatCode>General</c:formatCode>
                <c:ptCount val="11"/>
                <c:pt idx="0">
                  <c:v>57</c:v>
                </c:pt>
                <c:pt idx="1">
                  <c:v>63</c:v>
                </c:pt>
                <c:pt idx="2">
                  <c:v>65</c:v>
                </c:pt>
                <c:pt idx="3">
                  <c:v>82</c:v>
                </c:pt>
                <c:pt idx="4">
                  <c:v>80</c:v>
                </c:pt>
                <c:pt idx="5">
                  <c:v>74</c:v>
                </c:pt>
                <c:pt idx="6">
                  <c:v>94</c:v>
                </c:pt>
                <c:pt idx="7">
                  <c:v>88</c:v>
                </c:pt>
                <c:pt idx="8">
                  <c:v>81</c:v>
                </c:pt>
                <c:pt idx="9">
                  <c:v>104</c:v>
                </c:pt>
                <c:pt idx="10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2911872"/>
        <c:axId val="72917760"/>
        <c:axId val="0"/>
      </c:bar3DChart>
      <c:catAx>
        <c:axId val="72911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2917760"/>
        <c:crosses val="autoZero"/>
        <c:auto val="1"/>
        <c:lblAlgn val="ctr"/>
        <c:lblOffset val="100"/>
        <c:noMultiLvlLbl val="0"/>
      </c:catAx>
      <c:valAx>
        <c:axId val="72917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29118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073621597984922"/>
          <c:y val="0.1663416736434189"/>
          <c:w val="0.86926378402015059"/>
          <c:h val="0.66550728938155945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Motorcycles!$H$4</c:f>
              <c:strCache>
                <c:ptCount val="1"/>
                <c:pt idx="0">
                  <c:v># of Motor-cycles in Crashes</c:v>
                </c:pt>
              </c:strCache>
            </c:strRef>
          </c:tx>
          <c:invertIfNegative val="0"/>
          <c:dLbls>
            <c:dLbl>
              <c:idx val="7"/>
              <c:layout>
                <c:manualLayout>
                  <c:x val="0"/>
                  <c:y val="-3.5355560009799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199528672427337E-2"/>
                  <c:y val="-2.2498992733508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Motorcycles!$A$5:$A$15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Motorcycles!$H$5:$H$15</c:f>
              <c:numCache>
                <c:formatCode>#,##0</c:formatCode>
                <c:ptCount val="11"/>
                <c:pt idx="0">
                  <c:v>1213</c:v>
                </c:pt>
                <c:pt idx="1">
                  <c:v>1265</c:v>
                </c:pt>
                <c:pt idx="2">
                  <c:v>1464</c:v>
                </c:pt>
                <c:pt idx="3">
                  <c:v>1645</c:v>
                </c:pt>
                <c:pt idx="4">
                  <c:v>1672</c:v>
                </c:pt>
                <c:pt idx="5">
                  <c:v>1877</c:v>
                </c:pt>
                <c:pt idx="6">
                  <c:v>2087</c:v>
                </c:pt>
                <c:pt idx="7">
                  <c:v>2132</c:v>
                </c:pt>
                <c:pt idx="8">
                  <c:v>2283</c:v>
                </c:pt>
                <c:pt idx="9">
                  <c:v>2166</c:v>
                </c:pt>
                <c:pt idx="10">
                  <c:v>1877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6821632"/>
        <c:axId val="76823168"/>
        <c:axId val="0"/>
      </c:bar3DChart>
      <c:catAx>
        <c:axId val="76821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6823168"/>
        <c:crosses val="autoZero"/>
        <c:auto val="1"/>
        <c:lblAlgn val="ctr"/>
        <c:lblOffset val="100"/>
        <c:noMultiLvlLbl val="0"/>
      </c:catAx>
      <c:valAx>
        <c:axId val="7682316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768216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Motorcycles!$K$4</c:f>
              <c:strCache>
                <c:ptCount val="1"/>
                <c:pt idx="0">
                  <c:v>Driver Fatalities per 100 Drivers in Crashes</c:v>
                </c:pt>
              </c:strCache>
            </c:strRef>
          </c:tx>
          <c:dLbls>
            <c:dLbl>
              <c:idx val="0"/>
              <c:layout>
                <c:manualLayout>
                  <c:x val="-7.8431372549019607E-2"/>
                  <c:y val="-5.8252427184466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1503525294632293E-2"/>
                  <c:y val="7.7669902912621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7.8431372549019607E-2"/>
                  <c:y val="2.9126213592233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9607843137254784E-2"/>
                  <c:y val="2.5889967637540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trendlineType val="linear"/>
            <c:dispRSqr val="0"/>
            <c:dispEq val="0"/>
          </c:trendline>
          <c:cat>
            <c:numRef>
              <c:f>Motorcycles!$A$5:$A$15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Motorcycles!$K$5:$K$15</c:f>
              <c:numCache>
                <c:formatCode>0.00%</c:formatCode>
                <c:ptCount val="11"/>
                <c:pt idx="0">
                  <c:v>4.3999999999999997E-2</c:v>
                </c:pt>
                <c:pt idx="1">
                  <c:v>4.3999999999999997E-2</c:v>
                </c:pt>
                <c:pt idx="2">
                  <c:v>4.2000000000000003E-2</c:v>
                </c:pt>
                <c:pt idx="3">
                  <c:v>4.7E-2</c:v>
                </c:pt>
                <c:pt idx="4">
                  <c:v>4.5999999999999999E-2</c:v>
                </c:pt>
                <c:pt idx="5">
                  <c:v>3.5999999999999997E-2</c:v>
                </c:pt>
                <c:pt idx="6">
                  <c:v>4.2999999999999997E-2</c:v>
                </c:pt>
                <c:pt idx="7">
                  <c:v>3.5999999999999997E-2</c:v>
                </c:pt>
                <c:pt idx="8">
                  <c:v>3.4000000000000002E-2</c:v>
                </c:pt>
                <c:pt idx="9">
                  <c:v>4.7E-2</c:v>
                </c:pt>
                <c:pt idx="10">
                  <c:v>3.5000000000000003E-2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866304"/>
        <c:axId val="76867840"/>
      </c:lineChart>
      <c:catAx>
        <c:axId val="76866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980000"/>
          <a:lstStyle/>
          <a:p>
            <a:pPr>
              <a:def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76867840"/>
        <c:crosses val="autoZero"/>
        <c:auto val="1"/>
        <c:lblAlgn val="ctr"/>
        <c:lblOffset val="100"/>
        <c:noMultiLvlLbl val="0"/>
      </c:catAx>
      <c:valAx>
        <c:axId val="76867840"/>
        <c:scaling>
          <c:orientation val="minMax"/>
          <c:min val="3.0000000000000002E-2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768663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CMV!$C$1</c:f>
              <c:strCache>
                <c:ptCount val="1"/>
                <c:pt idx="0">
                  <c:v>Fatal</c:v>
                </c:pt>
              </c:strCache>
            </c:strRef>
          </c:tx>
          <c:spPr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marker>
            <c:spPr>
              <a:solidFill>
                <a:schemeClr val="accent2"/>
              </a:solidFill>
              <a:ln w="25400" cap="flat" cmpd="sng" algn="ctr">
                <a:solidFill>
                  <a:schemeClr val="accent2">
                    <a:shade val="50000"/>
                  </a:schemeClr>
                </a:solidFill>
                <a:prstDash val="solid"/>
              </a:ln>
              <a:effectLst/>
            </c:spPr>
          </c:marker>
          <c:cat>
            <c:numRef>
              <c:f>CMV!$B$2:$B$8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CMV!$C$2:$C$8</c:f>
              <c:numCache>
                <c:formatCode>General</c:formatCode>
                <c:ptCount val="7"/>
                <c:pt idx="0">
                  <c:v>103</c:v>
                </c:pt>
                <c:pt idx="1">
                  <c:v>134</c:v>
                </c:pt>
                <c:pt idx="2">
                  <c:v>103</c:v>
                </c:pt>
                <c:pt idx="3">
                  <c:v>119</c:v>
                </c:pt>
                <c:pt idx="4">
                  <c:v>102</c:v>
                </c:pt>
                <c:pt idx="5">
                  <c:v>74</c:v>
                </c:pt>
                <c:pt idx="6">
                  <c:v>93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CMV!$D$1</c:f>
              <c:strCache>
                <c:ptCount val="1"/>
                <c:pt idx="0">
                  <c:v>Fatalities</c:v>
                </c:pt>
              </c:strCache>
            </c:strRef>
          </c:tx>
          <c:spPr>
            <a:ln w="25400" cap="flat" cmpd="sng" algn="ctr">
              <a:solidFill>
                <a:schemeClr val="accent4">
                  <a:shade val="50000"/>
                </a:schemeClr>
              </a:solidFill>
              <a:prstDash val="solid"/>
            </a:ln>
            <a:effectLst/>
          </c:spPr>
          <c:marker>
            <c:spPr>
              <a:solidFill>
                <a:schemeClr val="accent4"/>
              </a:solidFill>
              <a:ln w="25400" cap="flat" cmpd="sng" algn="ctr">
                <a:solidFill>
                  <a:schemeClr val="accent4">
                    <a:shade val="50000"/>
                  </a:schemeClr>
                </a:solidFill>
                <a:prstDash val="solid"/>
              </a:ln>
              <a:effectLst/>
            </c:spPr>
          </c:marker>
          <c:cat>
            <c:numRef>
              <c:f>CMV!$B$2:$B$8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CMV!$D$2:$D$8</c:f>
              <c:numCache>
                <c:formatCode>General</c:formatCode>
                <c:ptCount val="7"/>
                <c:pt idx="0">
                  <c:v>119</c:v>
                </c:pt>
                <c:pt idx="1">
                  <c:v>151</c:v>
                </c:pt>
                <c:pt idx="2">
                  <c:v>119</c:v>
                </c:pt>
                <c:pt idx="3">
                  <c:v>137</c:v>
                </c:pt>
                <c:pt idx="4">
                  <c:v>117</c:v>
                </c:pt>
                <c:pt idx="5">
                  <c:v>90</c:v>
                </c:pt>
                <c:pt idx="6">
                  <c:v>114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826112"/>
        <c:axId val="120942592"/>
      </c:lineChart>
      <c:catAx>
        <c:axId val="120826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120942592"/>
        <c:crosses val="autoZero"/>
        <c:auto val="1"/>
        <c:lblAlgn val="ctr"/>
        <c:lblOffset val="100"/>
        <c:noMultiLvlLbl val="0"/>
      </c:catAx>
      <c:valAx>
        <c:axId val="120942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1208261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CMV!$E$1</c:f>
              <c:strCache>
                <c:ptCount val="1"/>
                <c:pt idx="0">
                  <c:v>Crashes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pPr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cat>
            <c:numRef>
              <c:f>CMV!$B$2:$B$8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CMV!$E$2:$E$8</c:f>
              <c:numCache>
                <c:formatCode>General</c:formatCode>
                <c:ptCount val="7"/>
                <c:pt idx="0">
                  <c:v>4052</c:v>
                </c:pt>
                <c:pt idx="1">
                  <c:v>4502</c:v>
                </c:pt>
                <c:pt idx="2">
                  <c:v>4052</c:v>
                </c:pt>
                <c:pt idx="3">
                  <c:v>4357</c:v>
                </c:pt>
                <c:pt idx="4">
                  <c:v>4169</c:v>
                </c:pt>
                <c:pt idx="5">
                  <c:v>3497</c:v>
                </c:pt>
                <c:pt idx="6">
                  <c:v>3702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CMV!$F$1</c:f>
              <c:strCache>
                <c:ptCount val="1"/>
                <c:pt idx="0">
                  <c:v>CMV</c:v>
                </c:pt>
              </c:strCache>
            </c:strRef>
          </c:tx>
          <c:spPr>
            <a:ln w="25400" cap="flat" cmpd="sng" algn="ctr">
              <a:solidFill>
                <a:schemeClr val="accent4">
                  <a:shade val="50000"/>
                </a:schemeClr>
              </a:solidFill>
              <a:prstDash val="solid"/>
            </a:ln>
            <a:effectLst/>
          </c:spPr>
          <c:marker>
            <c:spPr>
              <a:solidFill>
                <a:schemeClr val="accent4"/>
              </a:solidFill>
              <a:ln w="25400" cap="flat" cmpd="sng" algn="ctr">
                <a:solidFill>
                  <a:schemeClr val="accent4">
                    <a:shade val="50000"/>
                  </a:schemeClr>
                </a:solidFill>
                <a:prstDash val="solid"/>
              </a:ln>
              <a:effectLst/>
            </c:spPr>
          </c:marker>
          <c:cat>
            <c:numRef>
              <c:f>CMV!$B$2:$B$8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CMV!$F$2:$F$8</c:f>
              <c:numCache>
                <c:formatCode>General</c:formatCode>
                <c:ptCount val="7"/>
                <c:pt idx="0">
                  <c:v>4296</c:v>
                </c:pt>
                <c:pt idx="1">
                  <c:v>4854</c:v>
                </c:pt>
                <c:pt idx="2">
                  <c:v>4296</c:v>
                </c:pt>
                <c:pt idx="3">
                  <c:v>4676</c:v>
                </c:pt>
                <c:pt idx="4">
                  <c:v>4472</c:v>
                </c:pt>
                <c:pt idx="5">
                  <c:v>3703</c:v>
                </c:pt>
                <c:pt idx="6">
                  <c:v>3926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739136"/>
        <c:axId val="146466688"/>
      </c:lineChart>
      <c:catAx>
        <c:axId val="145739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146466688"/>
        <c:crosses val="autoZero"/>
        <c:auto val="1"/>
        <c:lblAlgn val="ctr"/>
        <c:lblOffset val="100"/>
        <c:noMultiLvlLbl val="0"/>
      </c:catAx>
      <c:valAx>
        <c:axId val="146466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1457391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injuries!$C$1</c:f>
              <c:strCache>
                <c:ptCount val="1"/>
                <c:pt idx="0">
                  <c:v>Moderate</c:v>
                </c:pt>
              </c:strCache>
            </c:strRef>
          </c:tx>
          <c:invertIfNegative val="0"/>
          <c:cat>
            <c:numRef>
              <c:f>injuries!$A$2:$A$7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injuries!$C$2:$C$7</c:f>
              <c:numCache>
                <c:formatCode>General</c:formatCode>
                <c:ptCount val="6"/>
                <c:pt idx="0">
                  <c:v>14795</c:v>
                </c:pt>
                <c:pt idx="1">
                  <c:v>13669</c:v>
                </c:pt>
                <c:pt idx="2">
                  <c:v>13976</c:v>
                </c:pt>
                <c:pt idx="3">
                  <c:v>13709</c:v>
                </c:pt>
                <c:pt idx="4">
                  <c:v>13145</c:v>
                </c:pt>
                <c:pt idx="5">
                  <c:v>11919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2247424"/>
        <c:axId val="142857728"/>
        <c:axId val="0"/>
      </c:bar3DChart>
      <c:catAx>
        <c:axId val="142247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2857728"/>
        <c:crosses val="autoZero"/>
        <c:auto val="1"/>
        <c:lblAlgn val="ctr"/>
        <c:lblOffset val="100"/>
        <c:noMultiLvlLbl val="0"/>
      </c:catAx>
      <c:valAx>
        <c:axId val="142857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2247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2"/>
          <c:order val="0"/>
          <c:tx>
            <c:strRef>
              <c:f>injuries!$D$1</c:f>
              <c:strCache>
                <c:ptCount val="1"/>
                <c:pt idx="0">
                  <c:v>Severe</c:v>
                </c:pt>
              </c:strCache>
            </c:strRef>
          </c:tx>
          <c:invertIfNegative val="0"/>
          <c:cat>
            <c:numRef>
              <c:f>injuries!$A$2:$A$7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injuries!$D$2:$D$7</c:f>
              <c:numCache>
                <c:formatCode>General</c:formatCode>
                <c:ptCount val="6"/>
                <c:pt idx="0">
                  <c:v>1833</c:v>
                </c:pt>
                <c:pt idx="1">
                  <c:v>1792</c:v>
                </c:pt>
                <c:pt idx="2">
                  <c:v>1850</c:v>
                </c:pt>
                <c:pt idx="3">
                  <c:v>1823</c:v>
                </c:pt>
                <c:pt idx="4">
                  <c:v>1649</c:v>
                </c:pt>
                <c:pt idx="5">
                  <c:v>1448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5361920"/>
        <c:axId val="145651584"/>
        <c:axId val="0"/>
      </c:bar3DChart>
      <c:catAx>
        <c:axId val="145361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3180000"/>
          <a:lstStyle/>
          <a:p>
            <a:pPr>
              <a:defRPr/>
            </a:pPr>
            <a:endParaRPr lang="en-US"/>
          </a:p>
        </c:txPr>
        <c:crossAx val="145651584"/>
        <c:crosses val="autoZero"/>
        <c:auto val="1"/>
        <c:lblAlgn val="ctr"/>
        <c:lblOffset val="100"/>
        <c:noMultiLvlLbl val="0"/>
      </c:catAx>
      <c:valAx>
        <c:axId val="145651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5361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youth!$B$2</c:f>
              <c:strCache>
                <c:ptCount val="1"/>
                <c:pt idx="0">
                  <c:v>Ages 15 - 17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cat>
            <c:numRef>
              <c:f>youth!$A$4:$A$14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youth!$B$4:$B$14</c:f>
              <c:numCache>
                <c:formatCode>General</c:formatCode>
                <c:ptCount val="11"/>
                <c:pt idx="0">
                  <c:v>79</c:v>
                </c:pt>
                <c:pt idx="1">
                  <c:v>87</c:v>
                </c:pt>
                <c:pt idx="2">
                  <c:v>78</c:v>
                </c:pt>
                <c:pt idx="3">
                  <c:v>59</c:v>
                </c:pt>
                <c:pt idx="4">
                  <c:v>79</c:v>
                </c:pt>
                <c:pt idx="5">
                  <c:v>71</c:v>
                </c:pt>
                <c:pt idx="6">
                  <c:v>55</c:v>
                </c:pt>
                <c:pt idx="7">
                  <c:v>58</c:v>
                </c:pt>
                <c:pt idx="8">
                  <c:v>56</c:v>
                </c:pt>
                <c:pt idx="9">
                  <c:v>21</c:v>
                </c:pt>
                <c:pt idx="10">
                  <c:v>48</c:v>
                </c:pt>
              </c:numCache>
            </c:numRef>
          </c:val>
        </c:ser>
        <c:ser>
          <c:idx val="2"/>
          <c:order val="1"/>
          <c:tx>
            <c:strRef>
              <c:f>youth!$D$2</c:f>
              <c:strCache>
                <c:ptCount val="1"/>
                <c:pt idx="0">
                  <c:v>Ages 18 - 20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</c:spPr>
          <c:invertIfNegative val="0"/>
          <c:dLbls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youth!$A$4:$A$14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youth!$D$4:$D$14</c:f>
              <c:numCache>
                <c:formatCode>General</c:formatCode>
                <c:ptCount val="11"/>
                <c:pt idx="0">
                  <c:v>81</c:v>
                </c:pt>
                <c:pt idx="1">
                  <c:v>82</c:v>
                </c:pt>
                <c:pt idx="2">
                  <c:v>75</c:v>
                </c:pt>
                <c:pt idx="3">
                  <c:v>84</c:v>
                </c:pt>
                <c:pt idx="4">
                  <c:v>83</c:v>
                </c:pt>
                <c:pt idx="5">
                  <c:v>83</c:v>
                </c:pt>
                <c:pt idx="6">
                  <c:v>89</c:v>
                </c:pt>
                <c:pt idx="7">
                  <c:v>91</c:v>
                </c:pt>
                <c:pt idx="8">
                  <c:v>60</c:v>
                </c:pt>
                <c:pt idx="9">
                  <c:v>61</c:v>
                </c:pt>
                <c:pt idx="10">
                  <c:v>52</c:v>
                </c:pt>
              </c:numCache>
            </c:numRef>
          </c:val>
        </c:ser>
        <c:ser>
          <c:idx val="3"/>
          <c:order val="2"/>
          <c:tx>
            <c:strRef>
              <c:f>youth!$F$2</c:f>
              <c:strCache>
                <c:ptCount val="1"/>
                <c:pt idx="0">
                  <c:v>Ages 21 - 24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numRef>
              <c:f>youth!$A$4:$A$14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youth!$F$4:$F$14</c:f>
              <c:numCache>
                <c:formatCode>General</c:formatCode>
                <c:ptCount val="11"/>
                <c:pt idx="0">
                  <c:v>74</c:v>
                </c:pt>
                <c:pt idx="1">
                  <c:v>62</c:v>
                </c:pt>
                <c:pt idx="2">
                  <c:v>64</c:v>
                </c:pt>
                <c:pt idx="3">
                  <c:v>68</c:v>
                </c:pt>
                <c:pt idx="4">
                  <c:v>74</c:v>
                </c:pt>
                <c:pt idx="5">
                  <c:v>75</c:v>
                </c:pt>
                <c:pt idx="6">
                  <c:v>68</c:v>
                </c:pt>
                <c:pt idx="7">
                  <c:v>77</c:v>
                </c:pt>
                <c:pt idx="8">
                  <c:v>77</c:v>
                </c:pt>
                <c:pt idx="9">
                  <c:v>59</c:v>
                </c:pt>
                <c:pt idx="10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580736"/>
        <c:axId val="34594816"/>
      </c:barChart>
      <c:catAx>
        <c:axId val="34580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1980000"/>
          <a:lstStyle/>
          <a:p>
            <a:pPr>
              <a:defRPr/>
            </a:pPr>
            <a:endParaRPr lang="en-US"/>
          </a:p>
        </c:txPr>
        <c:crossAx val="34594816"/>
        <c:crosses val="autoZero"/>
        <c:auto val="1"/>
        <c:lblAlgn val="ctr"/>
        <c:lblOffset val="100"/>
        <c:noMultiLvlLbl val="0"/>
      </c:catAx>
      <c:valAx>
        <c:axId val="34594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5807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view3D>
      <c:rotX val="0"/>
      <c:rotY val="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487388825140574"/>
          <c:y val="0.18701137357830283"/>
          <c:w val="0.86441701068773458"/>
          <c:h val="0.668629221347331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alcohol!$G$1</c:f>
              <c:strCache>
                <c:ptCount val="1"/>
                <c:pt idx="0">
                  <c:v>Percent Alcohol Fatalities (LA)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alcohol!$A$2:$A$12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alcohol!$G$2:$G$12</c:f>
              <c:numCache>
                <c:formatCode>0%</c:formatCode>
                <c:ptCount val="11"/>
                <c:pt idx="0">
                  <c:v>0.48</c:v>
                </c:pt>
                <c:pt idx="1">
                  <c:v>0.47</c:v>
                </c:pt>
                <c:pt idx="2">
                  <c:v>0.47</c:v>
                </c:pt>
                <c:pt idx="3">
                  <c:v>0.44</c:v>
                </c:pt>
                <c:pt idx="4">
                  <c:v>0.45</c:v>
                </c:pt>
                <c:pt idx="5">
                  <c:v>0.42</c:v>
                </c:pt>
                <c:pt idx="6">
                  <c:v>0.46</c:v>
                </c:pt>
                <c:pt idx="7">
                  <c:v>0.49</c:v>
                </c:pt>
                <c:pt idx="8">
                  <c:v>0.49</c:v>
                </c:pt>
                <c:pt idx="9">
                  <c:v>0.49</c:v>
                </c:pt>
                <c:pt idx="10">
                  <c:v>0.42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82240"/>
        <c:axId val="5883776"/>
        <c:axId val="0"/>
      </c:bar3DChart>
      <c:catAx>
        <c:axId val="5882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883776"/>
        <c:crosses val="autoZero"/>
        <c:auto val="1"/>
        <c:lblAlgn val="ctr"/>
        <c:lblOffset val="100"/>
        <c:noMultiLvlLbl val="0"/>
      </c:catAx>
      <c:valAx>
        <c:axId val="5883776"/>
        <c:scaling>
          <c:orientation val="minMax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5882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youth!$H$2</c:f>
              <c:strCache>
                <c:ptCount val="1"/>
                <c:pt idx="0">
                  <c:v>Ages 15 - 17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youth!$A$4:$A$14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youth!$H$4:$H$14</c:f>
              <c:numCache>
                <c:formatCode>General</c:formatCode>
                <c:ptCount val="11"/>
                <c:pt idx="0">
                  <c:v>12</c:v>
                </c:pt>
                <c:pt idx="1">
                  <c:v>21</c:v>
                </c:pt>
                <c:pt idx="2">
                  <c:v>19</c:v>
                </c:pt>
                <c:pt idx="3">
                  <c:v>16</c:v>
                </c:pt>
                <c:pt idx="4">
                  <c:v>24</c:v>
                </c:pt>
                <c:pt idx="5">
                  <c:v>26</c:v>
                </c:pt>
                <c:pt idx="6">
                  <c:v>20</c:v>
                </c:pt>
                <c:pt idx="7">
                  <c:v>15</c:v>
                </c:pt>
                <c:pt idx="8">
                  <c:v>12</c:v>
                </c:pt>
                <c:pt idx="9">
                  <c:v>6</c:v>
                </c:pt>
                <c:pt idx="10">
                  <c:v>9</c:v>
                </c:pt>
              </c:numCache>
            </c:numRef>
          </c:val>
        </c:ser>
        <c:ser>
          <c:idx val="2"/>
          <c:order val="1"/>
          <c:tx>
            <c:strRef>
              <c:f>youth!$J$2</c:f>
              <c:strCache>
                <c:ptCount val="1"/>
                <c:pt idx="0">
                  <c:v>Ages 18 - 20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9.2592592592592587E-3"/>
                  <c:y val="-5.72239384928219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youth!$A$4:$A$14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youth!$J$4:$J$14</c:f>
              <c:numCache>
                <c:formatCode>General</c:formatCode>
                <c:ptCount val="11"/>
                <c:pt idx="0">
                  <c:v>28</c:v>
                </c:pt>
                <c:pt idx="1">
                  <c:v>35</c:v>
                </c:pt>
                <c:pt idx="2">
                  <c:v>34</c:v>
                </c:pt>
                <c:pt idx="3">
                  <c:v>31</c:v>
                </c:pt>
                <c:pt idx="4">
                  <c:v>29</c:v>
                </c:pt>
                <c:pt idx="5">
                  <c:v>33</c:v>
                </c:pt>
                <c:pt idx="6">
                  <c:v>36</c:v>
                </c:pt>
                <c:pt idx="7">
                  <c:v>46</c:v>
                </c:pt>
                <c:pt idx="8">
                  <c:v>32</c:v>
                </c:pt>
                <c:pt idx="9">
                  <c:v>28</c:v>
                </c:pt>
                <c:pt idx="10">
                  <c:v>20</c:v>
                </c:pt>
              </c:numCache>
            </c:numRef>
          </c:val>
        </c:ser>
        <c:ser>
          <c:idx val="3"/>
          <c:order val="2"/>
          <c:tx>
            <c:strRef>
              <c:f>youth!$L$2</c:f>
              <c:strCache>
                <c:ptCount val="1"/>
                <c:pt idx="0">
                  <c:v>Ages 21 - 24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numRef>
              <c:f>youth!$A$4:$A$14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youth!$L$4:$L$14</c:f>
              <c:numCache>
                <c:formatCode>General</c:formatCode>
                <c:ptCount val="11"/>
                <c:pt idx="0">
                  <c:v>27</c:v>
                </c:pt>
                <c:pt idx="1">
                  <c:v>36</c:v>
                </c:pt>
                <c:pt idx="2">
                  <c:v>31</c:v>
                </c:pt>
                <c:pt idx="3">
                  <c:v>35</c:v>
                </c:pt>
                <c:pt idx="4">
                  <c:v>39</c:v>
                </c:pt>
                <c:pt idx="5">
                  <c:v>34</c:v>
                </c:pt>
                <c:pt idx="6">
                  <c:v>38</c:v>
                </c:pt>
                <c:pt idx="7">
                  <c:v>45</c:v>
                </c:pt>
                <c:pt idx="8">
                  <c:v>42</c:v>
                </c:pt>
                <c:pt idx="9">
                  <c:v>34</c:v>
                </c:pt>
                <c:pt idx="10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297536"/>
        <c:axId val="34471936"/>
      </c:barChart>
      <c:catAx>
        <c:axId val="35297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471936"/>
        <c:crosses val="autoZero"/>
        <c:auto val="1"/>
        <c:lblAlgn val="ctr"/>
        <c:lblOffset val="100"/>
        <c:noMultiLvlLbl val="0"/>
      </c:catAx>
      <c:valAx>
        <c:axId val="34471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2975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'DWI arrests'!$B$1</c:f>
              <c:strCache>
                <c:ptCount val="1"/>
                <c:pt idx="0">
                  <c:v>DWI Arrest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3.8580246913580245E-2"/>
                  <c:y val="-6.5548177664808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3950617283950615E-2"/>
                  <c:y val="8.4276228426182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7839506172839504E-2"/>
                  <c:y val="-7.8033544839057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3209876543209874E-2"/>
                  <c:y val="-8.4276228426182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0925925925926041E-2"/>
                  <c:y val="-8.1154886632620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6296296296295166E-3"/>
                  <c:y val="-8.4276228426182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'DWI arrests'!$A$2:$A$8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'DWI arrests'!$B$2:$B$8</c:f>
              <c:numCache>
                <c:formatCode>General</c:formatCode>
                <c:ptCount val="7"/>
                <c:pt idx="0">
                  <c:v>24804</c:v>
                </c:pt>
                <c:pt idx="1">
                  <c:v>21813</c:v>
                </c:pt>
                <c:pt idx="2">
                  <c:v>25870</c:v>
                </c:pt>
                <c:pt idx="3">
                  <c:v>25570</c:v>
                </c:pt>
                <c:pt idx="4">
                  <c:v>24791</c:v>
                </c:pt>
                <c:pt idx="5">
                  <c:v>31970</c:v>
                </c:pt>
                <c:pt idx="6">
                  <c:v>31065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525184"/>
        <c:axId val="34526720"/>
      </c:lineChart>
      <c:catAx>
        <c:axId val="34525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526720"/>
        <c:crosses val="autoZero"/>
        <c:auto val="1"/>
        <c:lblAlgn val="ctr"/>
        <c:lblOffset val="100"/>
        <c:noMultiLvlLbl val="0"/>
      </c:catAx>
      <c:valAx>
        <c:axId val="34526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525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192572343976704E-2"/>
          <c:y val="7.8108773555008407E-2"/>
          <c:w val="0.95785386910585901"/>
          <c:h val="0.877467150971453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'Percent Overall Convictions'!$C$83</c:f>
              <c:strCache>
                <c:ptCount val="1"/>
                <c:pt idx="0">
                  <c:v>No Pretrial Diversion</c:v>
                </c:pt>
              </c:strCache>
            </c:strRef>
          </c:tx>
          <c:invertIfNegative val="0"/>
          <c:cat>
            <c:strRef>
              <c:f>'Percent Overall Convictions'!$B$84:$B$89</c:f>
              <c:strCache>
                <c:ptCount val="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</c:strCache>
            </c:strRef>
          </c:cat>
          <c:val>
            <c:numRef>
              <c:f>'Percent Overall Convictions'!$C$84:$C$89</c:f>
              <c:numCache>
                <c:formatCode>0.0%</c:formatCode>
                <c:ptCount val="6"/>
                <c:pt idx="0">
                  <c:v>0.13983797111659035</c:v>
                </c:pt>
                <c:pt idx="1">
                  <c:v>0.15509071998150931</c:v>
                </c:pt>
                <c:pt idx="2">
                  <c:v>0.12960716618456658</c:v>
                </c:pt>
                <c:pt idx="3">
                  <c:v>0.13038142959402801</c:v>
                </c:pt>
                <c:pt idx="4">
                  <c:v>0.10174676798578901</c:v>
                </c:pt>
                <c:pt idx="5">
                  <c:v>9.2165521753352964E-2</c:v>
                </c:pt>
              </c:numCache>
            </c:numRef>
          </c:val>
        </c:ser>
        <c:ser>
          <c:idx val="1"/>
          <c:order val="1"/>
          <c:tx>
            <c:strRef>
              <c:f>'Percent Overall Convictions'!$D$83</c:f>
              <c:strCache>
                <c:ptCount val="1"/>
                <c:pt idx="0">
                  <c:v>Pretrial Diversion Before 2004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'Percent Overall Convictions'!$B$84:$B$89</c:f>
              <c:strCache>
                <c:ptCount val="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</c:strCache>
            </c:strRef>
          </c:cat>
          <c:val>
            <c:numRef>
              <c:f>'Percent Overall Convictions'!$D$84:$D$89</c:f>
              <c:numCache>
                <c:formatCode>0.0%</c:formatCode>
                <c:ptCount val="6"/>
                <c:pt idx="0">
                  <c:v>0.1676518676895988</c:v>
                </c:pt>
                <c:pt idx="1">
                  <c:v>0.13976026523845958</c:v>
                </c:pt>
                <c:pt idx="2">
                  <c:v>0.13282294324948354</c:v>
                </c:pt>
                <c:pt idx="3">
                  <c:v>0.11870855527774758</c:v>
                </c:pt>
                <c:pt idx="4">
                  <c:v>0.10503802281368821</c:v>
                </c:pt>
                <c:pt idx="5">
                  <c:v>7.4955661346028185E-2</c:v>
                </c:pt>
              </c:numCache>
            </c:numRef>
          </c:val>
        </c:ser>
        <c:ser>
          <c:idx val="2"/>
          <c:order val="2"/>
          <c:tx>
            <c:strRef>
              <c:f>'Percent Overall Convictions'!$E$83</c:f>
              <c:strCache>
                <c:ptCount val="1"/>
                <c:pt idx="0">
                  <c:v>Pretrial Diversion After 2004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0066"/>
                </a:solidFill>
              </a:ln>
            </c:spPr>
          </c:dPt>
          <c:cat>
            <c:strRef>
              <c:f>'Percent Overall Convictions'!$B$84:$B$89</c:f>
              <c:strCache>
                <c:ptCount val="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</c:strCache>
            </c:strRef>
          </c:cat>
          <c:val>
            <c:numRef>
              <c:f>'Percent Overall Convictions'!$E$84:$E$89</c:f>
              <c:numCache>
                <c:formatCode>0.0%</c:formatCode>
                <c:ptCount val="6"/>
                <c:pt idx="0">
                  <c:v>0.1403105232892467</c:v>
                </c:pt>
                <c:pt idx="1">
                  <c:v>0.10596446700507614</c:v>
                </c:pt>
                <c:pt idx="2">
                  <c:v>0.11545189504373178</c:v>
                </c:pt>
                <c:pt idx="3">
                  <c:v>0.11902113459399333</c:v>
                </c:pt>
                <c:pt idx="4">
                  <c:v>9.505459216441875E-2</c:v>
                </c:pt>
                <c:pt idx="5">
                  <c:v>0.103878733838609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832576"/>
        <c:axId val="35834112"/>
      </c:barChart>
      <c:catAx>
        <c:axId val="35832576"/>
        <c:scaling>
          <c:orientation val="minMax"/>
        </c:scaling>
        <c:delete val="0"/>
        <c:axPos val="b"/>
        <c:majorTickMark val="out"/>
        <c:minorTickMark val="none"/>
        <c:tickLblPos val="nextTo"/>
        <c:crossAx val="35834112"/>
        <c:crosses val="autoZero"/>
        <c:auto val="1"/>
        <c:lblAlgn val="ctr"/>
        <c:lblOffset val="100"/>
        <c:noMultiLvlLbl val="0"/>
      </c:catAx>
      <c:valAx>
        <c:axId val="35834112"/>
        <c:scaling>
          <c:orientation val="minMax"/>
          <c:min val="6.0000000000000012E-2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35832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740582774375421"/>
          <c:y val="1.8995208125909512E-2"/>
          <c:w val="0.336444298629338"/>
          <c:h val="0.4568248783143593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B0620D-907C-48FC-8C64-FFF05AFC748B}" type="doc">
      <dgm:prSet loTypeId="urn:microsoft.com/office/officeart/2005/8/layout/radial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13C52E-8303-4AF5-9414-9313C826EB7F}">
      <dgm:prSet phldrT="[Text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Crashes &amp; Severity</a:t>
          </a:r>
          <a:endParaRPr lang="en-US" sz="2000" b="1" dirty="0">
            <a:solidFill>
              <a:schemeClr val="tx1"/>
            </a:solidFill>
          </a:endParaRPr>
        </a:p>
      </dgm:t>
    </dgm:pt>
    <dgm:pt modelId="{F3A2F7CE-4E10-4D8F-8C89-F060A74ABF49}" type="parTrans" cxnId="{322EECAE-3216-4E4B-B199-21348E49287D}">
      <dgm:prSet/>
      <dgm:spPr/>
      <dgm:t>
        <a:bodyPr/>
        <a:lstStyle/>
        <a:p>
          <a:endParaRPr lang="en-US"/>
        </a:p>
      </dgm:t>
    </dgm:pt>
    <dgm:pt modelId="{A81DBF3C-BBE8-4B87-954C-DB1CA653DFEB}" type="sibTrans" cxnId="{322EECAE-3216-4E4B-B199-21348E49287D}">
      <dgm:prSet/>
      <dgm:spPr/>
      <dgm:t>
        <a:bodyPr/>
        <a:lstStyle/>
        <a:p>
          <a:endParaRPr lang="en-US"/>
        </a:p>
      </dgm:t>
    </dgm:pt>
    <dgm:pt modelId="{C099FD37-08E4-4B6C-A964-8C133A806E1B}">
      <dgm:prSet phldrT="[Text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Vehicle</a:t>
          </a:r>
          <a:endParaRPr lang="en-US" sz="2000" b="1" dirty="0">
            <a:solidFill>
              <a:schemeClr val="tx1"/>
            </a:solidFill>
          </a:endParaRPr>
        </a:p>
      </dgm:t>
    </dgm:pt>
    <dgm:pt modelId="{EB3F693C-0885-450C-B3BE-922C231605B9}" type="parTrans" cxnId="{EE7A29BD-E37D-4E14-B5A6-9A996D5B5A2B}">
      <dgm:prSet/>
      <dgm:spPr/>
      <dgm:t>
        <a:bodyPr/>
        <a:lstStyle/>
        <a:p>
          <a:endParaRPr lang="en-US"/>
        </a:p>
      </dgm:t>
    </dgm:pt>
    <dgm:pt modelId="{834007FB-4082-495D-AEC3-57CD83C03EAE}" type="sibTrans" cxnId="{EE7A29BD-E37D-4E14-B5A6-9A996D5B5A2B}">
      <dgm:prSet/>
      <dgm:spPr/>
      <dgm:t>
        <a:bodyPr/>
        <a:lstStyle/>
        <a:p>
          <a:endParaRPr lang="en-US"/>
        </a:p>
      </dgm:t>
    </dgm:pt>
    <dgm:pt modelId="{6E170A66-B89E-4892-A039-71DE8C3A7C7E}">
      <dgm:prSet phldrT="[Text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Roads</a:t>
          </a:r>
          <a:endParaRPr lang="en-US" sz="2000" b="1" dirty="0">
            <a:solidFill>
              <a:schemeClr val="tx1"/>
            </a:solidFill>
          </a:endParaRPr>
        </a:p>
      </dgm:t>
    </dgm:pt>
    <dgm:pt modelId="{3A86D8BF-1D8C-4024-9CDA-37705361A443}" type="parTrans" cxnId="{58F2AB1F-5AA4-446D-A899-C76A5E40BB22}">
      <dgm:prSet/>
      <dgm:spPr/>
      <dgm:t>
        <a:bodyPr/>
        <a:lstStyle/>
        <a:p>
          <a:endParaRPr lang="en-US"/>
        </a:p>
      </dgm:t>
    </dgm:pt>
    <dgm:pt modelId="{AC76CE29-FC15-4104-B79C-9BD1FFCD6300}" type="sibTrans" cxnId="{58F2AB1F-5AA4-446D-A899-C76A5E40BB22}">
      <dgm:prSet/>
      <dgm:spPr/>
      <dgm:t>
        <a:bodyPr/>
        <a:lstStyle/>
        <a:p>
          <a:endParaRPr lang="en-US"/>
        </a:p>
      </dgm:t>
    </dgm:pt>
    <dgm:pt modelId="{15CBBCAD-2FF3-452E-953B-E486165E7B6F}">
      <dgm:prSet phldrT="[Text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People</a:t>
          </a:r>
          <a:endParaRPr lang="en-US" sz="2000" b="1" dirty="0">
            <a:solidFill>
              <a:schemeClr val="tx1"/>
            </a:solidFill>
          </a:endParaRPr>
        </a:p>
      </dgm:t>
    </dgm:pt>
    <dgm:pt modelId="{4C3449E7-1087-40CE-94E5-76919134655E}" type="parTrans" cxnId="{A1F60620-BF18-4386-BAFE-0F16927F895C}">
      <dgm:prSet/>
      <dgm:spPr/>
      <dgm:t>
        <a:bodyPr/>
        <a:lstStyle/>
        <a:p>
          <a:endParaRPr lang="en-US"/>
        </a:p>
      </dgm:t>
    </dgm:pt>
    <dgm:pt modelId="{75E7B32C-1A12-47AB-84E7-8829305D1909}" type="sibTrans" cxnId="{A1F60620-BF18-4386-BAFE-0F16927F895C}">
      <dgm:prSet/>
      <dgm:spPr/>
      <dgm:t>
        <a:bodyPr/>
        <a:lstStyle/>
        <a:p>
          <a:endParaRPr lang="en-US"/>
        </a:p>
      </dgm:t>
    </dgm:pt>
    <dgm:pt modelId="{E642F92A-4ED5-4893-974E-3981B0122B25}" type="pres">
      <dgm:prSet presAssocID="{B0B0620D-907C-48FC-8C64-FFF05AFC748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A800C5-3CBE-472D-9D33-6BC6E6B614DC}" type="pres">
      <dgm:prSet presAssocID="{0113C52E-8303-4AF5-9414-9313C826EB7F}" presName="centerShape" presStyleLbl="node0" presStyleIdx="0" presStyleCnt="1"/>
      <dgm:spPr/>
      <dgm:t>
        <a:bodyPr/>
        <a:lstStyle/>
        <a:p>
          <a:endParaRPr lang="en-US"/>
        </a:p>
      </dgm:t>
    </dgm:pt>
    <dgm:pt modelId="{6F76D833-6FA1-4EFB-A9FC-F04C28DF2DF7}" type="pres">
      <dgm:prSet presAssocID="{EB3F693C-0885-450C-B3BE-922C231605B9}" presName="Name9" presStyleLbl="parChTrans1D2" presStyleIdx="0" presStyleCnt="3"/>
      <dgm:spPr/>
      <dgm:t>
        <a:bodyPr/>
        <a:lstStyle/>
        <a:p>
          <a:endParaRPr lang="en-US"/>
        </a:p>
      </dgm:t>
    </dgm:pt>
    <dgm:pt modelId="{8132F33C-A14F-499C-9704-95541B480E6A}" type="pres">
      <dgm:prSet presAssocID="{EB3F693C-0885-450C-B3BE-922C231605B9}" presName="connTx" presStyleLbl="parChTrans1D2" presStyleIdx="0" presStyleCnt="3"/>
      <dgm:spPr/>
      <dgm:t>
        <a:bodyPr/>
        <a:lstStyle/>
        <a:p>
          <a:endParaRPr lang="en-US"/>
        </a:p>
      </dgm:t>
    </dgm:pt>
    <dgm:pt modelId="{D411B796-EAFF-4BA9-9D24-76FC657692C5}" type="pres">
      <dgm:prSet presAssocID="{C099FD37-08E4-4B6C-A964-8C133A806E1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464E5-2545-48B1-9B6E-64FAEB2DAB84}" type="pres">
      <dgm:prSet presAssocID="{3A86D8BF-1D8C-4024-9CDA-37705361A443}" presName="Name9" presStyleLbl="parChTrans1D2" presStyleIdx="1" presStyleCnt="3"/>
      <dgm:spPr/>
      <dgm:t>
        <a:bodyPr/>
        <a:lstStyle/>
        <a:p>
          <a:endParaRPr lang="en-US"/>
        </a:p>
      </dgm:t>
    </dgm:pt>
    <dgm:pt modelId="{1ACCEDE2-F043-4B71-A654-C8F72197391B}" type="pres">
      <dgm:prSet presAssocID="{3A86D8BF-1D8C-4024-9CDA-37705361A443}" presName="connTx" presStyleLbl="parChTrans1D2" presStyleIdx="1" presStyleCnt="3"/>
      <dgm:spPr/>
      <dgm:t>
        <a:bodyPr/>
        <a:lstStyle/>
        <a:p>
          <a:endParaRPr lang="en-US"/>
        </a:p>
      </dgm:t>
    </dgm:pt>
    <dgm:pt modelId="{0BBFDCD2-8555-4C20-AD5E-0D11468BC52A}" type="pres">
      <dgm:prSet presAssocID="{6E170A66-B89E-4892-A039-71DE8C3A7C7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C812B2-96FA-41FA-9190-2CB94275F29A}" type="pres">
      <dgm:prSet presAssocID="{4C3449E7-1087-40CE-94E5-76919134655E}" presName="Name9" presStyleLbl="parChTrans1D2" presStyleIdx="2" presStyleCnt="3"/>
      <dgm:spPr/>
      <dgm:t>
        <a:bodyPr/>
        <a:lstStyle/>
        <a:p>
          <a:endParaRPr lang="en-US"/>
        </a:p>
      </dgm:t>
    </dgm:pt>
    <dgm:pt modelId="{EF7C6947-A6A9-44FA-AFD2-6C516EA80336}" type="pres">
      <dgm:prSet presAssocID="{4C3449E7-1087-40CE-94E5-76919134655E}" presName="connTx" presStyleLbl="parChTrans1D2" presStyleIdx="2" presStyleCnt="3"/>
      <dgm:spPr/>
      <dgm:t>
        <a:bodyPr/>
        <a:lstStyle/>
        <a:p>
          <a:endParaRPr lang="en-US"/>
        </a:p>
      </dgm:t>
    </dgm:pt>
    <dgm:pt modelId="{677DBFF7-ABDF-46E1-9ED9-31C88E8AFA3C}" type="pres">
      <dgm:prSet presAssocID="{15CBBCAD-2FF3-452E-953B-E486165E7B6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2EECAE-3216-4E4B-B199-21348E49287D}" srcId="{B0B0620D-907C-48FC-8C64-FFF05AFC748B}" destId="{0113C52E-8303-4AF5-9414-9313C826EB7F}" srcOrd="0" destOrd="0" parTransId="{F3A2F7CE-4E10-4D8F-8C89-F060A74ABF49}" sibTransId="{A81DBF3C-BBE8-4B87-954C-DB1CA653DFEB}"/>
    <dgm:cxn modelId="{34586C9A-C939-4CE0-920C-942EBC0C46AA}" type="presOf" srcId="{6E170A66-B89E-4892-A039-71DE8C3A7C7E}" destId="{0BBFDCD2-8555-4C20-AD5E-0D11468BC52A}" srcOrd="0" destOrd="0" presId="urn:microsoft.com/office/officeart/2005/8/layout/radial1"/>
    <dgm:cxn modelId="{1A48B826-608F-41B5-8924-53F7D42A90AF}" type="presOf" srcId="{15CBBCAD-2FF3-452E-953B-E486165E7B6F}" destId="{677DBFF7-ABDF-46E1-9ED9-31C88E8AFA3C}" srcOrd="0" destOrd="0" presId="urn:microsoft.com/office/officeart/2005/8/layout/radial1"/>
    <dgm:cxn modelId="{BA02BABA-AC05-4053-A04D-9BF1CC048A2E}" type="presOf" srcId="{4C3449E7-1087-40CE-94E5-76919134655E}" destId="{EF7C6947-A6A9-44FA-AFD2-6C516EA80336}" srcOrd="1" destOrd="0" presId="urn:microsoft.com/office/officeart/2005/8/layout/radial1"/>
    <dgm:cxn modelId="{0ED4682D-8EAF-4328-B40D-BFFDB3610A86}" type="presOf" srcId="{EB3F693C-0885-450C-B3BE-922C231605B9}" destId="{6F76D833-6FA1-4EFB-A9FC-F04C28DF2DF7}" srcOrd="0" destOrd="0" presId="urn:microsoft.com/office/officeart/2005/8/layout/radial1"/>
    <dgm:cxn modelId="{A1F60620-BF18-4386-BAFE-0F16927F895C}" srcId="{0113C52E-8303-4AF5-9414-9313C826EB7F}" destId="{15CBBCAD-2FF3-452E-953B-E486165E7B6F}" srcOrd="2" destOrd="0" parTransId="{4C3449E7-1087-40CE-94E5-76919134655E}" sibTransId="{75E7B32C-1A12-47AB-84E7-8829305D1909}"/>
    <dgm:cxn modelId="{A42CF8BB-1CF2-4A40-8845-6E110D178C07}" type="presOf" srcId="{0113C52E-8303-4AF5-9414-9313C826EB7F}" destId="{31A800C5-3CBE-472D-9D33-6BC6E6B614DC}" srcOrd="0" destOrd="0" presId="urn:microsoft.com/office/officeart/2005/8/layout/radial1"/>
    <dgm:cxn modelId="{8E2D1A7A-41C4-48F0-94A5-45154E6E3303}" type="presOf" srcId="{3A86D8BF-1D8C-4024-9CDA-37705361A443}" destId="{F4A464E5-2545-48B1-9B6E-64FAEB2DAB84}" srcOrd="0" destOrd="0" presId="urn:microsoft.com/office/officeart/2005/8/layout/radial1"/>
    <dgm:cxn modelId="{8030E00A-03DA-43B0-8B31-18314BE8C47C}" type="presOf" srcId="{C099FD37-08E4-4B6C-A964-8C133A806E1B}" destId="{D411B796-EAFF-4BA9-9D24-76FC657692C5}" srcOrd="0" destOrd="0" presId="urn:microsoft.com/office/officeart/2005/8/layout/radial1"/>
    <dgm:cxn modelId="{F51936BA-F3FD-4B1C-93DD-7F3A009F41D7}" type="presOf" srcId="{B0B0620D-907C-48FC-8C64-FFF05AFC748B}" destId="{E642F92A-4ED5-4893-974E-3981B0122B25}" srcOrd="0" destOrd="0" presId="urn:microsoft.com/office/officeart/2005/8/layout/radial1"/>
    <dgm:cxn modelId="{EE7A29BD-E37D-4E14-B5A6-9A996D5B5A2B}" srcId="{0113C52E-8303-4AF5-9414-9313C826EB7F}" destId="{C099FD37-08E4-4B6C-A964-8C133A806E1B}" srcOrd="0" destOrd="0" parTransId="{EB3F693C-0885-450C-B3BE-922C231605B9}" sibTransId="{834007FB-4082-495D-AEC3-57CD83C03EAE}"/>
    <dgm:cxn modelId="{31AF1516-2E37-4404-ADDE-70CBCA7F2912}" type="presOf" srcId="{4C3449E7-1087-40CE-94E5-76919134655E}" destId="{D6C812B2-96FA-41FA-9190-2CB94275F29A}" srcOrd="0" destOrd="0" presId="urn:microsoft.com/office/officeart/2005/8/layout/radial1"/>
    <dgm:cxn modelId="{E8075B97-AE17-429A-AA4B-EA59ACC25035}" type="presOf" srcId="{EB3F693C-0885-450C-B3BE-922C231605B9}" destId="{8132F33C-A14F-499C-9704-95541B480E6A}" srcOrd="1" destOrd="0" presId="urn:microsoft.com/office/officeart/2005/8/layout/radial1"/>
    <dgm:cxn modelId="{9A89C553-0A8B-4B5D-B8F5-AF1503E43A48}" type="presOf" srcId="{3A86D8BF-1D8C-4024-9CDA-37705361A443}" destId="{1ACCEDE2-F043-4B71-A654-C8F72197391B}" srcOrd="1" destOrd="0" presId="urn:microsoft.com/office/officeart/2005/8/layout/radial1"/>
    <dgm:cxn modelId="{58F2AB1F-5AA4-446D-A899-C76A5E40BB22}" srcId="{0113C52E-8303-4AF5-9414-9313C826EB7F}" destId="{6E170A66-B89E-4892-A039-71DE8C3A7C7E}" srcOrd="1" destOrd="0" parTransId="{3A86D8BF-1D8C-4024-9CDA-37705361A443}" sibTransId="{AC76CE29-FC15-4104-B79C-9BD1FFCD6300}"/>
    <dgm:cxn modelId="{DED2BBC7-9065-4149-BB54-FF03A6D87907}" type="presParOf" srcId="{E642F92A-4ED5-4893-974E-3981B0122B25}" destId="{31A800C5-3CBE-472D-9D33-6BC6E6B614DC}" srcOrd="0" destOrd="0" presId="urn:microsoft.com/office/officeart/2005/8/layout/radial1"/>
    <dgm:cxn modelId="{B13CD6AA-FF22-458C-BF59-466F9FD77862}" type="presParOf" srcId="{E642F92A-4ED5-4893-974E-3981B0122B25}" destId="{6F76D833-6FA1-4EFB-A9FC-F04C28DF2DF7}" srcOrd="1" destOrd="0" presId="urn:microsoft.com/office/officeart/2005/8/layout/radial1"/>
    <dgm:cxn modelId="{2706180B-785C-44D0-9956-11A94DE9A661}" type="presParOf" srcId="{6F76D833-6FA1-4EFB-A9FC-F04C28DF2DF7}" destId="{8132F33C-A14F-499C-9704-95541B480E6A}" srcOrd="0" destOrd="0" presId="urn:microsoft.com/office/officeart/2005/8/layout/radial1"/>
    <dgm:cxn modelId="{26EF8B1F-F3EE-4AAC-906E-370C6BA7732B}" type="presParOf" srcId="{E642F92A-4ED5-4893-974E-3981B0122B25}" destId="{D411B796-EAFF-4BA9-9D24-76FC657692C5}" srcOrd="2" destOrd="0" presId="urn:microsoft.com/office/officeart/2005/8/layout/radial1"/>
    <dgm:cxn modelId="{A586F8E1-EB9A-4B12-88FD-135322861FAF}" type="presParOf" srcId="{E642F92A-4ED5-4893-974E-3981B0122B25}" destId="{F4A464E5-2545-48B1-9B6E-64FAEB2DAB84}" srcOrd="3" destOrd="0" presId="urn:microsoft.com/office/officeart/2005/8/layout/radial1"/>
    <dgm:cxn modelId="{7A92AF03-0510-4045-B3A8-44E3A43819FB}" type="presParOf" srcId="{F4A464E5-2545-48B1-9B6E-64FAEB2DAB84}" destId="{1ACCEDE2-F043-4B71-A654-C8F72197391B}" srcOrd="0" destOrd="0" presId="urn:microsoft.com/office/officeart/2005/8/layout/radial1"/>
    <dgm:cxn modelId="{A09DBB5C-4A36-46E8-BC36-29C17DBDD8AE}" type="presParOf" srcId="{E642F92A-4ED5-4893-974E-3981B0122B25}" destId="{0BBFDCD2-8555-4C20-AD5E-0D11468BC52A}" srcOrd="4" destOrd="0" presId="urn:microsoft.com/office/officeart/2005/8/layout/radial1"/>
    <dgm:cxn modelId="{35407C4E-EAFD-458E-BB61-6E004FD299A9}" type="presParOf" srcId="{E642F92A-4ED5-4893-974E-3981B0122B25}" destId="{D6C812B2-96FA-41FA-9190-2CB94275F29A}" srcOrd="5" destOrd="0" presId="urn:microsoft.com/office/officeart/2005/8/layout/radial1"/>
    <dgm:cxn modelId="{1F598DEF-4CAE-4028-9547-57ADA46522B4}" type="presParOf" srcId="{D6C812B2-96FA-41FA-9190-2CB94275F29A}" destId="{EF7C6947-A6A9-44FA-AFD2-6C516EA80336}" srcOrd="0" destOrd="0" presId="urn:microsoft.com/office/officeart/2005/8/layout/radial1"/>
    <dgm:cxn modelId="{BE2A1718-007F-4522-B9F4-D4C4C54AF195}" type="presParOf" srcId="{E642F92A-4ED5-4893-974E-3981B0122B25}" destId="{677DBFF7-ABDF-46E1-9ED9-31C88E8AFA3C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B10038-6836-4801-ACF3-8784A7A4CCEF}" type="doc">
      <dgm:prSet loTypeId="urn:microsoft.com/office/officeart/2005/8/layout/radial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B583D7-F90D-44C5-B2CB-503B34A172BC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Fatalities</a:t>
          </a:r>
          <a:endParaRPr lang="en-US" sz="1600" b="1" dirty="0">
            <a:solidFill>
              <a:schemeClr val="tx1"/>
            </a:solidFill>
          </a:endParaRPr>
        </a:p>
      </dgm:t>
    </dgm:pt>
    <dgm:pt modelId="{C741A92B-8784-4079-8B03-EEC232CE4053}" type="parTrans" cxnId="{993518A3-C056-46D6-B777-E98827F44225}">
      <dgm:prSet/>
      <dgm:spPr/>
      <dgm:t>
        <a:bodyPr/>
        <a:lstStyle/>
        <a:p>
          <a:endParaRPr lang="en-US"/>
        </a:p>
      </dgm:t>
    </dgm:pt>
    <dgm:pt modelId="{8F8D626C-05B3-48DE-9837-D7C259F3DE3B}" type="sibTrans" cxnId="{993518A3-C056-46D6-B777-E98827F44225}">
      <dgm:prSet/>
      <dgm:spPr/>
      <dgm:t>
        <a:bodyPr/>
        <a:lstStyle/>
        <a:p>
          <a:endParaRPr lang="en-US"/>
        </a:p>
      </dgm:t>
    </dgm:pt>
    <dgm:pt modelId="{8B05471D-868C-4C5B-BF7C-CCFF3B83EA78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Alcohol</a:t>
          </a:r>
          <a:endParaRPr lang="en-US" sz="1600" b="1" dirty="0">
            <a:solidFill>
              <a:schemeClr val="tx1"/>
            </a:solidFill>
          </a:endParaRPr>
        </a:p>
      </dgm:t>
    </dgm:pt>
    <dgm:pt modelId="{5B630F37-D2DC-488B-8C67-3BD2C3EFAFFC}" type="parTrans" cxnId="{C80E32D1-D0B8-4EC6-87CB-ED90DF12437A}">
      <dgm:prSet/>
      <dgm:spPr/>
      <dgm:t>
        <a:bodyPr/>
        <a:lstStyle/>
        <a:p>
          <a:endParaRPr lang="en-US"/>
        </a:p>
      </dgm:t>
    </dgm:pt>
    <dgm:pt modelId="{5CF23982-584B-4ACD-8A8A-309D8843953E}" type="sibTrans" cxnId="{C80E32D1-D0B8-4EC6-87CB-ED90DF12437A}">
      <dgm:prSet/>
      <dgm:spPr/>
      <dgm:t>
        <a:bodyPr/>
        <a:lstStyle/>
        <a:p>
          <a:endParaRPr lang="en-US"/>
        </a:p>
      </dgm:t>
    </dgm:pt>
    <dgm:pt modelId="{21AFB344-F04A-41C4-89EF-C3E2D5378ADB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Lack of Seatbelt Use</a:t>
          </a:r>
          <a:endParaRPr lang="en-US" sz="1600" b="1" dirty="0">
            <a:solidFill>
              <a:schemeClr val="tx1"/>
            </a:solidFill>
          </a:endParaRPr>
        </a:p>
      </dgm:t>
    </dgm:pt>
    <dgm:pt modelId="{3DAF99F7-40D1-4BAD-B202-6FD35F2DA9A6}" type="parTrans" cxnId="{D9885956-8683-4FC3-B365-8CB276DA6EAE}">
      <dgm:prSet/>
      <dgm:spPr/>
      <dgm:t>
        <a:bodyPr/>
        <a:lstStyle/>
        <a:p>
          <a:endParaRPr lang="en-US"/>
        </a:p>
      </dgm:t>
    </dgm:pt>
    <dgm:pt modelId="{9E1B39D5-8F8C-4D0E-836B-C2C7A7159AB8}" type="sibTrans" cxnId="{D9885956-8683-4FC3-B365-8CB276DA6EAE}">
      <dgm:prSet/>
      <dgm:spPr/>
      <dgm:t>
        <a:bodyPr/>
        <a:lstStyle/>
        <a:p>
          <a:endParaRPr lang="en-US"/>
        </a:p>
      </dgm:t>
    </dgm:pt>
    <dgm:pt modelId="{C048A9BA-6826-4E78-8184-5B45B1D71372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Aggress. Driving</a:t>
          </a:r>
          <a:endParaRPr lang="en-US" sz="1600" b="1" dirty="0">
            <a:solidFill>
              <a:schemeClr val="tx1"/>
            </a:solidFill>
          </a:endParaRPr>
        </a:p>
      </dgm:t>
    </dgm:pt>
    <dgm:pt modelId="{0E054D70-C609-4393-836A-A1D9CB2D0AA3}" type="parTrans" cxnId="{5D642690-F916-4960-B9F2-592F5B26B8A1}">
      <dgm:prSet/>
      <dgm:spPr/>
      <dgm:t>
        <a:bodyPr/>
        <a:lstStyle/>
        <a:p>
          <a:endParaRPr lang="en-US"/>
        </a:p>
      </dgm:t>
    </dgm:pt>
    <dgm:pt modelId="{390BEB26-16F1-410A-B96C-A316ACA8C5FF}" type="sibTrans" cxnId="{5D642690-F916-4960-B9F2-592F5B26B8A1}">
      <dgm:prSet/>
      <dgm:spPr/>
      <dgm:t>
        <a:bodyPr/>
        <a:lstStyle/>
        <a:p>
          <a:endParaRPr lang="en-US"/>
        </a:p>
      </dgm:t>
    </dgm:pt>
    <dgm:pt modelId="{6E2ADDA4-18BF-42D7-8211-FED6B3E41FCE}" type="pres">
      <dgm:prSet presAssocID="{C5B10038-6836-4801-ACF3-8784A7A4CCE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325AAB-0915-4619-B419-49B10914B0C9}" type="pres">
      <dgm:prSet presAssocID="{ADB583D7-F90D-44C5-B2CB-503B34A172BC}" presName="centerShape" presStyleLbl="node0" presStyleIdx="0" presStyleCnt="1"/>
      <dgm:spPr/>
      <dgm:t>
        <a:bodyPr/>
        <a:lstStyle/>
        <a:p>
          <a:endParaRPr lang="en-US"/>
        </a:p>
      </dgm:t>
    </dgm:pt>
    <dgm:pt modelId="{54717012-8998-446A-BF85-C031A2D2D6E8}" type="pres">
      <dgm:prSet presAssocID="{5B630F37-D2DC-488B-8C67-3BD2C3EFAFFC}" presName="Name9" presStyleLbl="parChTrans1D2" presStyleIdx="0" presStyleCnt="3"/>
      <dgm:spPr/>
      <dgm:t>
        <a:bodyPr/>
        <a:lstStyle/>
        <a:p>
          <a:endParaRPr lang="en-US"/>
        </a:p>
      </dgm:t>
    </dgm:pt>
    <dgm:pt modelId="{1F4E1C80-D53E-4F5C-817F-2410BE293A70}" type="pres">
      <dgm:prSet presAssocID="{5B630F37-D2DC-488B-8C67-3BD2C3EFAFFC}" presName="connTx" presStyleLbl="parChTrans1D2" presStyleIdx="0" presStyleCnt="3"/>
      <dgm:spPr/>
      <dgm:t>
        <a:bodyPr/>
        <a:lstStyle/>
        <a:p>
          <a:endParaRPr lang="en-US"/>
        </a:p>
      </dgm:t>
    </dgm:pt>
    <dgm:pt modelId="{E9A2EF21-8F87-4634-828A-30069427B707}" type="pres">
      <dgm:prSet presAssocID="{8B05471D-868C-4C5B-BF7C-CCFF3B83EA7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95BCD-F754-4507-A4AB-2CC121207071}" type="pres">
      <dgm:prSet presAssocID="{3DAF99F7-40D1-4BAD-B202-6FD35F2DA9A6}" presName="Name9" presStyleLbl="parChTrans1D2" presStyleIdx="1" presStyleCnt="3"/>
      <dgm:spPr/>
      <dgm:t>
        <a:bodyPr/>
        <a:lstStyle/>
        <a:p>
          <a:endParaRPr lang="en-US"/>
        </a:p>
      </dgm:t>
    </dgm:pt>
    <dgm:pt modelId="{0A8723AC-2CFD-48E2-B629-963F0EEA2384}" type="pres">
      <dgm:prSet presAssocID="{3DAF99F7-40D1-4BAD-B202-6FD35F2DA9A6}" presName="connTx" presStyleLbl="parChTrans1D2" presStyleIdx="1" presStyleCnt="3"/>
      <dgm:spPr/>
      <dgm:t>
        <a:bodyPr/>
        <a:lstStyle/>
        <a:p>
          <a:endParaRPr lang="en-US"/>
        </a:p>
      </dgm:t>
    </dgm:pt>
    <dgm:pt modelId="{962C5929-42F0-45E3-B2FD-225A951D64E4}" type="pres">
      <dgm:prSet presAssocID="{21AFB344-F04A-41C4-89EF-C3E2D5378AD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92DEC3-8A7E-414C-BD1D-889C4CA83422}" type="pres">
      <dgm:prSet presAssocID="{0E054D70-C609-4393-836A-A1D9CB2D0AA3}" presName="Name9" presStyleLbl="parChTrans1D2" presStyleIdx="2" presStyleCnt="3"/>
      <dgm:spPr/>
      <dgm:t>
        <a:bodyPr/>
        <a:lstStyle/>
        <a:p>
          <a:endParaRPr lang="en-US"/>
        </a:p>
      </dgm:t>
    </dgm:pt>
    <dgm:pt modelId="{7B8BEF85-6C86-46D6-92FD-7CC48A326128}" type="pres">
      <dgm:prSet presAssocID="{0E054D70-C609-4393-836A-A1D9CB2D0AA3}" presName="connTx" presStyleLbl="parChTrans1D2" presStyleIdx="2" presStyleCnt="3"/>
      <dgm:spPr/>
      <dgm:t>
        <a:bodyPr/>
        <a:lstStyle/>
        <a:p>
          <a:endParaRPr lang="en-US"/>
        </a:p>
      </dgm:t>
    </dgm:pt>
    <dgm:pt modelId="{CC6BE5CF-58F2-43B8-B425-69590629867B}" type="pres">
      <dgm:prSet presAssocID="{C048A9BA-6826-4E78-8184-5B45B1D7137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9E976A-BD2F-4646-AF63-A42FD7039832}" type="presOf" srcId="{0E054D70-C609-4393-836A-A1D9CB2D0AA3}" destId="{D492DEC3-8A7E-414C-BD1D-889C4CA83422}" srcOrd="0" destOrd="0" presId="urn:microsoft.com/office/officeart/2005/8/layout/radial1"/>
    <dgm:cxn modelId="{D9885956-8683-4FC3-B365-8CB276DA6EAE}" srcId="{ADB583D7-F90D-44C5-B2CB-503B34A172BC}" destId="{21AFB344-F04A-41C4-89EF-C3E2D5378ADB}" srcOrd="1" destOrd="0" parTransId="{3DAF99F7-40D1-4BAD-B202-6FD35F2DA9A6}" sibTransId="{9E1B39D5-8F8C-4D0E-836B-C2C7A7159AB8}"/>
    <dgm:cxn modelId="{993518A3-C056-46D6-B777-E98827F44225}" srcId="{C5B10038-6836-4801-ACF3-8784A7A4CCEF}" destId="{ADB583D7-F90D-44C5-B2CB-503B34A172BC}" srcOrd="0" destOrd="0" parTransId="{C741A92B-8784-4079-8B03-EEC232CE4053}" sibTransId="{8F8D626C-05B3-48DE-9837-D7C259F3DE3B}"/>
    <dgm:cxn modelId="{F25C752E-5EAE-41F6-920A-AE9A04595667}" type="presOf" srcId="{C048A9BA-6826-4E78-8184-5B45B1D71372}" destId="{CC6BE5CF-58F2-43B8-B425-69590629867B}" srcOrd="0" destOrd="0" presId="urn:microsoft.com/office/officeart/2005/8/layout/radial1"/>
    <dgm:cxn modelId="{3DE7F08A-1B9D-42AB-9092-BD622FEEC095}" type="presOf" srcId="{5B630F37-D2DC-488B-8C67-3BD2C3EFAFFC}" destId="{1F4E1C80-D53E-4F5C-817F-2410BE293A70}" srcOrd="1" destOrd="0" presId="urn:microsoft.com/office/officeart/2005/8/layout/radial1"/>
    <dgm:cxn modelId="{F77FB851-C573-42C5-ABAA-A1EE0351B9F8}" type="presOf" srcId="{5B630F37-D2DC-488B-8C67-3BD2C3EFAFFC}" destId="{54717012-8998-446A-BF85-C031A2D2D6E8}" srcOrd="0" destOrd="0" presId="urn:microsoft.com/office/officeart/2005/8/layout/radial1"/>
    <dgm:cxn modelId="{E767A185-3D4B-45CE-8099-61AE2FF4A654}" type="presOf" srcId="{ADB583D7-F90D-44C5-B2CB-503B34A172BC}" destId="{D4325AAB-0915-4619-B419-49B10914B0C9}" srcOrd="0" destOrd="0" presId="urn:microsoft.com/office/officeart/2005/8/layout/radial1"/>
    <dgm:cxn modelId="{5FA16C80-DDB1-4E28-9FFA-143936EFE9A3}" type="presOf" srcId="{3DAF99F7-40D1-4BAD-B202-6FD35F2DA9A6}" destId="{3C195BCD-F754-4507-A4AB-2CC121207071}" srcOrd="0" destOrd="0" presId="urn:microsoft.com/office/officeart/2005/8/layout/radial1"/>
    <dgm:cxn modelId="{92D5B9B9-2E19-4733-AD36-BC084BF82BC9}" type="presOf" srcId="{21AFB344-F04A-41C4-89EF-C3E2D5378ADB}" destId="{962C5929-42F0-45E3-B2FD-225A951D64E4}" srcOrd="0" destOrd="0" presId="urn:microsoft.com/office/officeart/2005/8/layout/radial1"/>
    <dgm:cxn modelId="{5D642690-F916-4960-B9F2-592F5B26B8A1}" srcId="{ADB583D7-F90D-44C5-B2CB-503B34A172BC}" destId="{C048A9BA-6826-4E78-8184-5B45B1D71372}" srcOrd="2" destOrd="0" parTransId="{0E054D70-C609-4393-836A-A1D9CB2D0AA3}" sibTransId="{390BEB26-16F1-410A-B96C-A316ACA8C5FF}"/>
    <dgm:cxn modelId="{C80E32D1-D0B8-4EC6-87CB-ED90DF12437A}" srcId="{ADB583D7-F90D-44C5-B2CB-503B34A172BC}" destId="{8B05471D-868C-4C5B-BF7C-CCFF3B83EA78}" srcOrd="0" destOrd="0" parTransId="{5B630F37-D2DC-488B-8C67-3BD2C3EFAFFC}" sibTransId="{5CF23982-584B-4ACD-8A8A-309D8843953E}"/>
    <dgm:cxn modelId="{1AF05D6B-1CAE-413D-9606-D542B928547F}" type="presOf" srcId="{8B05471D-868C-4C5B-BF7C-CCFF3B83EA78}" destId="{E9A2EF21-8F87-4634-828A-30069427B707}" srcOrd="0" destOrd="0" presId="urn:microsoft.com/office/officeart/2005/8/layout/radial1"/>
    <dgm:cxn modelId="{BB3B7417-B44F-4C36-A6AB-667130160751}" type="presOf" srcId="{C5B10038-6836-4801-ACF3-8784A7A4CCEF}" destId="{6E2ADDA4-18BF-42D7-8211-FED6B3E41FCE}" srcOrd="0" destOrd="0" presId="urn:microsoft.com/office/officeart/2005/8/layout/radial1"/>
    <dgm:cxn modelId="{C82D7B1D-4E16-45CA-BB3D-7A5C9C0AA9F1}" type="presOf" srcId="{0E054D70-C609-4393-836A-A1D9CB2D0AA3}" destId="{7B8BEF85-6C86-46D6-92FD-7CC48A326128}" srcOrd="1" destOrd="0" presId="urn:microsoft.com/office/officeart/2005/8/layout/radial1"/>
    <dgm:cxn modelId="{FB134836-D09E-494B-86FC-FD4FCD060879}" type="presOf" srcId="{3DAF99F7-40D1-4BAD-B202-6FD35F2DA9A6}" destId="{0A8723AC-2CFD-48E2-B629-963F0EEA2384}" srcOrd="1" destOrd="0" presId="urn:microsoft.com/office/officeart/2005/8/layout/radial1"/>
    <dgm:cxn modelId="{A2D7F2F1-4946-4813-AA64-391C6C6EBED9}" type="presParOf" srcId="{6E2ADDA4-18BF-42D7-8211-FED6B3E41FCE}" destId="{D4325AAB-0915-4619-B419-49B10914B0C9}" srcOrd="0" destOrd="0" presId="urn:microsoft.com/office/officeart/2005/8/layout/radial1"/>
    <dgm:cxn modelId="{26DF842A-F355-4E81-B728-81C4D6738CF6}" type="presParOf" srcId="{6E2ADDA4-18BF-42D7-8211-FED6B3E41FCE}" destId="{54717012-8998-446A-BF85-C031A2D2D6E8}" srcOrd="1" destOrd="0" presId="urn:microsoft.com/office/officeart/2005/8/layout/radial1"/>
    <dgm:cxn modelId="{5633040F-9B5B-497D-9476-F7C36EDBBC75}" type="presParOf" srcId="{54717012-8998-446A-BF85-C031A2D2D6E8}" destId="{1F4E1C80-D53E-4F5C-817F-2410BE293A70}" srcOrd="0" destOrd="0" presId="urn:microsoft.com/office/officeart/2005/8/layout/radial1"/>
    <dgm:cxn modelId="{0C5FE33A-658B-4452-85C5-E81B1268718E}" type="presParOf" srcId="{6E2ADDA4-18BF-42D7-8211-FED6B3E41FCE}" destId="{E9A2EF21-8F87-4634-828A-30069427B707}" srcOrd="2" destOrd="0" presId="urn:microsoft.com/office/officeart/2005/8/layout/radial1"/>
    <dgm:cxn modelId="{20BD59A2-7C05-439D-97F5-6B6357FAEDA0}" type="presParOf" srcId="{6E2ADDA4-18BF-42D7-8211-FED6B3E41FCE}" destId="{3C195BCD-F754-4507-A4AB-2CC121207071}" srcOrd="3" destOrd="0" presId="urn:microsoft.com/office/officeart/2005/8/layout/radial1"/>
    <dgm:cxn modelId="{AB493C95-D5AB-4B42-9171-A8EA3BDE64F4}" type="presParOf" srcId="{3C195BCD-F754-4507-A4AB-2CC121207071}" destId="{0A8723AC-2CFD-48E2-B629-963F0EEA2384}" srcOrd="0" destOrd="0" presId="urn:microsoft.com/office/officeart/2005/8/layout/radial1"/>
    <dgm:cxn modelId="{C1F73542-8CE0-4A40-A709-914CD8C647CB}" type="presParOf" srcId="{6E2ADDA4-18BF-42D7-8211-FED6B3E41FCE}" destId="{962C5929-42F0-45E3-B2FD-225A951D64E4}" srcOrd="4" destOrd="0" presId="urn:microsoft.com/office/officeart/2005/8/layout/radial1"/>
    <dgm:cxn modelId="{B858177D-1D31-493A-8442-17ACCBF2DAD4}" type="presParOf" srcId="{6E2ADDA4-18BF-42D7-8211-FED6B3E41FCE}" destId="{D492DEC3-8A7E-414C-BD1D-889C4CA83422}" srcOrd="5" destOrd="0" presId="urn:microsoft.com/office/officeart/2005/8/layout/radial1"/>
    <dgm:cxn modelId="{2731D639-6B89-4B35-AF4B-7F735F9FD4B8}" type="presParOf" srcId="{D492DEC3-8A7E-414C-BD1D-889C4CA83422}" destId="{7B8BEF85-6C86-46D6-92FD-7CC48A326128}" srcOrd="0" destOrd="0" presId="urn:microsoft.com/office/officeart/2005/8/layout/radial1"/>
    <dgm:cxn modelId="{32C2E7B4-9C14-41AE-BCE0-ED1EB3B923BB}" type="presParOf" srcId="{6E2ADDA4-18BF-42D7-8211-FED6B3E41FCE}" destId="{CC6BE5CF-58F2-43B8-B425-69590629867B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84463B-FDA7-4ED6-95FF-F2E319E7C2E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8B2685F3-1911-4184-B3EA-57871FCC6C0F}">
      <dgm:prSet/>
      <dgm:spPr>
        <a:solidFill>
          <a:srgbClr val="FF0000">
            <a:alpha val="50000"/>
          </a:srgb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Lack of Seatbelt Use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</a:t>
          </a:r>
        </a:p>
      </dgm:t>
    </dgm:pt>
    <dgm:pt modelId="{327B61A2-B11C-49E8-8280-5A07F2A61541}" type="parTrans" cxnId="{B322D95F-E5DA-40B7-B77E-2361ED0A0EAE}">
      <dgm:prSet/>
      <dgm:spPr/>
      <dgm:t>
        <a:bodyPr/>
        <a:lstStyle/>
        <a:p>
          <a:endParaRPr lang="en-US"/>
        </a:p>
      </dgm:t>
    </dgm:pt>
    <dgm:pt modelId="{C55B99EB-0DBD-4748-B6AD-9806BF9FC708}" type="sibTrans" cxnId="{B322D95F-E5DA-40B7-B77E-2361ED0A0EAE}">
      <dgm:prSet/>
      <dgm:spPr/>
      <dgm:t>
        <a:bodyPr/>
        <a:lstStyle/>
        <a:p>
          <a:endParaRPr lang="en-US"/>
        </a:p>
      </dgm:t>
    </dgm:pt>
    <dgm:pt modelId="{B94381B9-7AD8-4B55-9A48-AD9692E07842}">
      <dgm:prSet/>
      <dgm:spPr>
        <a:solidFill>
          <a:schemeClr val="accent6">
            <a:lumMod val="40000"/>
            <a:lumOff val="60000"/>
            <a:alpha val="5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Aggressive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Driving</a:t>
          </a:r>
        </a:p>
      </dgm:t>
    </dgm:pt>
    <dgm:pt modelId="{7839552F-73A8-455B-9F41-832FF068F50A}" type="parTrans" cxnId="{EFD0CD6D-F90E-4D35-A64F-B41D3E9E9DA8}">
      <dgm:prSet/>
      <dgm:spPr/>
      <dgm:t>
        <a:bodyPr/>
        <a:lstStyle/>
        <a:p>
          <a:endParaRPr lang="en-US"/>
        </a:p>
      </dgm:t>
    </dgm:pt>
    <dgm:pt modelId="{A9406812-46D9-4458-8ECA-04F5B8ED160E}" type="sibTrans" cxnId="{EFD0CD6D-F90E-4D35-A64F-B41D3E9E9DA8}">
      <dgm:prSet/>
      <dgm:spPr/>
      <dgm:t>
        <a:bodyPr/>
        <a:lstStyle/>
        <a:p>
          <a:endParaRPr lang="en-US"/>
        </a:p>
      </dgm:t>
    </dgm:pt>
    <dgm:pt modelId="{F7FD7063-23D4-4F1F-8862-7577D5CCE4AC}">
      <dgm:prSet/>
      <dgm:spPr>
        <a:solidFill>
          <a:schemeClr val="accent1">
            <a:lumMod val="90000"/>
            <a:alpha val="5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Alcohol</a:t>
          </a:r>
        </a:p>
      </dgm:t>
    </dgm:pt>
    <dgm:pt modelId="{9CE66498-34B7-4BD7-B575-E4CE0C0C754E}" type="parTrans" cxnId="{BA59BF30-6DEC-4448-B90E-B33CB8F44E02}">
      <dgm:prSet/>
      <dgm:spPr/>
      <dgm:t>
        <a:bodyPr/>
        <a:lstStyle/>
        <a:p>
          <a:endParaRPr lang="en-US"/>
        </a:p>
      </dgm:t>
    </dgm:pt>
    <dgm:pt modelId="{524AFE98-6798-41BC-9244-190891F8EC72}" type="sibTrans" cxnId="{BA59BF30-6DEC-4448-B90E-B33CB8F44E02}">
      <dgm:prSet/>
      <dgm:spPr/>
      <dgm:t>
        <a:bodyPr/>
        <a:lstStyle/>
        <a:p>
          <a:endParaRPr lang="en-US"/>
        </a:p>
      </dgm:t>
    </dgm:pt>
    <dgm:pt modelId="{8E2574B8-1CBB-499A-BC83-28CA001EDFFA}" type="pres">
      <dgm:prSet presAssocID="{6484463B-FDA7-4ED6-95FF-F2E319E7C2E3}" presName="compositeShape" presStyleCnt="0">
        <dgm:presLayoutVars>
          <dgm:chMax val="7"/>
          <dgm:dir/>
          <dgm:resizeHandles val="exact"/>
        </dgm:presLayoutVars>
      </dgm:prSet>
      <dgm:spPr/>
    </dgm:pt>
    <dgm:pt modelId="{15EE17FB-ABBD-41A4-8CB2-302499A90ADE}" type="pres">
      <dgm:prSet presAssocID="{8B2685F3-1911-4184-B3EA-57871FCC6C0F}" presName="circ1" presStyleLbl="vennNode1" presStyleIdx="0" presStyleCnt="3"/>
      <dgm:spPr/>
      <dgm:t>
        <a:bodyPr/>
        <a:lstStyle/>
        <a:p>
          <a:endParaRPr lang="en-US"/>
        </a:p>
      </dgm:t>
    </dgm:pt>
    <dgm:pt modelId="{08703F34-2A23-4181-B993-12F08DB7B628}" type="pres">
      <dgm:prSet presAssocID="{8B2685F3-1911-4184-B3EA-57871FCC6C0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F1C6F3-947F-4CA8-9848-9C7567627D41}" type="pres">
      <dgm:prSet presAssocID="{B94381B9-7AD8-4B55-9A48-AD9692E07842}" presName="circ2" presStyleLbl="vennNode1" presStyleIdx="1" presStyleCnt="3" custLinFactNeighborX="1013" custLinFactNeighborY="-67"/>
      <dgm:spPr/>
      <dgm:t>
        <a:bodyPr/>
        <a:lstStyle/>
        <a:p>
          <a:endParaRPr lang="en-US"/>
        </a:p>
      </dgm:t>
    </dgm:pt>
    <dgm:pt modelId="{44CD3E4B-ABBE-4B25-AF68-87C8163621B2}" type="pres">
      <dgm:prSet presAssocID="{B94381B9-7AD8-4B55-9A48-AD9692E0784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4C219-F330-4329-97B9-BE5CC6B36DDF}" type="pres">
      <dgm:prSet presAssocID="{F7FD7063-23D4-4F1F-8862-7577D5CCE4AC}" presName="circ3" presStyleLbl="vennNode1" presStyleIdx="2" presStyleCnt="3" custLinFactNeighborX="922" custLinFactNeighborY="-67"/>
      <dgm:spPr/>
      <dgm:t>
        <a:bodyPr/>
        <a:lstStyle/>
        <a:p>
          <a:endParaRPr lang="en-US"/>
        </a:p>
      </dgm:t>
    </dgm:pt>
    <dgm:pt modelId="{D4EA5682-8FCD-4C2D-B801-A48BD2E69EEF}" type="pres">
      <dgm:prSet presAssocID="{F7FD7063-23D4-4F1F-8862-7577D5CCE4A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E836AC-522F-44D6-925F-55BC462FC965}" type="presOf" srcId="{F7FD7063-23D4-4F1F-8862-7577D5CCE4AC}" destId="{D4EA5682-8FCD-4C2D-B801-A48BD2E69EEF}" srcOrd="1" destOrd="0" presId="urn:microsoft.com/office/officeart/2005/8/layout/venn1"/>
    <dgm:cxn modelId="{87329D5C-2C9F-4FBF-B2F8-611A759C9A06}" type="presOf" srcId="{8B2685F3-1911-4184-B3EA-57871FCC6C0F}" destId="{08703F34-2A23-4181-B993-12F08DB7B628}" srcOrd="1" destOrd="0" presId="urn:microsoft.com/office/officeart/2005/8/layout/venn1"/>
    <dgm:cxn modelId="{54F9BBCB-65FE-49CC-A59D-F0D60B34FAD3}" type="presOf" srcId="{F7FD7063-23D4-4F1F-8862-7577D5CCE4AC}" destId="{8B94C219-F330-4329-97B9-BE5CC6B36DDF}" srcOrd="0" destOrd="0" presId="urn:microsoft.com/office/officeart/2005/8/layout/venn1"/>
    <dgm:cxn modelId="{EA823D49-DF79-49B8-9DB0-6A996E867E42}" type="presOf" srcId="{8B2685F3-1911-4184-B3EA-57871FCC6C0F}" destId="{15EE17FB-ABBD-41A4-8CB2-302499A90ADE}" srcOrd="0" destOrd="0" presId="urn:microsoft.com/office/officeart/2005/8/layout/venn1"/>
    <dgm:cxn modelId="{BFD7FE97-59CE-4E11-8DF3-6484BF4AEC91}" type="presOf" srcId="{B94381B9-7AD8-4B55-9A48-AD9692E07842}" destId="{9BF1C6F3-947F-4CA8-9848-9C7567627D41}" srcOrd="0" destOrd="0" presId="urn:microsoft.com/office/officeart/2005/8/layout/venn1"/>
    <dgm:cxn modelId="{EFD0CD6D-F90E-4D35-A64F-B41D3E9E9DA8}" srcId="{6484463B-FDA7-4ED6-95FF-F2E319E7C2E3}" destId="{B94381B9-7AD8-4B55-9A48-AD9692E07842}" srcOrd="1" destOrd="0" parTransId="{7839552F-73A8-455B-9F41-832FF068F50A}" sibTransId="{A9406812-46D9-4458-8ECA-04F5B8ED160E}"/>
    <dgm:cxn modelId="{B322D95F-E5DA-40B7-B77E-2361ED0A0EAE}" srcId="{6484463B-FDA7-4ED6-95FF-F2E319E7C2E3}" destId="{8B2685F3-1911-4184-B3EA-57871FCC6C0F}" srcOrd="0" destOrd="0" parTransId="{327B61A2-B11C-49E8-8280-5A07F2A61541}" sibTransId="{C55B99EB-0DBD-4748-B6AD-9806BF9FC708}"/>
    <dgm:cxn modelId="{3E5377E5-5A4D-458A-87F5-874DF05DBAAE}" type="presOf" srcId="{B94381B9-7AD8-4B55-9A48-AD9692E07842}" destId="{44CD3E4B-ABBE-4B25-AF68-87C8163621B2}" srcOrd="1" destOrd="0" presId="urn:microsoft.com/office/officeart/2005/8/layout/venn1"/>
    <dgm:cxn modelId="{BA59BF30-6DEC-4448-B90E-B33CB8F44E02}" srcId="{6484463B-FDA7-4ED6-95FF-F2E319E7C2E3}" destId="{F7FD7063-23D4-4F1F-8862-7577D5CCE4AC}" srcOrd="2" destOrd="0" parTransId="{9CE66498-34B7-4BD7-B575-E4CE0C0C754E}" sibTransId="{524AFE98-6798-41BC-9244-190891F8EC72}"/>
    <dgm:cxn modelId="{D742FBAB-96AA-4B83-87D2-3D65415FD710}" type="presOf" srcId="{6484463B-FDA7-4ED6-95FF-F2E319E7C2E3}" destId="{8E2574B8-1CBB-499A-BC83-28CA001EDFFA}" srcOrd="0" destOrd="0" presId="urn:microsoft.com/office/officeart/2005/8/layout/venn1"/>
    <dgm:cxn modelId="{8019612F-EC80-4D49-8591-13D50486AAB3}" type="presParOf" srcId="{8E2574B8-1CBB-499A-BC83-28CA001EDFFA}" destId="{15EE17FB-ABBD-41A4-8CB2-302499A90ADE}" srcOrd="0" destOrd="0" presId="urn:microsoft.com/office/officeart/2005/8/layout/venn1"/>
    <dgm:cxn modelId="{098C45A6-6902-4EFA-907D-47BA7800983A}" type="presParOf" srcId="{8E2574B8-1CBB-499A-BC83-28CA001EDFFA}" destId="{08703F34-2A23-4181-B993-12F08DB7B628}" srcOrd="1" destOrd="0" presId="urn:microsoft.com/office/officeart/2005/8/layout/venn1"/>
    <dgm:cxn modelId="{F76120A5-4CFB-4647-B4CB-E3220AE16E55}" type="presParOf" srcId="{8E2574B8-1CBB-499A-BC83-28CA001EDFFA}" destId="{9BF1C6F3-947F-4CA8-9848-9C7567627D41}" srcOrd="2" destOrd="0" presId="urn:microsoft.com/office/officeart/2005/8/layout/venn1"/>
    <dgm:cxn modelId="{22A64F61-1E18-49CE-A0C1-349918EA9842}" type="presParOf" srcId="{8E2574B8-1CBB-499A-BC83-28CA001EDFFA}" destId="{44CD3E4B-ABBE-4B25-AF68-87C8163621B2}" srcOrd="3" destOrd="0" presId="urn:microsoft.com/office/officeart/2005/8/layout/venn1"/>
    <dgm:cxn modelId="{3503CB73-4E6C-40ED-AC7C-A48EB4DF4B9C}" type="presParOf" srcId="{8E2574B8-1CBB-499A-BC83-28CA001EDFFA}" destId="{8B94C219-F330-4329-97B9-BE5CC6B36DDF}" srcOrd="4" destOrd="0" presId="urn:microsoft.com/office/officeart/2005/8/layout/venn1"/>
    <dgm:cxn modelId="{D5B9032A-561A-4543-851D-8C9E460A5547}" type="presParOf" srcId="{8E2574B8-1CBB-499A-BC83-28CA001EDFFA}" destId="{D4EA5682-8FCD-4C2D-B801-A48BD2E69EE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800C5-3CBE-472D-9D33-6BC6E6B614DC}">
      <dsp:nvSpPr>
        <dsp:cNvPr id="0" name=""/>
        <dsp:cNvSpPr/>
      </dsp:nvSpPr>
      <dsp:spPr>
        <a:xfrm>
          <a:off x="3461071" y="1916936"/>
          <a:ext cx="1459857" cy="1459857"/>
        </a:xfrm>
        <a:prstGeom prst="ellipse">
          <a:avLst/>
        </a:prstGeom>
        <a:solidFill>
          <a:srgbClr val="FFC000"/>
        </a:solidFill>
        <a:ln>
          <a:solidFill>
            <a:srgbClr val="FFC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Crashes &amp; Severity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3674862" y="2130727"/>
        <a:ext cx="1032275" cy="1032275"/>
      </dsp:txXfrm>
    </dsp:sp>
    <dsp:sp modelId="{6F76D833-6FA1-4EFB-A9FC-F04C28DF2DF7}">
      <dsp:nvSpPr>
        <dsp:cNvPr id="0" name=""/>
        <dsp:cNvSpPr/>
      </dsp:nvSpPr>
      <dsp:spPr>
        <a:xfrm rot="16200000">
          <a:off x="3970597" y="1680859"/>
          <a:ext cx="440804" cy="31349"/>
        </a:xfrm>
        <a:custGeom>
          <a:avLst/>
          <a:gdLst/>
          <a:ahLst/>
          <a:cxnLst/>
          <a:rect l="0" t="0" r="0" b="0"/>
          <a:pathLst>
            <a:path>
              <a:moveTo>
                <a:pt x="0" y="15674"/>
              </a:moveTo>
              <a:lnTo>
                <a:pt x="440804" y="156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79979" y="1685514"/>
        <a:ext cx="22040" cy="22040"/>
      </dsp:txXfrm>
    </dsp:sp>
    <dsp:sp modelId="{D411B796-EAFF-4BA9-9D24-76FC657692C5}">
      <dsp:nvSpPr>
        <dsp:cNvPr id="0" name=""/>
        <dsp:cNvSpPr/>
      </dsp:nvSpPr>
      <dsp:spPr>
        <a:xfrm>
          <a:off x="3461071" y="16275"/>
          <a:ext cx="1459857" cy="1459857"/>
        </a:xfrm>
        <a:prstGeom prst="ellipse">
          <a:avLst/>
        </a:prstGeom>
        <a:solidFill>
          <a:srgbClr val="FFC000"/>
        </a:solidFill>
        <a:ln>
          <a:solidFill>
            <a:srgbClr val="FFC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Vehicle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3674862" y="230066"/>
        <a:ext cx="1032275" cy="1032275"/>
      </dsp:txXfrm>
    </dsp:sp>
    <dsp:sp modelId="{F4A464E5-2545-48B1-9B6E-64FAEB2DAB84}">
      <dsp:nvSpPr>
        <dsp:cNvPr id="0" name=""/>
        <dsp:cNvSpPr/>
      </dsp:nvSpPr>
      <dsp:spPr>
        <a:xfrm rot="1800000">
          <a:off x="4793608" y="3106355"/>
          <a:ext cx="440804" cy="31349"/>
        </a:xfrm>
        <a:custGeom>
          <a:avLst/>
          <a:gdLst/>
          <a:ahLst/>
          <a:cxnLst/>
          <a:rect l="0" t="0" r="0" b="0"/>
          <a:pathLst>
            <a:path>
              <a:moveTo>
                <a:pt x="0" y="15674"/>
              </a:moveTo>
              <a:lnTo>
                <a:pt x="440804" y="156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02990" y="3111010"/>
        <a:ext cx="22040" cy="22040"/>
      </dsp:txXfrm>
    </dsp:sp>
    <dsp:sp modelId="{0BBFDCD2-8555-4C20-AD5E-0D11468BC52A}">
      <dsp:nvSpPr>
        <dsp:cNvPr id="0" name=""/>
        <dsp:cNvSpPr/>
      </dsp:nvSpPr>
      <dsp:spPr>
        <a:xfrm>
          <a:off x="5107092" y="2867267"/>
          <a:ext cx="1459857" cy="1459857"/>
        </a:xfrm>
        <a:prstGeom prst="ellipse">
          <a:avLst/>
        </a:prstGeom>
        <a:solidFill>
          <a:srgbClr val="FFC000"/>
        </a:solidFill>
        <a:ln>
          <a:solidFill>
            <a:srgbClr val="FFC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Roads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5320883" y="3081058"/>
        <a:ext cx="1032275" cy="1032275"/>
      </dsp:txXfrm>
    </dsp:sp>
    <dsp:sp modelId="{D6C812B2-96FA-41FA-9190-2CB94275F29A}">
      <dsp:nvSpPr>
        <dsp:cNvPr id="0" name=""/>
        <dsp:cNvSpPr/>
      </dsp:nvSpPr>
      <dsp:spPr>
        <a:xfrm rot="9000000">
          <a:off x="3147587" y="3106355"/>
          <a:ext cx="440804" cy="31349"/>
        </a:xfrm>
        <a:custGeom>
          <a:avLst/>
          <a:gdLst/>
          <a:ahLst/>
          <a:cxnLst/>
          <a:rect l="0" t="0" r="0" b="0"/>
          <a:pathLst>
            <a:path>
              <a:moveTo>
                <a:pt x="0" y="15674"/>
              </a:moveTo>
              <a:lnTo>
                <a:pt x="440804" y="156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56969" y="3111010"/>
        <a:ext cx="22040" cy="22040"/>
      </dsp:txXfrm>
    </dsp:sp>
    <dsp:sp modelId="{677DBFF7-ABDF-46E1-9ED9-31C88E8AFA3C}">
      <dsp:nvSpPr>
        <dsp:cNvPr id="0" name=""/>
        <dsp:cNvSpPr/>
      </dsp:nvSpPr>
      <dsp:spPr>
        <a:xfrm>
          <a:off x="1815050" y="2867267"/>
          <a:ext cx="1459857" cy="1459857"/>
        </a:xfrm>
        <a:prstGeom prst="ellipse">
          <a:avLst/>
        </a:prstGeom>
        <a:solidFill>
          <a:srgbClr val="FFC000"/>
        </a:solidFill>
        <a:ln>
          <a:solidFill>
            <a:srgbClr val="FFC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People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028841" y="3081058"/>
        <a:ext cx="1032275" cy="10322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325AAB-0915-4619-B419-49B10914B0C9}">
      <dsp:nvSpPr>
        <dsp:cNvPr id="0" name=""/>
        <dsp:cNvSpPr/>
      </dsp:nvSpPr>
      <dsp:spPr>
        <a:xfrm>
          <a:off x="3431035" y="1795853"/>
          <a:ext cx="1367529" cy="1367529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Fatalities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3631305" y="1996123"/>
        <a:ext cx="966989" cy="966989"/>
      </dsp:txXfrm>
    </dsp:sp>
    <dsp:sp modelId="{54717012-8998-446A-BF85-C031A2D2D6E8}">
      <dsp:nvSpPr>
        <dsp:cNvPr id="0" name=""/>
        <dsp:cNvSpPr/>
      </dsp:nvSpPr>
      <dsp:spPr>
        <a:xfrm rot="16200000">
          <a:off x="3908090" y="1574188"/>
          <a:ext cx="413418" cy="29910"/>
        </a:xfrm>
        <a:custGeom>
          <a:avLst/>
          <a:gdLst/>
          <a:ahLst/>
          <a:cxnLst/>
          <a:rect l="0" t="0" r="0" b="0"/>
          <a:pathLst>
            <a:path>
              <a:moveTo>
                <a:pt x="0" y="14955"/>
              </a:moveTo>
              <a:lnTo>
                <a:pt x="413418" y="149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04464" y="1578808"/>
        <a:ext cx="20670" cy="20670"/>
      </dsp:txXfrm>
    </dsp:sp>
    <dsp:sp modelId="{E9A2EF21-8F87-4634-828A-30069427B707}">
      <dsp:nvSpPr>
        <dsp:cNvPr id="0" name=""/>
        <dsp:cNvSpPr/>
      </dsp:nvSpPr>
      <dsp:spPr>
        <a:xfrm>
          <a:off x="3431035" y="14905"/>
          <a:ext cx="1367529" cy="1367529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Alcohol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3631305" y="215175"/>
        <a:ext cx="966989" cy="966989"/>
      </dsp:txXfrm>
    </dsp:sp>
    <dsp:sp modelId="{3C195BCD-F754-4507-A4AB-2CC121207071}">
      <dsp:nvSpPr>
        <dsp:cNvPr id="0" name=""/>
        <dsp:cNvSpPr/>
      </dsp:nvSpPr>
      <dsp:spPr>
        <a:xfrm rot="1800000">
          <a:off x="4679263" y="2909900"/>
          <a:ext cx="413418" cy="29910"/>
        </a:xfrm>
        <a:custGeom>
          <a:avLst/>
          <a:gdLst/>
          <a:ahLst/>
          <a:cxnLst/>
          <a:rect l="0" t="0" r="0" b="0"/>
          <a:pathLst>
            <a:path>
              <a:moveTo>
                <a:pt x="0" y="14955"/>
              </a:moveTo>
              <a:lnTo>
                <a:pt x="413418" y="149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75637" y="2914520"/>
        <a:ext cx="20670" cy="20670"/>
      </dsp:txXfrm>
    </dsp:sp>
    <dsp:sp modelId="{962C5929-42F0-45E3-B2FD-225A951D64E4}">
      <dsp:nvSpPr>
        <dsp:cNvPr id="0" name=""/>
        <dsp:cNvSpPr/>
      </dsp:nvSpPr>
      <dsp:spPr>
        <a:xfrm>
          <a:off x="4973381" y="2686328"/>
          <a:ext cx="1367529" cy="1367529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Lack of Seatbelt Use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5173651" y="2886598"/>
        <a:ext cx="966989" cy="966989"/>
      </dsp:txXfrm>
    </dsp:sp>
    <dsp:sp modelId="{D492DEC3-8A7E-414C-BD1D-889C4CA83422}">
      <dsp:nvSpPr>
        <dsp:cNvPr id="0" name=""/>
        <dsp:cNvSpPr/>
      </dsp:nvSpPr>
      <dsp:spPr>
        <a:xfrm rot="9000000">
          <a:off x="3136917" y="2909900"/>
          <a:ext cx="413418" cy="29910"/>
        </a:xfrm>
        <a:custGeom>
          <a:avLst/>
          <a:gdLst/>
          <a:ahLst/>
          <a:cxnLst/>
          <a:rect l="0" t="0" r="0" b="0"/>
          <a:pathLst>
            <a:path>
              <a:moveTo>
                <a:pt x="0" y="14955"/>
              </a:moveTo>
              <a:lnTo>
                <a:pt x="413418" y="149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33291" y="2914520"/>
        <a:ext cx="20670" cy="20670"/>
      </dsp:txXfrm>
    </dsp:sp>
    <dsp:sp modelId="{CC6BE5CF-58F2-43B8-B425-69590629867B}">
      <dsp:nvSpPr>
        <dsp:cNvPr id="0" name=""/>
        <dsp:cNvSpPr/>
      </dsp:nvSpPr>
      <dsp:spPr>
        <a:xfrm>
          <a:off x="1888688" y="2686328"/>
          <a:ext cx="1367529" cy="1367529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Aggress. Driving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2088958" y="2886598"/>
        <a:ext cx="966989" cy="9669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E17FB-ABBD-41A4-8CB2-302499A90ADE}">
      <dsp:nvSpPr>
        <dsp:cNvPr id="0" name=""/>
        <dsp:cNvSpPr/>
      </dsp:nvSpPr>
      <dsp:spPr>
        <a:xfrm>
          <a:off x="2409824" y="61515"/>
          <a:ext cx="2952750" cy="2952750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5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Lack of Seatbelt Use</a:t>
          </a:r>
          <a:r>
            <a:rPr kumimoji="0" lang="en-US" sz="2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</a:t>
          </a:r>
        </a:p>
      </dsp:txBody>
      <dsp:txXfrm>
        <a:off x="2803524" y="578246"/>
        <a:ext cx="2165350" cy="1328737"/>
      </dsp:txXfrm>
    </dsp:sp>
    <dsp:sp modelId="{9BF1C6F3-947F-4CA8-9848-9C7567627D41}">
      <dsp:nvSpPr>
        <dsp:cNvPr id="0" name=""/>
        <dsp:cNvSpPr/>
      </dsp:nvSpPr>
      <dsp:spPr>
        <a:xfrm>
          <a:off x="3505186" y="1905006"/>
          <a:ext cx="2952750" cy="2952750"/>
        </a:xfrm>
        <a:prstGeom prst="ellipse">
          <a:avLst/>
        </a:prstGeom>
        <a:solidFill>
          <a:schemeClr val="accent6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5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Aggressive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5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Driving</a:t>
          </a:r>
        </a:p>
      </dsp:txBody>
      <dsp:txXfrm>
        <a:off x="4408236" y="2667799"/>
        <a:ext cx="1771650" cy="1624012"/>
      </dsp:txXfrm>
    </dsp:sp>
    <dsp:sp modelId="{8B94C219-F330-4329-97B9-BE5CC6B36DDF}">
      <dsp:nvSpPr>
        <dsp:cNvPr id="0" name=""/>
        <dsp:cNvSpPr/>
      </dsp:nvSpPr>
      <dsp:spPr>
        <a:xfrm>
          <a:off x="1371598" y="1905006"/>
          <a:ext cx="2952750" cy="2952750"/>
        </a:xfrm>
        <a:prstGeom prst="ellipse">
          <a:avLst/>
        </a:prstGeom>
        <a:solidFill>
          <a:schemeClr val="accent1">
            <a:lumMod val="9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5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Alcohol</a:t>
          </a:r>
        </a:p>
      </dsp:txBody>
      <dsp:txXfrm>
        <a:off x="1649649" y="2667799"/>
        <a:ext cx="1771650" cy="1624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0.15094</cdr:x>
      <cdr:y>0.01873</cdr:y>
    </cdr:from>
    <cdr:to>
      <cdr:x>0.62264</cdr:x>
      <cdr:y>0.11237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9600" y="76200"/>
          <a:ext cx="1905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1" dirty="0" smtClean="0"/>
            <a:t>Interlock Devices Installed</a:t>
          </a:r>
          <a:endParaRPr lang="en-US" sz="20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0.78704</cdr:x>
      <cdr:y>0.44947</cdr:y>
    </cdr:from>
    <cdr:to>
      <cdr:x>0.97222</cdr:x>
      <cdr:y>0.69294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77000" y="1828800"/>
          <a:ext cx="1524000" cy="990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Bubble Size</a:t>
          </a:r>
          <a:r>
            <a:rPr lang="en-US" sz="1100" baseline="0" dirty="0"/>
            <a:t> refers to offenders with 1, 2, or 3+ </a:t>
          </a:r>
          <a:r>
            <a:rPr lang="en-US" sz="1400" baseline="0" dirty="0"/>
            <a:t>arrests</a:t>
          </a:r>
          <a:r>
            <a:rPr lang="en-US" sz="1100" baseline="0" dirty="0"/>
            <a:t>.</a:t>
          </a:r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0.92067</cdr:x>
      <cdr:y>0.05157</cdr:y>
    </cdr:from>
    <cdr:to>
      <cdr:x>0.92067</cdr:x>
      <cdr:y>0.47583</cdr:y>
    </cdr:to>
    <cdr:cxnSp macro="">
      <cdr:nvCxnSpPr>
        <cdr:cNvPr id="5" name="Straight Arrow Connector 4"/>
        <cdr:cNvCxnSpPr/>
      </cdr:nvCxnSpPr>
      <cdr:spPr>
        <a:xfrm xmlns:a="http://schemas.openxmlformats.org/drawingml/2006/main">
          <a:off x="3721141" y="203757"/>
          <a:ext cx="0" cy="1676400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CF9E6C8-F8A4-4B03-B623-8C4E1171B6B9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7C9C15E-83BD-486B-B7E3-C41FEFB19D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91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1352CB2-68E6-486A-90FA-546177EDA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17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Does not show 894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7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392">
              <a:defRPr/>
            </a:pPr>
            <a:r>
              <a:rPr lang="en-US" dirty="0" smtClean="0"/>
              <a:t>Being arrested and/or in a crash depends on a wide variety of comorbid factors.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D49A31-B05E-4C0F-AEB7-978B1D4622E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60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2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About 20% of arrested get an interlock. 894</a:t>
            </a:r>
            <a:r>
              <a:rPr lang="en-US" baseline="0" dirty="0" smtClean="0"/>
              <a:t> and some pretrial diversion programs may avoid interlock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2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4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83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31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118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118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Alcohol involvement is a factor for both. About one third</a:t>
            </a:r>
            <a:r>
              <a:rPr lang="en-US" baseline="0" dirty="0" smtClean="0"/>
              <a:t> of the pedestrians had been drinking and about half of the bicyclists had been drinking.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48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853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438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625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837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388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206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27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52A45-0E36-4209-8B22-4A768870401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16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 smtClean="0">
                <a:latin typeface="+mn-lt"/>
              </a:rPr>
              <a:t>driver </a:t>
            </a:r>
            <a:r>
              <a:rPr lang="en-US" dirty="0" smtClean="0"/>
              <a:t> </a:t>
            </a:r>
            <a:r>
              <a:rPr lang="en-US" dirty="0" smtClean="0">
                <a:latin typeface="+mn-lt"/>
              </a:rPr>
              <a:t>378</a:t>
            </a:r>
            <a:r>
              <a:rPr lang="en-US" dirty="0" smtClean="0"/>
              <a:t> </a:t>
            </a:r>
            <a:r>
              <a:rPr lang="en-US" dirty="0" smtClean="0">
                <a:latin typeface="+mn-lt"/>
              </a:rPr>
              <a:t>alcohol</a:t>
            </a:r>
            <a:r>
              <a:rPr lang="en-US" dirty="0" smtClean="0"/>
              <a:t> </a:t>
            </a:r>
            <a:r>
              <a:rPr lang="en-US" dirty="0" smtClean="0">
                <a:latin typeface="+mn-lt"/>
              </a:rPr>
              <a:t>187-</a:t>
            </a:r>
            <a:r>
              <a:rPr lang="en-US" dirty="0" smtClean="0"/>
              <a:t> </a:t>
            </a:r>
            <a:r>
              <a:rPr lang="en-US" dirty="0" smtClean="0">
                <a:latin typeface="+mn-lt"/>
              </a:rPr>
              <a:t>49%</a:t>
            </a:r>
            <a:r>
              <a:rPr lang="en-US" dirty="0" smtClean="0"/>
              <a:t> </a:t>
            </a:r>
          </a:p>
          <a:p>
            <a:r>
              <a:rPr lang="en-US" dirty="0" smtClean="0">
                <a:latin typeface="+mn-lt"/>
              </a:rPr>
              <a:t>no seatbelt</a:t>
            </a:r>
            <a:r>
              <a:rPr lang="en-US" dirty="0" smtClean="0"/>
              <a:t> </a:t>
            </a:r>
            <a:r>
              <a:rPr lang="en-US" dirty="0" smtClean="0">
                <a:latin typeface="+mn-lt"/>
              </a:rPr>
              <a:t>222-</a:t>
            </a:r>
            <a:r>
              <a:rPr lang="en-US" dirty="0" smtClean="0"/>
              <a:t> </a:t>
            </a:r>
            <a:r>
              <a:rPr lang="en-US" dirty="0" smtClean="0">
                <a:latin typeface="+mn-lt"/>
              </a:rPr>
              <a:t>59%</a:t>
            </a:r>
            <a:r>
              <a:rPr lang="en-US" dirty="0" smtClean="0"/>
              <a:t> </a:t>
            </a:r>
          </a:p>
          <a:p>
            <a:r>
              <a:rPr lang="en-US" dirty="0" smtClean="0">
                <a:latin typeface="+mn-lt"/>
              </a:rPr>
              <a:t>Aggress </a:t>
            </a:r>
            <a:r>
              <a:rPr lang="en-US" dirty="0" err="1" smtClean="0">
                <a:latin typeface="+mn-lt"/>
              </a:rPr>
              <a:t>dr</a:t>
            </a:r>
            <a:r>
              <a:rPr lang="en-US" dirty="0" smtClean="0"/>
              <a:t> </a:t>
            </a:r>
            <a:r>
              <a:rPr lang="en-US" dirty="0" smtClean="0">
                <a:latin typeface="+mn-lt"/>
              </a:rPr>
              <a:t>204</a:t>
            </a:r>
            <a:r>
              <a:rPr lang="en-US" dirty="0" smtClean="0"/>
              <a:t> -</a:t>
            </a:r>
            <a:r>
              <a:rPr lang="en-US" dirty="0" smtClean="0">
                <a:latin typeface="+mn-lt"/>
              </a:rPr>
              <a:t>54%</a:t>
            </a:r>
            <a:r>
              <a:rPr lang="en-US" dirty="0" smtClean="0"/>
              <a:t> </a:t>
            </a:r>
          </a:p>
          <a:p>
            <a:r>
              <a:rPr lang="en-US" dirty="0" smtClean="0">
                <a:latin typeface="+mn-lt"/>
              </a:rPr>
              <a:t>any of three</a:t>
            </a:r>
            <a:r>
              <a:rPr lang="en-US" dirty="0" smtClean="0"/>
              <a:t> </a:t>
            </a:r>
            <a:r>
              <a:rPr lang="en-US" dirty="0" smtClean="0">
                <a:latin typeface="+mn-lt"/>
              </a:rPr>
              <a:t>323-</a:t>
            </a:r>
            <a:r>
              <a:rPr lang="en-US" dirty="0" smtClean="0"/>
              <a:t> </a:t>
            </a:r>
            <a:r>
              <a:rPr lang="en-US" dirty="0" smtClean="0">
                <a:latin typeface="+mn-lt"/>
              </a:rPr>
              <a:t>85%</a:t>
            </a:r>
            <a:r>
              <a:rPr lang="en-US" dirty="0" smtClean="0"/>
              <a:t> </a:t>
            </a:r>
          </a:p>
          <a:p>
            <a:r>
              <a:rPr lang="en-US" dirty="0" smtClean="0">
                <a:latin typeface="+mn-lt"/>
              </a:rPr>
              <a:t>all three</a:t>
            </a:r>
            <a:r>
              <a:rPr lang="en-US" dirty="0" smtClean="0"/>
              <a:t> </a:t>
            </a:r>
            <a:r>
              <a:rPr lang="en-US" dirty="0" smtClean="0">
                <a:latin typeface="+mn-lt"/>
              </a:rPr>
              <a:t>82-</a:t>
            </a:r>
            <a:r>
              <a:rPr lang="en-US" dirty="0" smtClean="0"/>
              <a:t> </a:t>
            </a:r>
            <a:r>
              <a:rPr lang="en-US" dirty="0" smtClean="0">
                <a:latin typeface="+mn-lt"/>
              </a:rPr>
              <a:t>22%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--all drivers</a:t>
            </a:r>
          </a:p>
          <a:p>
            <a:r>
              <a:rPr lang="en-US" dirty="0" smtClean="0"/>
              <a:t>select count(*) as any three</a:t>
            </a:r>
          </a:p>
          <a:p>
            <a:r>
              <a:rPr lang="en-US" dirty="0" smtClean="0"/>
              <a:t>from </a:t>
            </a:r>
            <a:r>
              <a:rPr lang="en-US" dirty="0" err="1" smtClean="0"/>
              <a:t>vehic_tb</a:t>
            </a:r>
            <a:r>
              <a:rPr lang="en-US" dirty="0" smtClean="0"/>
              <a:t> </a:t>
            </a:r>
          </a:p>
          <a:p>
            <a:r>
              <a:rPr lang="en-US" dirty="0" smtClean="0"/>
              <a:t>where </a:t>
            </a:r>
            <a:r>
              <a:rPr lang="en-US" dirty="0" err="1" smtClean="0"/>
              <a:t>veh_type_cd</a:t>
            </a:r>
            <a:r>
              <a:rPr lang="en-US" dirty="0" smtClean="0"/>
              <a:t> in ('</a:t>
            </a:r>
            <a:r>
              <a:rPr lang="en-US" dirty="0" err="1" smtClean="0"/>
              <a:t>a','b','c','d</a:t>
            </a:r>
            <a:r>
              <a:rPr lang="en-US" dirty="0" smtClean="0"/>
              <a:t>')</a:t>
            </a:r>
          </a:p>
          <a:p>
            <a:r>
              <a:rPr lang="en-US" dirty="0" smtClean="0"/>
              <a:t>and </a:t>
            </a:r>
            <a:r>
              <a:rPr lang="en-US" dirty="0" err="1" smtClean="0"/>
              <a:t>dr_inj_cd</a:t>
            </a:r>
            <a:r>
              <a:rPr lang="en-US" dirty="0" smtClean="0"/>
              <a:t>='a'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--alcohol</a:t>
            </a:r>
          </a:p>
          <a:p>
            <a:r>
              <a:rPr lang="en-US" dirty="0" smtClean="0"/>
              <a:t>select count(*) as alcohol</a:t>
            </a:r>
          </a:p>
          <a:p>
            <a:r>
              <a:rPr lang="en-US" dirty="0" smtClean="0"/>
              <a:t>from </a:t>
            </a:r>
            <a:r>
              <a:rPr lang="en-US" dirty="0" err="1" smtClean="0"/>
              <a:t>vehic_tb</a:t>
            </a:r>
            <a:r>
              <a:rPr lang="en-US" dirty="0" smtClean="0"/>
              <a:t> </a:t>
            </a:r>
          </a:p>
          <a:p>
            <a:r>
              <a:rPr lang="en-US" dirty="0" smtClean="0"/>
              <a:t>where </a:t>
            </a:r>
            <a:r>
              <a:rPr lang="en-US" dirty="0" err="1" smtClean="0"/>
              <a:t>veh_type_cd</a:t>
            </a:r>
            <a:r>
              <a:rPr lang="en-US" dirty="0" smtClean="0"/>
              <a:t> in ('</a:t>
            </a:r>
            <a:r>
              <a:rPr lang="en-US" dirty="0" err="1" smtClean="0"/>
              <a:t>a','b','c','d</a:t>
            </a:r>
            <a:r>
              <a:rPr lang="en-US" dirty="0" smtClean="0"/>
              <a:t>')</a:t>
            </a:r>
          </a:p>
          <a:p>
            <a:r>
              <a:rPr lang="en-US" dirty="0" smtClean="0"/>
              <a:t>and </a:t>
            </a:r>
            <a:r>
              <a:rPr lang="en-US" dirty="0" err="1" smtClean="0"/>
              <a:t>dr_inj_cd</a:t>
            </a:r>
            <a:r>
              <a:rPr lang="en-US" dirty="0" smtClean="0"/>
              <a:t>='a' </a:t>
            </a:r>
          </a:p>
          <a:p>
            <a:r>
              <a:rPr lang="en-US" dirty="0" smtClean="0"/>
              <a:t>and </a:t>
            </a:r>
            <a:r>
              <a:rPr lang="en-US" dirty="0" err="1" smtClean="0"/>
              <a:t>vehic_tb.est_alcohol</a:t>
            </a:r>
            <a:r>
              <a:rPr lang="en-US" dirty="0" smtClean="0"/>
              <a:t>='1'</a:t>
            </a:r>
          </a:p>
          <a:p>
            <a:endParaRPr lang="en-US" dirty="0" smtClean="0"/>
          </a:p>
          <a:p>
            <a:r>
              <a:rPr lang="en-US" dirty="0" smtClean="0"/>
              <a:t>--seatbelt</a:t>
            </a:r>
          </a:p>
          <a:p>
            <a:r>
              <a:rPr lang="en-US" dirty="0" smtClean="0"/>
              <a:t>select count(*) as seatbelt</a:t>
            </a:r>
          </a:p>
          <a:p>
            <a:r>
              <a:rPr lang="en-US" dirty="0" smtClean="0"/>
              <a:t>from </a:t>
            </a:r>
            <a:r>
              <a:rPr lang="en-US" dirty="0" err="1" smtClean="0"/>
              <a:t>vehic_tb</a:t>
            </a:r>
            <a:r>
              <a:rPr lang="en-US" dirty="0" smtClean="0"/>
              <a:t> </a:t>
            </a:r>
          </a:p>
          <a:p>
            <a:r>
              <a:rPr lang="en-US" dirty="0" smtClean="0"/>
              <a:t>where </a:t>
            </a:r>
            <a:r>
              <a:rPr lang="en-US" dirty="0" err="1" smtClean="0"/>
              <a:t>veh_type_cd</a:t>
            </a:r>
            <a:r>
              <a:rPr lang="en-US" dirty="0" smtClean="0"/>
              <a:t> in ('</a:t>
            </a:r>
            <a:r>
              <a:rPr lang="en-US" dirty="0" err="1" smtClean="0"/>
              <a:t>a','b','c','d</a:t>
            </a:r>
            <a:r>
              <a:rPr lang="en-US" dirty="0" smtClean="0"/>
              <a:t>')</a:t>
            </a:r>
          </a:p>
          <a:p>
            <a:r>
              <a:rPr lang="en-US" dirty="0" smtClean="0"/>
              <a:t>and </a:t>
            </a:r>
            <a:r>
              <a:rPr lang="en-US" dirty="0" err="1" smtClean="0"/>
              <a:t>dr_inj_cd</a:t>
            </a:r>
            <a:r>
              <a:rPr lang="en-US" dirty="0" smtClean="0"/>
              <a:t>='a' </a:t>
            </a:r>
          </a:p>
          <a:p>
            <a:r>
              <a:rPr lang="en-US" dirty="0" smtClean="0"/>
              <a:t>and DR_PROTSYS_CD ='a' </a:t>
            </a:r>
          </a:p>
          <a:p>
            <a:endParaRPr lang="en-US" dirty="0" smtClean="0"/>
          </a:p>
          <a:p>
            <a:r>
              <a:rPr lang="en-US" dirty="0" smtClean="0"/>
              <a:t>---aggressive </a:t>
            </a:r>
            <a:r>
              <a:rPr lang="en-US" dirty="0" err="1" smtClean="0"/>
              <a:t>dr</a:t>
            </a:r>
            <a:endParaRPr lang="en-US" dirty="0" smtClean="0"/>
          </a:p>
          <a:p>
            <a:r>
              <a:rPr lang="en-US" dirty="0" smtClean="0"/>
              <a:t>select count(*) as aggressive</a:t>
            </a:r>
          </a:p>
          <a:p>
            <a:r>
              <a:rPr lang="en-US" dirty="0" smtClean="0"/>
              <a:t>from </a:t>
            </a:r>
            <a:r>
              <a:rPr lang="en-US" dirty="0" err="1" smtClean="0"/>
              <a:t>vehic_tb</a:t>
            </a:r>
            <a:r>
              <a:rPr lang="en-US" dirty="0" smtClean="0"/>
              <a:t> </a:t>
            </a:r>
          </a:p>
          <a:p>
            <a:r>
              <a:rPr lang="en-US" dirty="0" smtClean="0"/>
              <a:t>where </a:t>
            </a:r>
            <a:r>
              <a:rPr lang="en-US" dirty="0" err="1" smtClean="0"/>
              <a:t>veh_type_cd</a:t>
            </a:r>
            <a:r>
              <a:rPr lang="en-US" dirty="0" smtClean="0"/>
              <a:t> in ('</a:t>
            </a:r>
            <a:r>
              <a:rPr lang="en-US" dirty="0" err="1" smtClean="0"/>
              <a:t>a','b','c','d</a:t>
            </a:r>
            <a:r>
              <a:rPr lang="en-US" dirty="0" smtClean="0"/>
              <a:t>')</a:t>
            </a:r>
          </a:p>
          <a:p>
            <a:r>
              <a:rPr lang="en-US" dirty="0" smtClean="0"/>
              <a:t>and </a:t>
            </a:r>
            <a:r>
              <a:rPr lang="en-US" dirty="0" err="1" smtClean="0"/>
              <a:t>dr_inj_cd</a:t>
            </a:r>
            <a:r>
              <a:rPr lang="en-US" dirty="0" smtClean="0"/>
              <a:t>='a' </a:t>
            </a:r>
          </a:p>
          <a:p>
            <a:r>
              <a:rPr lang="en-US" dirty="0" smtClean="0"/>
              <a:t>and VIOLATIONS_CD IN ('S','C','L','D','B','A','F')</a:t>
            </a:r>
          </a:p>
          <a:p>
            <a:endParaRPr lang="en-US" dirty="0" smtClean="0"/>
          </a:p>
          <a:p>
            <a:r>
              <a:rPr lang="en-US" dirty="0" smtClean="0"/>
              <a:t>---</a:t>
            </a:r>
            <a:r>
              <a:rPr lang="en-US" dirty="0" err="1" smtClean="0"/>
              <a:t>alco&amp;seatbelt</a:t>
            </a:r>
            <a:endParaRPr lang="en-US" dirty="0" smtClean="0"/>
          </a:p>
          <a:p>
            <a:r>
              <a:rPr lang="en-US" dirty="0" smtClean="0"/>
              <a:t>select count(*) as </a:t>
            </a:r>
            <a:r>
              <a:rPr lang="en-US" dirty="0" err="1" smtClean="0"/>
              <a:t>alc_seatb</a:t>
            </a:r>
            <a:endParaRPr lang="en-US" dirty="0" smtClean="0"/>
          </a:p>
          <a:p>
            <a:r>
              <a:rPr lang="en-US" dirty="0" smtClean="0"/>
              <a:t>from </a:t>
            </a:r>
            <a:r>
              <a:rPr lang="en-US" dirty="0" err="1" smtClean="0"/>
              <a:t>vehic_tb</a:t>
            </a:r>
            <a:r>
              <a:rPr lang="en-US" dirty="0" smtClean="0"/>
              <a:t> </a:t>
            </a:r>
          </a:p>
          <a:p>
            <a:r>
              <a:rPr lang="en-US" dirty="0" smtClean="0"/>
              <a:t>where </a:t>
            </a:r>
            <a:r>
              <a:rPr lang="en-US" dirty="0" err="1" smtClean="0"/>
              <a:t>veh_type_cd</a:t>
            </a:r>
            <a:r>
              <a:rPr lang="en-US" dirty="0" smtClean="0"/>
              <a:t> in ('</a:t>
            </a:r>
            <a:r>
              <a:rPr lang="en-US" dirty="0" err="1" smtClean="0"/>
              <a:t>a','b','c','d</a:t>
            </a:r>
            <a:r>
              <a:rPr lang="en-US" dirty="0" smtClean="0"/>
              <a:t>')</a:t>
            </a:r>
          </a:p>
          <a:p>
            <a:r>
              <a:rPr lang="en-US" dirty="0" smtClean="0"/>
              <a:t>and </a:t>
            </a:r>
            <a:r>
              <a:rPr lang="en-US" dirty="0" err="1" smtClean="0"/>
              <a:t>dr_inj_cd</a:t>
            </a:r>
            <a:r>
              <a:rPr lang="en-US" dirty="0" smtClean="0"/>
              <a:t>='a' </a:t>
            </a:r>
          </a:p>
          <a:p>
            <a:r>
              <a:rPr lang="en-US" dirty="0" smtClean="0"/>
              <a:t>and (</a:t>
            </a:r>
            <a:r>
              <a:rPr lang="en-US" dirty="0" err="1" smtClean="0"/>
              <a:t>vehic_tb.est_alcohol</a:t>
            </a:r>
            <a:r>
              <a:rPr lang="en-US" dirty="0" smtClean="0"/>
              <a:t>='1'</a:t>
            </a:r>
          </a:p>
          <a:p>
            <a:r>
              <a:rPr lang="en-US" dirty="0" smtClean="0"/>
              <a:t>or DR_PROTSYS_CD ='a' )</a:t>
            </a:r>
          </a:p>
          <a:p>
            <a:r>
              <a:rPr lang="en-US" dirty="0" smtClean="0"/>
              <a:t>---all </a:t>
            </a:r>
            <a:r>
              <a:rPr lang="en-US" dirty="0" err="1" smtClean="0"/>
              <a:t>alc_viol</a:t>
            </a:r>
            <a:endParaRPr lang="en-US" dirty="0" smtClean="0"/>
          </a:p>
          <a:p>
            <a:r>
              <a:rPr lang="en-US" dirty="0" smtClean="0"/>
              <a:t>select count(*) as </a:t>
            </a:r>
            <a:r>
              <a:rPr lang="en-US" dirty="0" err="1" smtClean="0"/>
              <a:t>alc_viol</a:t>
            </a:r>
            <a:endParaRPr lang="en-US" dirty="0" smtClean="0"/>
          </a:p>
          <a:p>
            <a:r>
              <a:rPr lang="en-US" dirty="0" smtClean="0"/>
              <a:t>from </a:t>
            </a:r>
            <a:r>
              <a:rPr lang="en-US" dirty="0" err="1" smtClean="0"/>
              <a:t>vehic_tb</a:t>
            </a:r>
            <a:r>
              <a:rPr lang="en-US" dirty="0" smtClean="0"/>
              <a:t> </a:t>
            </a:r>
          </a:p>
          <a:p>
            <a:r>
              <a:rPr lang="en-US" dirty="0" smtClean="0"/>
              <a:t>where </a:t>
            </a:r>
            <a:r>
              <a:rPr lang="en-US" dirty="0" err="1" smtClean="0"/>
              <a:t>veh_type_cd</a:t>
            </a:r>
            <a:r>
              <a:rPr lang="en-US" dirty="0" smtClean="0"/>
              <a:t> in ('</a:t>
            </a:r>
            <a:r>
              <a:rPr lang="en-US" dirty="0" err="1" smtClean="0"/>
              <a:t>a','b','c','d</a:t>
            </a:r>
            <a:r>
              <a:rPr lang="en-US" dirty="0" smtClean="0"/>
              <a:t>')</a:t>
            </a:r>
          </a:p>
          <a:p>
            <a:r>
              <a:rPr lang="en-US" dirty="0" smtClean="0"/>
              <a:t>and </a:t>
            </a:r>
            <a:r>
              <a:rPr lang="en-US" dirty="0" err="1" smtClean="0"/>
              <a:t>dr_inj_cd</a:t>
            </a:r>
            <a:r>
              <a:rPr lang="en-US" dirty="0" smtClean="0"/>
              <a:t>='a' </a:t>
            </a:r>
          </a:p>
          <a:p>
            <a:r>
              <a:rPr lang="en-US" dirty="0" smtClean="0"/>
              <a:t>and (</a:t>
            </a:r>
            <a:r>
              <a:rPr lang="en-US" dirty="0" err="1" smtClean="0"/>
              <a:t>vehic_tb.est_alcohol</a:t>
            </a:r>
            <a:r>
              <a:rPr lang="en-US" dirty="0" smtClean="0"/>
              <a:t>='1'</a:t>
            </a:r>
          </a:p>
          <a:p>
            <a:r>
              <a:rPr lang="en-US" dirty="0" smtClean="0"/>
              <a:t>or  VIOLATIONS_CD IN ('S','C','L','D','B','A','F'))</a:t>
            </a:r>
          </a:p>
          <a:p>
            <a:endParaRPr lang="en-US" dirty="0" smtClean="0"/>
          </a:p>
          <a:p>
            <a:r>
              <a:rPr lang="en-US" dirty="0" smtClean="0"/>
              <a:t>---all </a:t>
            </a:r>
            <a:r>
              <a:rPr lang="en-US" dirty="0" err="1" smtClean="0"/>
              <a:t>seatb_viol</a:t>
            </a:r>
            <a:endParaRPr lang="en-US" dirty="0" smtClean="0"/>
          </a:p>
          <a:p>
            <a:r>
              <a:rPr lang="en-US" dirty="0" smtClean="0"/>
              <a:t>select count(*) as </a:t>
            </a:r>
            <a:r>
              <a:rPr lang="en-US" dirty="0" err="1" smtClean="0"/>
              <a:t>sb_viol</a:t>
            </a:r>
            <a:endParaRPr lang="en-US" dirty="0" smtClean="0"/>
          </a:p>
          <a:p>
            <a:r>
              <a:rPr lang="en-US" dirty="0" smtClean="0"/>
              <a:t>from </a:t>
            </a:r>
            <a:r>
              <a:rPr lang="en-US" dirty="0" err="1" smtClean="0"/>
              <a:t>vehic_tb</a:t>
            </a:r>
            <a:r>
              <a:rPr lang="en-US" dirty="0" smtClean="0"/>
              <a:t> </a:t>
            </a:r>
          </a:p>
          <a:p>
            <a:r>
              <a:rPr lang="en-US" dirty="0" smtClean="0"/>
              <a:t>where </a:t>
            </a:r>
            <a:r>
              <a:rPr lang="en-US" dirty="0" err="1" smtClean="0"/>
              <a:t>veh_type_cd</a:t>
            </a:r>
            <a:r>
              <a:rPr lang="en-US" dirty="0" smtClean="0"/>
              <a:t> in ('</a:t>
            </a:r>
            <a:r>
              <a:rPr lang="en-US" dirty="0" err="1" smtClean="0"/>
              <a:t>a','b','c','d</a:t>
            </a:r>
            <a:r>
              <a:rPr lang="en-US" dirty="0" smtClean="0"/>
              <a:t>')</a:t>
            </a:r>
          </a:p>
          <a:p>
            <a:r>
              <a:rPr lang="en-US" dirty="0" smtClean="0"/>
              <a:t>and </a:t>
            </a:r>
            <a:r>
              <a:rPr lang="en-US" dirty="0" err="1" smtClean="0"/>
              <a:t>dr_inj_cd</a:t>
            </a:r>
            <a:r>
              <a:rPr lang="en-US" dirty="0" smtClean="0"/>
              <a:t>='a' </a:t>
            </a:r>
          </a:p>
          <a:p>
            <a:r>
              <a:rPr lang="en-US" dirty="0" smtClean="0"/>
              <a:t>and (DR_PROTSYS_CD ='a' </a:t>
            </a:r>
          </a:p>
          <a:p>
            <a:r>
              <a:rPr lang="en-US" dirty="0" smtClean="0"/>
              <a:t>or  VIOLATIONS_CD IN ('S','C','L','D','B','A','F'))</a:t>
            </a:r>
          </a:p>
          <a:p>
            <a:endParaRPr lang="en-US" dirty="0" smtClean="0"/>
          </a:p>
          <a:p>
            <a:r>
              <a:rPr lang="en-US" dirty="0" smtClean="0"/>
              <a:t>---all three</a:t>
            </a:r>
          </a:p>
          <a:p>
            <a:r>
              <a:rPr lang="en-US" dirty="0" smtClean="0"/>
              <a:t>select count(*) as </a:t>
            </a:r>
            <a:r>
              <a:rPr lang="en-US" dirty="0" err="1" smtClean="0"/>
              <a:t>allthree</a:t>
            </a:r>
            <a:endParaRPr lang="en-US" dirty="0" smtClean="0"/>
          </a:p>
          <a:p>
            <a:r>
              <a:rPr lang="en-US" dirty="0" smtClean="0"/>
              <a:t>from </a:t>
            </a:r>
            <a:r>
              <a:rPr lang="en-US" dirty="0" err="1" smtClean="0"/>
              <a:t>vehic_tb</a:t>
            </a:r>
            <a:r>
              <a:rPr lang="en-US" dirty="0" smtClean="0"/>
              <a:t> </a:t>
            </a:r>
          </a:p>
          <a:p>
            <a:r>
              <a:rPr lang="en-US" dirty="0" smtClean="0"/>
              <a:t>where </a:t>
            </a:r>
            <a:r>
              <a:rPr lang="en-US" dirty="0" err="1" smtClean="0"/>
              <a:t>veh_type_cd</a:t>
            </a:r>
            <a:r>
              <a:rPr lang="en-US" dirty="0" smtClean="0"/>
              <a:t> in ('</a:t>
            </a:r>
            <a:r>
              <a:rPr lang="en-US" dirty="0" err="1" smtClean="0"/>
              <a:t>a','b','c','d</a:t>
            </a:r>
            <a:r>
              <a:rPr lang="en-US" dirty="0" smtClean="0"/>
              <a:t>')</a:t>
            </a:r>
          </a:p>
          <a:p>
            <a:r>
              <a:rPr lang="en-US" dirty="0" smtClean="0"/>
              <a:t>and </a:t>
            </a:r>
            <a:r>
              <a:rPr lang="en-US" dirty="0" err="1" smtClean="0"/>
              <a:t>dr_inj_cd</a:t>
            </a:r>
            <a:r>
              <a:rPr lang="en-US" dirty="0" smtClean="0"/>
              <a:t>='a' </a:t>
            </a:r>
          </a:p>
          <a:p>
            <a:r>
              <a:rPr lang="en-US" dirty="0" smtClean="0"/>
              <a:t>and (</a:t>
            </a:r>
            <a:r>
              <a:rPr lang="en-US" dirty="0" err="1" smtClean="0"/>
              <a:t>vehic_tb.est_alcohol</a:t>
            </a:r>
            <a:r>
              <a:rPr lang="en-US" dirty="0" smtClean="0"/>
              <a:t>='1'</a:t>
            </a:r>
          </a:p>
          <a:p>
            <a:r>
              <a:rPr lang="en-US" dirty="0" smtClean="0"/>
              <a:t>and DR_PROTSYS_CD ='a' </a:t>
            </a:r>
          </a:p>
          <a:p>
            <a:r>
              <a:rPr lang="en-US" dirty="0" smtClean="0"/>
              <a:t>and  VIOLATIONS_CD IN ('S','C','L','D','B','A','F'))</a:t>
            </a:r>
          </a:p>
          <a:p>
            <a:endParaRPr lang="en-US" dirty="0" smtClean="0"/>
          </a:p>
          <a:p>
            <a:r>
              <a:rPr lang="en-US" dirty="0" smtClean="0"/>
              <a:t>---any three</a:t>
            </a:r>
          </a:p>
          <a:p>
            <a:r>
              <a:rPr lang="en-US" dirty="0" smtClean="0"/>
              <a:t>select count(*) as </a:t>
            </a:r>
            <a:r>
              <a:rPr lang="en-US" dirty="0" err="1" smtClean="0"/>
              <a:t>anythree</a:t>
            </a:r>
            <a:endParaRPr lang="en-US" dirty="0" smtClean="0"/>
          </a:p>
          <a:p>
            <a:r>
              <a:rPr lang="en-US" dirty="0" smtClean="0"/>
              <a:t>from </a:t>
            </a:r>
            <a:r>
              <a:rPr lang="en-US" dirty="0" err="1" smtClean="0"/>
              <a:t>vehic_tb</a:t>
            </a:r>
            <a:r>
              <a:rPr lang="en-US" dirty="0" smtClean="0"/>
              <a:t> </a:t>
            </a:r>
          </a:p>
          <a:p>
            <a:r>
              <a:rPr lang="en-US" dirty="0" smtClean="0"/>
              <a:t>where </a:t>
            </a:r>
            <a:r>
              <a:rPr lang="en-US" dirty="0" err="1" smtClean="0"/>
              <a:t>veh_type_cd</a:t>
            </a:r>
            <a:r>
              <a:rPr lang="en-US" dirty="0" smtClean="0"/>
              <a:t> in ('</a:t>
            </a:r>
            <a:r>
              <a:rPr lang="en-US" dirty="0" err="1" smtClean="0"/>
              <a:t>a','b','c','d</a:t>
            </a:r>
            <a:r>
              <a:rPr lang="en-US" dirty="0" smtClean="0"/>
              <a:t>')</a:t>
            </a:r>
          </a:p>
          <a:p>
            <a:r>
              <a:rPr lang="en-US" dirty="0" smtClean="0"/>
              <a:t>and </a:t>
            </a:r>
            <a:r>
              <a:rPr lang="en-US" dirty="0" err="1" smtClean="0"/>
              <a:t>dr_inj_cd</a:t>
            </a:r>
            <a:r>
              <a:rPr lang="en-US" dirty="0" smtClean="0"/>
              <a:t>='a' </a:t>
            </a:r>
          </a:p>
          <a:p>
            <a:r>
              <a:rPr lang="en-US" dirty="0" smtClean="0"/>
              <a:t>and (</a:t>
            </a:r>
            <a:r>
              <a:rPr lang="en-US" dirty="0" err="1" smtClean="0"/>
              <a:t>vehic_tb.est_alcohol</a:t>
            </a:r>
            <a:r>
              <a:rPr lang="en-US" dirty="0" smtClean="0"/>
              <a:t>='1'</a:t>
            </a:r>
          </a:p>
          <a:p>
            <a:r>
              <a:rPr lang="en-US" dirty="0" smtClean="0"/>
              <a:t>or DR_PROTSYS_CD ='a' </a:t>
            </a:r>
          </a:p>
          <a:p>
            <a:r>
              <a:rPr lang="en-US" dirty="0" smtClean="0"/>
              <a:t>or  VIOLATIONS_CD IN ('S','C','L','D','B','A','F'))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52A45-0E36-4209-8B22-4A768870401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48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B_EJOursoCollege_PPT_Aca_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003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51E697-ED27-425C-994A-27DBA107B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A5658-E2B9-4B86-B66A-7F8097408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440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1D6EA-4EA5-491E-A81D-B31050AF1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C11EA-F330-4595-8DE5-A6168F515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9F709-DF20-4334-9487-307053B79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8E715-C7AD-440E-9407-1A98EE71D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F0270-88CA-4245-949F-DFDD307A0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E41AD-0925-446B-AAFD-0C9DC72A2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4AA20-37F2-488F-B50A-FC3874F22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C0F1F-A268-49DA-A45B-B3CD46B78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200BD-DA0A-45DC-A8DF-F08CDF495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685800"/>
            <a:ext cx="624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F845DE6-D00B-4962-A466-D23A3E15D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 descr="DB_EJOursoCollege_PPT_Aca_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24003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;/lhsc.ls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lacrashdata.lsu.ed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8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124200" y="2895600"/>
            <a:ext cx="5791200" cy="16224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73" name="Rectangle 25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4191000"/>
            <a:ext cx="5410200" cy="1295400"/>
          </a:xfrm>
        </p:spPr>
        <p:txBody>
          <a:bodyPr/>
          <a:lstStyle/>
          <a:p>
            <a:r>
              <a:rPr lang="en-US" dirty="0" smtClean="0">
                <a:hlinkClick r:id="rId3" action="ppaction://hlinkfile"/>
              </a:rPr>
              <a:t>lhsc.lsu.edu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Lacrashdata.lsu.edu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ltGray">
          <a:xfrm>
            <a:off x="4109696" y="1074957"/>
            <a:ext cx="3815104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 Louisiana Traffic Records </a:t>
            </a:r>
            <a:r>
              <a:rPr lang="en-US" sz="3200" b="1" dirty="0" smtClean="0"/>
              <a:t>Data Report </a:t>
            </a:r>
            <a:r>
              <a:rPr lang="en-US" sz="3200" b="1" dirty="0" smtClean="0"/>
              <a:t>2010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057400"/>
            <a:ext cx="34290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343400" y="5791200"/>
            <a:ext cx="3801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Presented by Dr. Helmut Schneider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2010 - DWI Arrests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8705924"/>
              </p:ext>
            </p:extLst>
          </p:nvPr>
        </p:nvGraphicFramePr>
        <p:xfrm>
          <a:off x="457200" y="2057400"/>
          <a:ext cx="8229600" cy="406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007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81000"/>
            <a:ext cx="6248400" cy="1143000"/>
          </a:xfrm>
        </p:spPr>
        <p:txBody>
          <a:bodyPr/>
          <a:lstStyle/>
          <a:p>
            <a:r>
              <a:rPr lang="en-US" sz="3600" dirty="0"/>
              <a:t>Percent of DWI 1st+ Convictions on DWI </a:t>
            </a:r>
            <a:r>
              <a:rPr lang="en-US" sz="3600" dirty="0" smtClean="0"/>
              <a:t>Arrests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7080175"/>
              </p:ext>
            </p:extLst>
          </p:nvPr>
        </p:nvGraphicFramePr>
        <p:xfrm>
          <a:off x="457200" y="2057400"/>
          <a:ext cx="8229600" cy="406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432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14600" y="152400"/>
            <a:ext cx="6248400" cy="838200"/>
          </a:xfrm>
        </p:spPr>
        <p:txBody>
          <a:bodyPr/>
          <a:lstStyle/>
          <a:p>
            <a:r>
              <a:rPr lang="en-US" dirty="0" smtClean="0"/>
              <a:t>Repeat Offenders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0687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There is the common believe that repeat offenders are the problem. However, </a:t>
            </a:r>
          </a:p>
          <a:p>
            <a:r>
              <a:rPr lang="en-US" sz="2800" dirty="0" smtClean="0"/>
              <a:t>90 </a:t>
            </a:r>
            <a:r>
              <a:rPr lang="en-US" sz="2800" dirty="0"/>
              <a:t>to 95% of impaired drivers in fatal crashes </a:t>
            </a:r>
            <a:r>
              <a:rPr lang="en-US" sz="2800" dirty="0" smtClean="0"/>
              <a:t>were without an DUI arrest in the prior three years.</a:t>
            </a:r>
          </a:p>
          <a:p>
            <a:r>
              <a:rPr lang="en-US" sz="2800" dirty="0" smtClean="0"/>
              <a:t>It takes on the average 27 thousand miles of impaired driving before being arrested.</a:t>
            </a:r>
          </a:p>
          <a:p>
            <a:r>
              <a:rPr lang="en-US" sz="2800" dirty="0" smtClean="0"/>
              <a:t>If we put every repeat offender in prison for life we would have eliminated only 5% to 10% of the problem.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A94C1-9080-49FF-B0DC-8ED9693BC4F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84378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Dr. Helmut Schneider, HSRG at LSU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94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6248400" cy="1143000"/>
          </a:xfrm>
        </p:spPr>
        <p:txBody>
          <a:bodyPr/>
          <a:lstStyle/>
          <a:p>
            <a:r>
              <a:rPr lang="en-US" sz="2800" dirty="0" smtClean="0"/>
              <a:t>DWI Arrests and DWI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+ Convictions</a:t>
            </a:r>
            <a:br>
              <a:rPr lang="en-US" sz="2800" dirty="0" smtClean="0"/>
            </a:br>
            <a:r>
              <a:rPr lang="en-US" sz="2800" dirty="0" smtClean="0"/>
              <a:t>Does not show 894!</a:t>
            </a:r>
            <a:endParaRPr lang="en-US" sz="28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39686092"/>
              </p:ext>
            </p:extLst>
          </p:nvPr>
        </p:nvGraphicFramePr>
        <p:xfrm>
          <a:off x="457200" y="1981200"/>
          <a:ext cx="4038600" cy="406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7714562"/>
              </p:ext>
            </p:extLst>
          </p:nvPr>
        </p:nvGraphicFramePr>
        <p:xfrm>
          <a:off x="4648200" y="2057400"/>
          <a:ext cx="4038600" cy="406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6933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6248400" cy="1143000"/>
          </a:xfrm>
        </p:spPr>
        <p:txBody>
          <a:bodyPr/>
          <a:lstStyle/>
          <a:p>
            <a:r>
              <a:rPr lang="en-US" sz="3600" dirty="0" smtClean="0"/>
              <a:t>DWI Arrests and Interlock Devices Installed</a:t>
            </a:r>
            <a:endParaRPr lang="en-US" sz="3600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13641727"/>
              </p:ext>
            </p:extLst>
          </p:nvPr>
        </p:nvGraphicFramePr>
        <p:xfrm>
          <a:off x="4648200" y="2057400"/>
          <a:ext cx="4038600" cy="406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78180383"/>
              </p:ext>
            </p:extLst>
          </p:nvPr>
        </p:nvGraphicFramePr>
        <p:xfrm>
          <a:off x="457200" y="1981200"/>
          <a:ext cx="4038600" cy="406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7825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Arrests and DWI 1</a:t>
            </a:r>
            <a:r>
              <a:rPr lang="en-US" baseline="30000" dirty="0" smtClean="0"/>
              <a:t>st</a:t>
            </a:r>
            <a:r>
              <a:rPr lang="en-US" dirty="0" smtClean="0"/>
              <a:t>+ </a:t>
            </a:r>
            <a:r>
              <a:rPr lang="en-US" dirty="0" smtClean="0"/>
              <a:t>Convictions 2009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6868495"/>
              </p:ext>
            </p:extLst>
          </p:nvPr>
        </p:nvGraphicFramePr>
        <p:xfrm>
          <a:off x="457200" y="2057400"/>
          <a:ext cx="8229600" cy="406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894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Interlock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</a:t>
            </a:r>
            <a:r>
              <a:rPr lang="en-US" sz="2800" dirty="0" smtClean="0"/>
              <a:t>rivers who take advantage of 894  may avoid installing interlock devices. </a:t>
            </a:r>
          </a:p>
          <a:p>
            <a:r>
              <a:rPr lang="en-US" sz="2800" dirty="0" smtClean="0"/>
              <a:t>Drivers </a:t>
            </a:r>
            <a:r>
              <a:rPr lang="en-US" sz="2800" dirty="0"/>
              <a:t>who take advantage of </a:t>
            </a:r>
            <a:r>
              <a:rPr lang="en-US" sz="2800" dirty="0" smtClean="0"/>
              <a:t>PTD programs may avoid installing </a:t>
            </a:r>
            <a:r>
              <a:rPr lang="en-US" sz="2800" dirty="0"/>
              <a:t>interlock devices. </a:t>
            </a:r>
            <a:endParaRPr lang="en-US" sz="2800" dirty="0" smtClean="0"/>
          </a:p>
          <a:p>
            <a:r>
              <a:rPr lang="en-US" sz="2800" dirty="0" smtClean="0"/>
              <a:t>Drivers with administrative license suspension may still drive.</a:t>
            </a:r>
          </a:p>
          <a:p>
            <a:r>
              <a:rPr lang="en-US" sz="2800" dirty="0" smtClean="0"/>
              <a:t>Multiple arrested drivers may avoid convictions for various reasons.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Seat Belts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Observed Seat </a:t>
            </a:r>
            <a:r>
              <a:rPr lang="en-US" dirty="0"/>
              <a:t>Belt </a:t>
            </a:r>
            <a:r>
              <a:rPr lang="en-US" dirty="0" smtClean="0"/>
              <a:t>Usage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2171" y="1600200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Usage </a:t>
            </a:r>
            <a:r>
              <a:rPr lang="en-US" dirty="0"/>
              <a:t>In Fatal </a:t>
            </a:r>
            <a:r>
              <a:rPr lang="en-US" dirty="0" smtClean="0"/>
              <a:t>Crashes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86753127"/>
              </p:ext>
            </p:extLst>
          </p:nvPr>
        </p:nvGraphicFramePr>
        <p:xfrm>
          <a:off x="457200" y="2174875"/>
          <a:ext cx="3962399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990920011"/>
              </p:ext>
            </p:extLst>
          </p:nvPr>
        </p:nvGraphicFramePr>
        <p:xfrm>
          <a:off x="4645025" y="2158443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92586" y="2119744"/>
            <a:ext cx="1308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}</a:t>
            </a:r>
            <a:endParaRPr lang="en-US" sz="6000" dirty="0"/>
          </a:p>
        </p:txBody>
      </p:sp>
      <p:sp>
        <p:nvSpPr>
          <p:cNvPr id="15" name="TextBox 14"/>
          <p:cNvSpPr txBox="1"/>
          <p:nvPr/>
        </p:nvSpPr>
        <p:spPr>
          <a:xfrm>
            <a:off x="8385957" y="295074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59%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648200" y="2755731"/>
            <a:ext cx="3276600" cy="58077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77060" y="246978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25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6" grpId="0"/>
      <p:bldP spid="15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57153" y="152400"/>
            <a:ext cx="6248400" cy="1143000"/>
          </a:xfrm>
        </p:spPr>
        <p:txBody>
          <a:bodyPr/>
          <a:lstStyle/>
          <a:p>
            <a:r>
              <a:rPr lang="en-US" sz="3600" dirty="0" smtClean="0"/>
              <a:t>Percentage of those killed not wearing a seat belt</a:t>
            </a:r>
            <a:endParaRPr lang="en-US" sz="3600" dirty="0"/>
          </a:p>
        </p:txBody>
      </p:sp>
      <p:pic>
        <p:nvPicPr>
          <p:cNvPr id="1030" name="Picture 6" descr="C:\Users\isschn\AppData\Local\Microsoft\Windows\Temporary Internet Files\Content.IE5\0Q0T57Y6\MC90033803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2462"/>
            <a:ext cx="8001000" cy="425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6400800" y="2417618"/>
            <a:ext cx="83820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086598" y="2037999"/>
            <a:ext cx="76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57%, 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276600" y="1905000"/>
            <a:ext cx="2286000" cy="3276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34000" y="1506578"/>
            <a:ext cx="76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56%, 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676400" y="1506578"/>
            <a:ext cx="622465" cy="17700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70265" y="1108156"/>
            <a:ext cx="76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85%, 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298865" y="1506578"/>
            <a:ext cx="1053935" cy="19224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2400" y="1022336"/>
            <a:ext cx="1371600" cy="203132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law change has not much an effect on back-seat fatalities.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772400" y="15234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63% in 2009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6088085" y="1292822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7</a:t>
            </a:r>
            <a:r>
              <a:rPr lang="en-US" sz="1400" dirty="0" smtClean="0"/>
              <a:t>3% in 2009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2867892" y="1323599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88% in 2009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7925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2" grpId="0" animBg="1"/>
      <p:bldP spid="16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sschn\AppData\Local\Microsoft\Windows\Temporary Internet Files\Content.IE5\MSKGPVTZ\MP900145548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6000"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13311"/>
            <a:ext cx="8458200" cy="558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438400" y="304800"/>
            <a:ext cx="6248400" cy="1143000"/>
          </a:xfrm>
        </p:spPr>
        <p:txBody>
          <a:bodyPr/>
          <a:lstStyle/>
          <a:p>
            <a:r>
              <a:rPr lang="en-US" dirty="0" smtClean="0"/>
              <a:t>Interstate </a:t>
            </a:r>
            <a:r>
              <a:rPr lang="en-US" dirty="0"/>
              <a:t>Fatalities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950219980"/>
              </p:ext>
            </p:extLst>
          </p:nvPr>
        </p:nvGraphicFramePr>
        <p:xfrm>
          <a:off x="381000" y="1092290"/>
          <a:ext cx="8424553" cy="5582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2118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966" y="381000"/>
            <a:ext cx="6553200" cy="1143000"/>
          </a:xfrm>
        </p:spPr>
        <p:txBody>
          <a:bodyPr/>
          <a:lstStyle/>
          <a:p>
            <a:r>
              <a:rPr lang="en-US" dirty="0" smtClean="0"/>
              <a:t>Contributions to Crashes and Severity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1072547"/>
              </p:ext>
            </p:extLst>
          </p:nvPr>
        </p:nvGraphicFramePr>
        <p:xfrm>
          <a:off x="457200" y="1981200"/>
          <a:ext cx="83820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1524000" y="4648200"/>
            <a:ext cx="8382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32512" y="4144861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About </a:t>
            </a:r>
            <a:r>
              <a:rPr lang="en-US" sz="2000" b="1" dirty="0" smtClean="0"/>
              <a:t>90%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1204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C:\Users\isschn\AppData\Local\Microsoft\Windows\Temporary Internet Files\Content.IE5\MSKGPVTZ\MP900289237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1000" contrast="-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6" y="990600"/>
            <a:ext cx="8867607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438400" y="0"/>
            <a:ext cx="6248400" cy="789301"/>
          </a:xfrm>
        </p:spPr>
        <p:txBody>
          <a:bodyPr/>
          <a:lstStyle/>
          <a:p>
            <a:r>
              <a:rPr lang="en-US" dirty="0" smtClean="0"/>
              <a:t>Train Fatalities</a:t>
            </a:r>
            <a:endParaRPr lang="en-US" dirty="0"/>
          </a:p>
        </p:txBody>
      </p:sp>
      <p:graphicFrame>
        <p:nvGraphicFramePr>
          <p:cNvPr id="22" name="Content Placeholder 2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365682767"/>
              </p:ext>
            </p:extLst>
          </p:nvPr>
        </p:nvGraphicFramePr>
        <p:xfrm>
          <a:off x="1447800" y="685800"/>
          <a:ext cx="7247925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0487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52400"/>
            <a:ext cx="6172200" cy="1143000"/>
          </a:xfrm>
        </p:spPr>
        <p:txBody>
          <a:bodyPr/>
          <a:lstStyle/>
          <a:p>
            <a:r>
              <a:rPr lang="en-US" sz="3600" dirty="0" smtClean="0"/>
              <a:t>Pedestrians and Bicycles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Pedestrian Fatalities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Bicycle Fatalities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08737094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ontent Placeholder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350786682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6674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172200" cy="1143000"/>
          </a:xfrm>
        </p:spPr>
        <p:txBody>
          <a:bodyPr/>
          <a:lstStyle/>
          <a:p>
            <a:r>
              <a:rPr lang="en-US" dirty="0" smtClean="0"/>
              <a:t>Motorcycle Crashes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Motorcycle Fatalities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Motorcycles in Crashes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75845351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20417738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737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356559" y="152400"/>
            <a:ext cx="6248400" cy="838200"/>
          </a:xfrm>
        </p:spPr>
        <p:txBody>
          <a:bodyPr/>
          <a:lstStyle/>
          <a:p>
            <a:r>
              <a:rPr lang="en-US" sz="2400" dirty="0" smtClean="0"/>
              <a:t>Rider </a:t>
            </a:r>
            <a:r>
              <a:rPr lang="en-US" sz="2400" dirty="0"/>
              <a:t>Fatalities per 100 Drivers in </a:t>
            </a:r>
            <a:r>
              <a:rPr lang="en-US" sz="2400" dirty="0" smtClean="0"/>
              <a:t>Crashes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9088533"/>
              </p:ext>
            </p:extLst>
          </p:nvPr>
        </p:nvGraphicFramePr>
        <p:xfrm>
          <a:off x="457200" y="2057400"/>
          <a:ext cx="8229600" cy="406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990600" y="1905000"/>
            <a:ext cx="3200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953000" y="1905000"/>
            <a:ext cx="3352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338166" y="1507500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4.3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76766" y="1507500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3.8</a:t>
            </a:r>
          </a:p>
        </p:txBody>
      </p:sp>
    </p:spTree>
    <p:extLst>
      <p:ext uri="{BB962C8B-B14F-4D97-AF65-F5344CB8AC3E}">
        <p14:creationId xmlns:p14="http://schemas.microsoft.com/office/powerpoint/2010/main" val="193033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6248400" cy="1143000"/>
          </a:xfrm>
        </p:spPr>
        <p:txBody>
          <a:bodyPr/>
          <a:lstStyle/>
          <a:p>
            <a:r>
              <a:rPr lang="en-US" dirty="0" smtClean="0"/>
              <a:t>Commercial Vehicle Crashes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Fatal	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04832262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All 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90124043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7" name="Picture 5" descr="C:\Users\isschn\AppData\Local\Microsoft\Windows\Temporary Internet Files\Content.IE5\IT5KJ5CP\MC90028556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14400"/>
            <a:ext cx="1888236" cy="78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82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8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38400" y="152400"/>
            <a:ext cx="6248400" cy="1143000"/>
          </a:xfrm>
        </p:spPr>
        <p:txBody>
          <a:bodyPr/>
          <a:lstStyle/>
          <a:p>
            <a:r>
              <a:rPr lang="en-US" sz="3200" dirty="0" smtClean="0"/>
              <a:t>Cost of Crashes without Pain and Suffering</a:t>
            </a:r>
            <a:endParaRPr lang="en-US" sz="3200" dirty="0"/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5268913" y="4462463"/>
            <a:ext cx="762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5268913" y="4462463"/>
            <a:ext cx="762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6564313" y="4249738"/>
            <a:ext cx="762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6564313" y="4249738"/>
            <a:ext cx="762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Box 1"/>
          <p:cNvSpPr txBox="1">
            <a:spLocks noChangeArrowheads="1"/>
          </p:cNvSpPr>
          <p:nvPr/>
        </p:nvSpPr>
        <p:spPr bwMode="auto">
          <a:xfrm>
            <a:off x="6564313" y="4249738"/>
            <a:ext cx="762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Box 1"/>
          <p:cNvSpPr txBox="1">
            <a:spLocks noChangeArrowheads="1"/>
          </p:cNvSpPr>
          <p:nvPr/>
        </p:nvSpPr>
        <p:spPr bwMode="auto">
          <a:xfrm>
            <a:off x="6564313" y="4249738"/>
            <a:ext cx="762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6564313" y="4249738"/>
            <a:ext cx="762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Box 1"/>
          <p:cNvSpPr txBox="1">
            <a:spLocks noChangeArrowheads="1"/>
          </p:cNvSpPr>
          <p:nvPr/>
        </p:nvSpPr>
        <p:spPr bwMode="auto">
          <a:xfrm>
            <a:off x="6564313" y="4249738"/>
            <a:ext cx="762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8" name="Content Placeholder 2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3140000"/>
              </p:ext>
            </p:extLst>
          </p:nvPr>
        </p:nvGraphicFramePr>
        <p:xfrm>
          <a:off x="457200" y="2057400"/>
          <a:ext cx="83820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/>
                <a:gridCol w="1602064"/>
                <a:gridCol w="1191936"/>
                <a:gridCol w="1397000"/>
                <a:gridCol w="1397000"/>
                <a:gridCol w="1397000"/>
              </a:tblGrid>
              <a:tr h="755702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 Cost per Person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 crash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Alcohol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Seat Belt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Change from 2009</a:t>
                      </a:r>
                    </a:p>
                  </a:txBody>
                  <a:tcPr marL="0" marR="0" marT="0" marB="0" anchor="ctr"/>
                </a:tc>
              </a:tr>
              <a:tr h="5746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Fatal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$1,241,054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$1,607,355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$366,110,977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$383,485,735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-$112,193,055</a:t>
                      </a:r>
                    </a:p>
                  </a:txBody>
                  <a:tcPr marL="0" marR="0" marT="0" marB="0" anchor="ctr"/>
                </a:tc>
              </a:tr>
              <a:tr h="5746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 Injuries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$71,572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$82,313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$571,028,427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$573,161,261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-$248,038,316</a:t>
                      </a:r>
                    </a:p>
                  </a:txBody>
                  <a:tcPr marL="0" marR="0" marT="0" marB="0" anchor="ctr"/>
                </a:tc>
              </a:tr>
              <a:tr h="5746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PDO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$3,216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$6,063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$26,551,539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$32,227,144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-$10,816,530</a:t>
                      </a:r>
                    </a:p>
                  </a:txBody>
                  <a:tcPr marL="0" marR="0" marT="0" marB="0" anchor="ctr"/>
                </a:tc>
              </a:tr>
              <a:tr h="7557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Cost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$5,321,788,103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$963,690,944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$988,874,140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-$371,047,901</a:t>
                      </a:r>
                    </a:p>
                  </a:txBody>
                  <a:tcPr marL="0" marR="0" marT="0" marB="0" anchor="ctr"/>
                </a:tc>
              </a:tr>
              <a:tr h="5746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per lic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$1,855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-$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539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Clock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811746"/>
          <a:ext cx="8229600" cy="56007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r>
                        <a:rPr lang="en-US"/>
                        <a:t>Table A23: Crash Clock</a:t>
                      </a:r>
                    </a:p>
                  </a:txBody>
                  <a:tcPr marL="142875" marR="142875" marT="142875" marB="142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379468"/>
              </p:ext>
            </p:extLst>
          </p:nvPr>
        </p:nvGraphicFramePr>
        <p:xfrm>
          <a:off x="457200" y="2217261"/>
          <a:ext cx="8229600" cy="374904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743200"/>
                <a:gridCol w="2743200"/>
                <a:gridCol w="2743200"/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Fatalities Occur Every</a:t>
                      </a:r>
                    </a:p>
                  </a:txBody>
                  <a:tcPr marL="19050" marR="19050" marT="19050" marB="1905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Hours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Minutes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Seconds</a:t>
                      </a:r>
                    </a:p>
                  </a:txBody>
                  <a:tcPr marL="19050" marR="19050" marT="19050" marB="1905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30</a:t>
                      </a:r>
                    </a:p>
                  </a:txBody>
                  <a:tcPr marL="19050" marR="19050" marT="19050" marB="19050" anchor="ctr"/>
                </a:tc>
              </a:tr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Injuries Occur Every</a:t>
                      </a:r>
                    </a:p>
                  </a:txBody>
                  <a:tcPr marL="19050" marR="19050" marT="19050" marB="1905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Hours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Minutes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Seconds</a:t>
                      </a:r>
                    </a:p>
                  </a:txBody>
                  <a:tcPr marL="19050" marR="19050" marT="19050" marB="1905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39</a:t>
                      </a:r>
                    </a:p>
                  </a:txBody>
                  <a:tcPr marL="19050" marR="19050" marT="19050" marB="19050" anchor="ctr"/>
                </a:tc>
              </a:tr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Property Damage Only Crashes Occur Every</a:t>
                      </a:r>
                    </a:p>
                  </a:txBody>
                  <a:tcPr marL="19050" marR="19050" marT="19050" marB="1905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Hours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Minutes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Seconds</a:t>
                      </a:r>
                    </a:p>
                  </a:txBody>
                  <a:tcPr marL="19050" marR="19050" marT="19050" marB="1905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19050" marR="19050" marT="19050" marB="19050" anchor="ctr"/>
                </a:tc>
              </a:tr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Crashes Occur Every</a:t>
                      </a:r>
                    </a:p>
                  </a:txBody>
                  <a:tcPr marL="19050" marR="19050" marT="19050" marB="1905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Hours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Minutes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Seconds</a:t>
                      </a:r>
                    </a:p>
                  </a:txBody>
                  <a:tcPr marL="19050" marR="19050" marT="19050" marB="1905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</a:t>
                      </a:r>
                    </a:p>
                  </a:txBody>
                  <a:tcPr marL="19050" marR="19050" marT="19050" marB="19050" anchor="ctr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2217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057400" y="838200"/>
            <a:ext cx="1295400" cy="1676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524000" y="76962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19400" y="348734"/>
            <a:ext cx="1650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Was 8 in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23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99545"/>
            <a:ext cx="6248400" cy="1143000"/>
          </a:xfrm>
        </p:spPr>
        <p:txBody>
          <a:bodyPr/>
          <a:lstStyle/>
          <a:p>
            <a:r>
              <a:rPr lang="en-US" dirty="0" smtClean="0"/>
              <a:t>http://lhsc.lsu.edu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4" t="18681" r="27389" b="24945"/>
          <a:stretch/>
        </p:blipFill>
        <p:spPr bwMode="auto">
          <a:xfrm>
            <a:off x="533400" y="1295400"/>
            <a:ext cx="7394027" cy="542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21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2" t="20157" r="26995" b="14127"/>
          <a:stretch/>
        </p:blipFill>
        <p:spPr bwMode="auto">
          <a:xfrm>
            <a:off x="1608083" y="457200"/>
            <a:ext cx="7535917" cy="6321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53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3719" y="33166"/>
            <a:ext cx="6248400" cy="1143000"/>
          </a:xfrm>
        </p:spPr>
        <p:txBody>
          <a:bodyPr/>
          <a:lstStyle/>
          <a:p>
            <a:r>
              <a:rPr lang="en-US" dirty="0" smtClean="0"/>
              <a:t>Section D3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0" t="22451" r="27685" b="11506"/>
          <a:stretch/>
        </p:blipFill>
        <p:spPr bwMode="auto">
          <a:xfrm>
            <a:off x="2285999" y="1176166"/>
            <a:ext cx="6823841" cy="568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2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52400"/>
            <a:ext cx="6477000" cy="1143000"/>
          </a:xfrm>
        </p:spPr>
        <p:txBody>
          <a:bodyPr>
            <a:noAutofit/>
          </a:bodyPr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</a:rPr>
              <a:t>Fatalities and Fatal Crashes have declined significantly in 2010 for the Third year in a row</a:t>
            </a:r>
            <a:endParaRPr lang="en-US" sz="2400" i="1" dirty="0">
              <a:solidFill>
                <a:schemeClr val="tx1"/>
              </a:solidFill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5588612"/>
              </p:ext>
            </p:extLst>
          </p:nvPr>
        </p:nvGraphicFramePr>
        <p:xfrm>
          <a:off x="457200" y="2133600"/>
          <a:ext cx="8229600" cy="406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861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on Parish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9" t="22615" r="8572" b="13472"/>
          <a:stretch/>
        </p:blipFill>
        <p:spPr bwMode="auto">
          <a:xfrm>
            <a:off x="0" y="2667000"/>
            <a:ext cx="9166469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17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85800"/>
            <a:ext cx="6858000" cy="1143000"/>
          </a:xfrm>
        </p:spPr>
        <p:txBody>
          <a:bodyPr/>
          <a:lstStyle/>
          <a:p>
            <a:r>
              <a:rPr lang="en-US" dirty="0"/>
              <a:t>http://lacrashdata.lsu.edu/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8" r="986" b="19536"/>
          <a:stretch/>
        </p:blipFill>
        <p:spPr bwMode="auto">
          <a:xfrm>
            <a:off x="1" y="1860331"/>
            <a:ext cx="9143999" cy="4464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48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en-US" dirty="0" smtClean="0"/>
              <a:t>Injuries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8893666"/>
              </p:ext>
            </p:extLst>
          </p:nvPr>
        </p:nvGraphicFramePr>
        <p:xfrm>
          <a:off x="533400" y="1295400"/>
          <a:ext cx="35814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0658363"/>
              </p:ext>
            </p:extLst>
          </p:nvPr>
        </p:nvGraphicFramePr>
        <p:xfrm>
          <a:off x="4800600" y="1143000"/>
          <a:ext cx="36576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5513304"/>
              </p:ext>
            </p:extLst>
          </p:nvPr>
        </p:nvGraphicFramePr>
        <p:xfrm>
          <a:off x="609600" y="3962400"/>
          <a:ext cx="33528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4114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/>
              <a:t>Fatal Crash Rate of Youths Drivers  Declined </a:t>
            </a:r>
            <a:endParaRPr lang="en-US" sz="2800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384F-14B2-4B40-B37F-4D1561F09C69}" type="datetime1">
              <a:rPr lang="en-US" smtClean="0"/>
              <a:pPr/>
              <a:t>5/11/2011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Helmut Schneider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CA79-8C2B-443E-A59B-5356588C6C20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074766"/>
              </p:ext>
            </p:extLst>
          </p:nvPr>
        </p:nvGraphicFramePr>
        <p:xfrm>
          <a:off x="457200" y="2057400"/>
          <a:ext cx="8229600" cy="406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5181600" y="1870444"/>
            <a:ext cx="13716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686107" y="2438400"/>
            <a:ext cx="476693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28600"/>
            <a:ext cx="6319448" cy="1143000"/>
          </a:xfrm>
        </p:spPr>
        <p:txBody>
          <a:bodyPr/>
          <a:lstStyle/>
          <a:p>
            <a:r>
              <a:rPr lang="en-US" sz="3600" dirty="0" smtClean="0"/>
              <a:t>What are the Major Contributors to Fatal Crashes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8262216"/>
              </p:ext>
            </p:extLst>
          </p:nvPr>
        </p:nvGraphicFramePr>
        <p:xfrm>
          <a:off x="457200" y="2057400"/>
          <a:ext cx="8229600" cy="4068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5562600" y="2667000"/>
            <a:ext cx="12192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934200" y="4876800"/>
            <a:ext cx="9144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34200" y="2412124"/>
            <a:ext cx="1962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About one out of two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09755" y="4230469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About two out </a:t>
            </a:r>
          </a:p>
          <a:p>
            <a:r>
              <a:rPr lang="en-US" b="1" dirty="0" smtClean="0"/>
              <a:t>of three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7990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2" name="Rectangle 22"/>
          <p:cNvSpPr>
            <a:spLocks noGrp="1" noChangeArrowheads="1"/>
          </p:cNvSpPr>
          <p:nvPr>
            <p:ph type="title"/>
          </p:nvPr>
        </p:nvSpPr>
        <p:spPr>
          <a:xfrm>
            <a:off x="2590800" y="304800"/>
            <a:ext cx="61722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2800" b="1" dirty="0"/>
              <a:t>Pareto: The 20-80 </a:t>
            </a:r>
            <a:r>
              <a:rPr lang="en-US" sz="2800" b="1" dirty="0" smtClean="0"/>
              <a:t>Rule</a:t>
            </a:r>
            <a:br>
              <a:rPr lang="en-US" sz="2800" b="1" dirty="0" smtClean="0"/>
            </a:br>
            <a:r>
              <a:rPr lang="en-US" sz="2700" b="1" i="1" dirty="0" smtClean="0">
                <a:solidFill>
                  <a:schemeClr val="tx1"/>
                </a:solidFill>
              </a:rPr>
              <a:t>Over 81% of driver fatalities involved one of these three factors of the driver killed. </a:t>
            </a:r>
            <a:r>
              <a:rPr lang="en-US" sz="2700" dirty="0" smtClean="0">
                <a:solidFill>
                  <a:schemeClr val="tx1"/>
                </a:solidFill>
              </a:rPr>
              <a:t/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/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1ADB-178D-410F-82E4-402BD84C8F25}" type="datetime1">
              <a:rPr lang="en-US" smtClean="0"/>
              <a:pPr/>
              <a:t>5/11/2011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CA79-8C2B-443E-A59B-5356588C6C20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13" name="Diagram 12"/>
          <p:cNvGraphicFramePr/>
          <p:nvPr/>
        </p:nvGraphicFramePr>
        <p:xfrm>
          <a:off x="762000" y="1447800"/>
          <a:ext cx="7772400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6497" name="Text Box 17"/>
          <p:cNvSpPr txBox="1">
            <a:spLocks noChangeArrowheads="1"/>
          </p:cNvSpPr>
          <p:nvPr/>
        </p:nvSpPr>
        <p:spPr bwMode="auto">
          <a:xfrm>
            <a:off x="4191000" y="1981200"/>
            <a:ext cx="9044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smtClean="0"/>
              <a:t>53%</a:t>
            </a:r>
            <a:endParaRPr lang="en-US" sz="2800" b="1" dirty="0"/>
          </a:p>
        </p:txBody>
      </p:sp>
      <p:sp>
        <p:nvSpPr>
          <p:cNvPr id="276498" name="Text Box 18"/>
          <p:cNvSpPr txBox="1">
            <a:spLocks noChangeArrowheads="1"/>
          </p:cNvSpPr>
          <p:nvPr/>
        </p:nvSpPr>
        <p:spPr bwMode="auto">
          <a:xfrm>
            <a:off x="2667000" y="4267200"/>
            <a:ext cx="9044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smtClean="0"/>
              <a:t>46%</a:t>
            </a:r>
            <a:endParaRPr lang="en-US" sz="2800" b="1" dirty="0"/>
          </a:p>
        </p:txBody>
      </p:sp>
      <p:sp>
        <p:nvSpPr>
          <p:cNvPr id="276499" name="Text Box 19"/>
          <p:cNvSpPr txBox="1">
            <a:spLocks noChangeArrowheads="1"/>
          </p:cNvSpPr>
          <p:nvPr/>
        </p:nvSpPr>
        <p:spPr bwMode="auto">
          <a:xfrm>
            <a:off x="5089525" y="3352800"/>
            <a:ext cx="549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76500" name="Text Box 20"/>
          <p:cNvSpPr txBox="1">
            <a:spLocks noChangeArrowheads="1"/>
          </p:cNvSpPr>
          <p:nvPr/>
        </p:nvSpPr>
        <p:spPr bwMode="auto">
          <a:xfrm>
            <a:off x="5791200" y="4114800"/>
            <a:ext cx="9044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smtClean="0"/>
              <a:t>51%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343400" y="40386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20%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19600" y="62484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70%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781800" y="25908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72%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133600" y="24384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69%</a:t>
            </a:r>
            <a:endParaRPr lang="en-US" b="1" dirty="0"/>
          </a:p>
        </p:txBody>
      </p:sp>
      <p:cxnSp>
        <p:nvCxnSpPr>
          <p:cNvPr id="18" name="Straight Arrow Connector 17"/>
          <p:cNvCxnSpPr>
            <a:stCxn id="16" idx="3"/>
          </p:cNvCxnSpPr>
          <p:nvPr/>
        </p:nvCxnSpPr>
        <p:spPr>
          <a:xfrm flipV="1">
            <a:off x="2779931" y="2439988"/>
            <a:ext cx="725269" cy="183078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14600" y="2926278"/>
            <a:ext cx="457200" cy="426522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5943600" y="2743200"/>
            <a:ext cx="838200" cy="106878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6629400" y="3352800"/>
            <a:ext cx="609600" cy="1588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V="1">
            <a:off x="3924300" y="5753100"/>
            <a:ext cx="685800" cy="45720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953000" y="5715000"/>
            <a:ext cx="609600" cy="487878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Content Placeholder 4" descr="Vilfredo_Paret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343" y="990600"/>
            <a:ext cx="1853184" cy="280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778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28600"/>
            <a:ext cx="6019800" cy="838200"/>
          </a:xfrm>
        </p:spPr>
        <p:txBody>
          <a:bodyPr/>
          <a:lstStyle/>
          <a:p>
            <a:r>
              <a:rPr lang="en-US" sz="3200" dirty="0"/>
              <a:t>Percent Alcohol R</a:t>
            </a:r>
            <a:r>
              <a:rPr lang="en-US" sz="3200" dirty="0" smtClean="0"/>
              <a:t>elated Fatalities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8671906"/>
              </p:ext>
            </p:extLst>
          </p:nvPr>
        </p:nvGraphicFramePr>
        <p:xfrm>
          <a:off x="457200" y="2057400"/>
          <a:ext cx="8229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7963143" y="22098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175524" y="1191087"/>
            <a:ext cx="157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Lowest ever, except the Katrina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3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/>
              <a:t>Fatal Crash Rate of Youths Drivers  In Alcohol Crashes Declined </a:t>
            </a:r>
            <a:endParaRPr lang="en-US" sz="2800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384F-14B2-4B40-B37F-4D1561F09C69}" type="datetime1">
              <a:rPr lang="en-US" smtClean="0"/>
              <a:pPr/>
              <a:t>5/11/2011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Helmut Schneider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CA79-8C2B-443E-A59B-5356588C6C20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959361"/>
              </p:ext>
            </p:extLst>
          </p:nvPr>
        </p:nvGraphicFramePr>
        <p:xfrm>
          <a:off x="609600" y="2209800"/>
          <a:ext cx="8229600" cy="406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5486400" y="2057400"/>
            <a:ext cx="12192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858000" y="2590800"/>
            <a:ext cx="762000" cy="137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56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18581</TotalTime>
  <Words>1098</Words>
  <Application>Microsoft Office PowerPoint</Application>
  <PresentationFormat>On-screen Show (4:3)</PresentationFormat>
  <Paragraphs>303</Paragraphs>
  <Slides>31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Default Design</vt:lpstr>
      <vt:lpstr>PowerPoint Presentation</vt:lpstr>
      <vt:lpstr>Contributions to Crashes and Severity</vt:lpstr>
      <vt:lpstr>Fatalities and Fatal Crashes have declined significantly in 2010 for the Third year in a row</vt:lpstr>
      <vt:lpstr>Injuries</vt:lpstr>
      <vt:lpstr>Fatal Crash Rate of Youths Drivers  Declined </vt:lpstr>
      <vt:lpstr>What are the Major Contributors to Fatal Crashes</vt:lpstr>
      <vt:lpstr>  Pareto: The 20-80 Rule Over 81% of driver fatalities involved one of these three factors of the driver killed.   </vt:lpstr>
      <vt:lpstr>Percent Alcohol Related Fatalities</vt:lpstr>
      <vt:lpstr>Fatal Crash Rate of Youths Drivers  In Alcohol Crashes Declined </vt:lpstr>
      <vt:lpstr>2010 - DWI Arrests</vt:lpstr>
      <vt:lpstr>Percent of DWI 1st+ Convictions on DWI Arrests</vt:lpstr>
      <vt:lpstr>Repeat Offenders</vt:lpstr>
      <vt:lpstr>DWI Arrests and DWI 1st+ Convictions Does not show 894!</vt:lpstr>
      <vt:lpstr>DWI Arrests and Interlock Devices Installed</vt:lpstr>
      <vt:lpstr>Arrests and DWI 1st+ Convictions 2009</vt:lpstr>
      <vt:lpstr>Interlock Issues</vt:lpstr>
      <vt:lpstr>Seat Belts</vt:lpstr>
      <vt:lpstr>Percentage of those killed not wearing a seat belt</vt:lpstr>
      <vt:lpstr>Interstate Fatalities </vt:lpstr>
      <vt:lpstr>Train Fatalities</vt:lpstr>
      <vt:lpstr>Pedestrians and Bicycles</vt:lpstr>
      <vt:lpstr>Motorcycle Crashes</vt:lpstr>
      <vt:lpstr>Rider Fatalities per 100 Drivers in Crashes</vt:lpstr>
      <vt:lpstr>Commercial Vehicle Crashes</vt:lpstr>
      <vt:lpstr>Cost of Crashes without Pain and Suffering</vt:lpstr>
      <vt:lpstr>Crash Clock</vt:lpstr>
      <vt:lpstr>http://lhsc.lsu.edu</vt:lpstr>
      <vt:lpstr>PowerPoint Presentation</vt:lpstr>
      <vt:lpstr>Section D3</vt:lpstr>
      <vt:lpstr>Click on Parish</vt:lpstr>
      <vt:lpstr>http://lacrashdata.lsu.edu/</vt:lpstr>
    </vt:vector>
  </TitlesOfParts>
  <Company>Louisiana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Darrell Broussard</dc:creator>
  <cp:lastModifiedBy>Helmut Schneider</cp:lastModifiedBy>
  <cp:revision>754</cp:revision>
  <cp:lastPrinted>2011-05-04T16:38:06Z</cp:lastPrinted>
  <dcterms:created xsi:type="dcterms:W3CDTF">2008-01-15T22:15:06Z</dcterms:created>
  <dcterms:modified xsi:type="dcterms:W3CDTF">2011-05-12T01:38:21Z</dcterms:modified>
</cp:coreProperties>
</file>