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5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6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.xml" ContentType="application/vnd.openxmlformats-officedocument.themeOverride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4.xml" ContentType="application/vnd.openxmlformats-officedocument.themeOverrid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5.xml" ContentType="application/vnd.openxmlformats-officedocument.themeOverride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0.xml" ContentType="application/vnd.openxmlformats-officedocument.presentationml.notesSlid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6.xml" ContentType="application/vnd.openxmlformats-officedocument.themeOverrid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7.xml" ContentType="application/vnd.openxmlformats-officedocument.themeOverride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8.xml" ContentType="application/vnd.openxmlformats-officedocument.themeOverrid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7.xml" ContentType="application/vnd.openxmlformats-officedocument.drawingml.chartshapes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8" r:id="rId5"/>
    <p:sldId id="594" r:id="rId6"/>
    <p:sldId id="595" r:id="rId7"/>
    <p:sldId id="637" r:id="rId8"/>
    <p:sldId id="635" r:id="rId9"/>
    <p:sldId id="652" r:id="rId10"/>
    <p:sldId id="636" r:id="rId11"/>
    <p:sldId id="641" r:id="rId12"/>
    <p:sldId id="358" r:id="rId13"/>
    <p:sldId id="618" r:id="rId14"/>
    <p:sldId id="647" r:id="rId15"/>
    <p:sldId id="648" r:id="rId16"/>
    <p:sldId id="619" r:id="rId17"/>
    <p:sldId id="653" r:id="rId18"/>
    <p:sldId id="633" r:id="rId19"/>
    <p:sldId id="638" r:id="rId20"/>
    <p:sldId id="573" r:id="rId21"/>
    <p:sldId id="557" r:id="rId22"/>
    <p:sldId id="523" r:id="rId23"/>
    <p:sldId id="639" r:id="rId24"/>
    <p:sldId id="539" r:id="rId25"/>
    <p:sldId id="640" r:id="rId26"/>
    <p:sldId id="602" r:id="rId27"/>
    <p:sldId id="596" r:id="rId28"/>
    <p:sldId id="630" r:id="rId29"/>
    <p:sldId id="600" r:id="rId30"/>
    <p:sldId id="650" r:id="rId31"/>
    <p:sldId id="651" r:id="rId32"/>
    <p:sldId id="642" r:id="rId33"/>
    <p:sldId id="643" r:id="rId34"/>
    <p:sldId id="608" r:id="rId35"/>
    <p:sldId id="611" r:id="rId36"/>
    <p:sldId id="644" r:id="rId37"/>
    <p:sldId id="649" r:id="rId38"/>
    <p:sldId id="645" r:id="rId39"/>
    <p:sldId id="656" r:id="rId40"/>
    <p:sldId id="659" r:id="rId41"/>
    <p:sldId id="655" r:id="rId42"/>
    <p:sldId id="658" r:id="rId4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79057" autoAdjust="0"/>
  </p:normalViewPr>
  <p:slideViewPr>
    <p:cSldViewPr>
      <p:cViewPr varScale="1">
        <p:scale>
          <a:sx n="70" d="100"/>
          <a:sy n="70" d="100"/>
        </p:scale>
        <p:origin x="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Reports_10\2012\2012%20Data%20for%20Annual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Reports_10\2012\2012%20Data%20for%20Annual%20Presentation%20v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Reports_10\2012\2012%20Data%20for%20Annual%20Presentation%20v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SRG\Reports_10\2012\2012%20Data%20for%20Annual%20Presentation%20v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SRG\Reports_10\2012\2012%20Data%20for%20Annual%20Presentation%20v1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Reports_10\2012\2012%20Data%20for%20Annual%20Presentatio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Reports_10\2012\2012%20Data%20for%20Annual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H:\HSRG\Reports_10\2012\2012%20Data%20for%20Annual%20Presentation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H:\HSRG\Reports_10\2012\2012%20Data%20for%20Annual%20Presentation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H:\HSRG\Reports_10\2012\2012%20Data%20for%20Annual%20Presentation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8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H:\HSRG\Reports_10\2012\2012%20Data%20for%20Annual%20Presentation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H:\HSRG\Reports_10\2012\2012%20Data%20for%20Annual%20Presentation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Reports_10\2012\2012%20Data%20for%20Annual%20Presentation%20v1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H:\HSRG\Reports_10\2012\2012%20Data%20for%20Annual%20Presentat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Projects\Economics%20of%20fatalities\data%20by%20st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SRG\Reports_10\2012\2012%20Data%20for%20Annual%20Presentation%20v1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Reports_10\2012\2012%20Data%20for%20Annual%20Presentation%20v1.xlsx" TargetMode="Externa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Reports_10\2012\2012%20Data%20for%20Annual%20Presentation%20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Reports_10\2012\2012%20Data%20for%20Annual%20Presentation%20v1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Reports_10\2012\2012%20Data%20for%20Annual%20Presentation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SRG\Reports_10\2012\2012%20Data%20for%20Annual%20Presentation%20v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40437932410508E-2"/>
          <c:y val="5.1400554097404488E-2"/>
          <c:w val="0.81688029360355685"/>
          <c:h val="0.71952136191309424"/>
        </c:manualLayout>
      </c:layout>
      <c:scatterChart>
        <c:scatterStyle val="lineMarker"/>
        <c:varyColors val="0"/>
        <c:ser>
          <c:idx val="0"/>
          <c:order val="0"/>
          <c:tx>
            <c:strRef>
              <c:f>'A1'!$H$1</c:f>
              <c:strCache>
                <c:ptCount val="1"/>
                <c:pt idx="0">
                  <c:v>Fatal Crashes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'A1'!$A$10:$A$15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'A1'!$H$10:$H$15</c:f>
              <c:numCache>
                <c:formatCode>General</c:formatCode>
                <c:ptCount val="6"/>
                <c:pt idx="0">
                  <c:v>900</c:v>
                </c:pt>
                <c:pt idx="1">
                  <c:v>820</c:v>
                </c:pt>
                <c:pt idx="2">
                  <c:v>729</c:v>
                </c:pt>
                <c:pt idx="3">
                  <c:v>643</c:v>
                </c:pt>
                <c:pt idx="4">
                  <c:v>629</c:v>
                </c:pt>
                <c:pt idx="5">
                  <c:v>652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'A1'!$I$1</c:f>
              <c:strCache>
                <c:ptCount val="1"/>
                <c:pt idx="0">
                  <c:v>Fatalities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'A1'!$A$10:$A$15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'A1'!$I$10:$I$15</c:f>
              <c:numCache>
                <c:formatCode>General</c:formatCode>
                <c:ptCount val="6"/>
                <c:pt idx="0">
                  <c:v>993</c:v>
                </c:pt>
                <c:pt idx="1">
                  <c:v>915</c:v>
                </c:pt>
                <c:pt idx="2">
                  <c:v>824</c:v>
                </c:pt>
                <c:pt idx="3">
                  <c:v>720</c:v>
                </c:pt>
                <c:pt idx="4">
                  <c:v>676</c:v>
                </c:pt>
                <c:pt idx="5">
                  <c:v>722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319968"/>
        <c:axId val="280318336"/>
      </c:scatterChart>
      <c:valAx>
        <c:axId val="280319968"/>
        <c:scaling>
          <c:orientation val="minMax"/>
          <c:max val="2012"/>
          <c:min val="2007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18336"/>
        <c:crosses val="autoZero"/>
        <c:crossBetween val="midCat"/>
        <c:majorUnit val="1"/>
        <c:minorUnit val="1"/>
      </c:valAx>
      <c:valAx>
        <c:axId val="280318336"/>
        <c:scaling>
          <c:orientation val="minMax"/>
          <c:max val="10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19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distractions!$C$3</c:f>
              <c:strCache>
                <c:ptCount val="1"/>
                <c:pt idx="0">
                  <c:v>Count all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distractions!$B$4:$B$11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distractions!$C$4:$C$11</c:f>
              <c:numCache>
                <c:formatCode>General</c:formatCode>
                <c:ptCount val="8"/>
                <c:pt idx="0">
                  <c:v>2126</c:v>
                </c:pt>
                <c:pt idx="1">
                  <c:v>2283</c:v>
                </c:pt>
                <c:pt idx="2">
                  <c:v>2384</c:v>
                </c:pt>
                <c:pt idx="3">
                  <c:v>2274</c:v>
                </c:pt>
                <c:pt idx="4">
                  <c:v>2386</c:v>
                </c:pt>
                <c:pt idx="5">
                  <c:v>2141</c:v>
                </c:pt>
                <c:pt idx="6">
                  <c:v>2264</c:v>
                </c:pt>
                <c:pt idx="7">
                  <c:v>2213</c:v>
                </c:pt>
              </c:numCache>
            </c:numRef>
          </c:val>
        </c:ser>
        <c:ser>
          <c:idx val="2"/>
          <c:order val="1"/>
          <c:tx>
            <c:strRef>
              <c:f>distractions!$D$3</c:f>
              <c:strCache>
                <c:ptCount val="1"/>
                <c:pt idx="0">
                  <c:v>Fatalities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distractions!$B$4:$B$11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distractions!$D$4:$D$11</c:f>
              <c:numCache>
                <c:formatCode>General</c:formatCode>
                <c:ptCount val="8"/>
                <c:pt idx="0">
                  <c:v>7</c:v>
                </c:pt>
                <c:pt idx="1">
                  <c:v>10</c:v>
                </c:pt>
                <c:pt idx="2">
                  <c:v>13</c:v>
                </c:pt>
                <c:pt idx="3">
                  <c:v>13</c:v>
                </c:pt>
                <c:pt idx="4">
                  <c:v>23</c:v>
                </c:pt>
                <c:pt idx="5">
                  <c:v>3</c:v>
                </c:pt>
                <c:pt idx="6">
                  <c:v>6</c:v>
                </c:pt>
                <c:pt idx="7">
                  <c:v>13</c:v>
                </c:pt>
              </c:numCache>
            </c:numRef>
          </c:val>
        </c:ser>
        <c:ser>
          <c:idx val="3"/>
          <c:order val="2"/>
          <c:tx>
            <c:strRef>
              <c:f>distractions!$E$3</c:f>
              <c:strCache>
                <c:ptCount val="1"/>
                <c:pt idx="0">
                  <c:v>Injuries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distractions!$B$4:$B$11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distractions!$E$4:$E$11</c:f>
              <c:numCache>
                <c:formatCode>General</c:formatCode>
                <c:ptCount val="8"/>
                <c:pt idx="0">
                  <c:v>1325</c:v>
                </c:pt>
                <c:pt idx="1">
                  <c:v>1247</c:v>
                </c:pt>
                <c:pt idx="2">
                  <c:v>1274</c:v>
                </c:pt>
                <c:pt idx="3">
                  <c:v>1243</c:v>
                </c:pt>
                <c:pt idx="4">
                  <c:v>1170</c:v>
                </c:pt>
                <c:pt idx="5">
                  <c:v>1169</c:v>
                </c:pt>
                <c:pt idx="6">
                  <c:v>1192</c:v>
                </c:pt>
                <c:pt idx="7">
                  <c:v>1140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1965664"/>
        <c:axId val="281976000"/>
      </c:barChart>
      <c:catAx>
        <c:axId val="28196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76000"/>
        <c:crosses val="autoZero"/>
        <c:auto val="1"/>
        <c:lblAlgn val="ctr"/>
        <c:lblOffset val="100"/>
        <c:noMultiLvlLbl val="0"/>
      </c:catAx>
      <c:valAx>
        <c:axId val="2819760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6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Percent Alcohol Related Fatalities (LA)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87388825140574"/>
          <c:y val="0.18701137357830283"/>
          <c:w val="0.86441701068773458"/>
          <c:h val="0.668629221347331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alcohol!$G$2</c:f>
              <c:strCache>
                <c:ptCount val="1"/>
                <c:pt idx="0">
                  <c:v>Percent Alcohol Fatalities (LA)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alcohol!$A$8:$A$13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alcohol!$G$8:$G$13</c:f>
              <c:numCache>
                <c:formatCode>0%</c:formatCode>
                <c:ptCount val="6"/>
                <c:pt idx="0">
                  <c:v>0.45</c:v>
                </c:pt>
                <c:pt idx="1">
                  <c:v>0.45</c:v>
                </c:pt>
                <c:pt idx="2">
                  <c:v>0.46</c:v>
                </c:pt>
                <c:pt idx="3">
                  <c:v>0.41</c:v>
                </c:pt>
                <c:pt idx="4">
                  <c:v>0.41</c:v>
                </c:pt>
                <c:pt idx="5">
                  <c:v>0.41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973280"/>
        <c:axId val="281972192"/>
        <c:axId val="0"/>
      </c:bar3DChart>
      <c:catAx>
        <c:axId val="2819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72192"/>
        <c:crosses val="autoZero"/>
        <c:auto val="1"/>
        <c:lblAlgn val="ctr"/>
        <c:lblOffset val="100"/>
        <c:noMultiLvlLbl val="0"/>
      </c:catAx>
      <c:valAx>
        <c:axId val="2819721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7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youth!$H$2</c:f>
              <c:strCache>
                <c:ptCount val="1"/>
                <c:pt idx="0">
                  <c:v>Ages 15 - 17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youth!$A$4:$A$9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youth!$H$4:$H$9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9</c:v>
                </c:pt>
                <c:pt idx="5">
                  <c:v>7</c:v>
                </c:pt>
              </c:numCache>
            </c:numRef>
          </c:val>
        </c:ser>
        <c:ser>
          <c:idx val="2"/>
          <c:order val="1"/>
          <c:tx>
            <c:strRef>
              <c:f>youth!$J$2</c:f>
              <c:strCache>
                <c:ptCount val="1"/>
                <c:pt idx="0">
                  <c:v>Ages 18 - 20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youth!$A$4:$A$9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youth!$J$4:$J$9</c:f>
              <c:numCache>
                <c:formatCode>General</c:formatCode>
                <c:ptCount val="6"/>
                <c:pt idx="0">
                  <c:v>29</c:v>
                </c:pt>
                <c:pt idx="1">
                  <c:v>18</c:v>
                </c:pt>
                <c:pt idx="2">
                  <c:v>20</c:v>
                </c:pt>
                <c:pt idx="3">
                  <c:v>16</c:v>
                </c:pt>
                <c:pt idx="4">
                  <c:v>11</c:v>
                </c:pt>
                <c:pt idx="5">
                  <c:v>10</c:v>
                </c:pt>
              </c:numCache>
            </c:numRef>
          </c:val>
        </c:ser>
        <c:ser>
          <c:idx val="3"/>
          <c:order val="2"/>
          <c:tx>
            <c:strRef>
              <c:f>youth!$L$2</c:f>
              <c:strCache>
                <c:ptCount val="1"/>
                <c:pt idx="0">
                  <c:v>Ages 21 - 24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youth!$A$4:$A$9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youth!$L$4:$L$9</c:f>
              <c:numCache>
                <c:formatCode>General</c:formatCode>
                <c:ptCount val="6"/>
                <c:pt idx="0">
                  <c:v>29</c:v>
                </c:pt>
                <c:pt idx="1">
                  <c:v>35</c:v>
                </c:pt>
                <c:pt idx="2">
                  <c:v>27</c:v>
                </c:pt>
                <c:pt idx="3">
                  <c:v>20</c:v>
                </c:pt>
                <c:pt idx="4">
                  <c:v>17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5687888"/>
        <c:axId val="325690064"/>
      </c:barChart>
      <c:catAx>
        <c:axId val="32568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90064"/>
        <c:crosses val="autoZero"/>
        <c:auto val="1"/>
        <c:lblAlgn val="ctr"/>
        <c:lblOffset val="100"/>
        <c:noMultiLvlLbl val="0"/>
      </c:catAx>
      <c:valAx>
        <c:axId val="32569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8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400" dirty="0" smtClean="0"/>
              <a:t> </a:t>
            </a:r>
            <a:r>
              <a:rPr lang="en-US" sz="1400" dirty="0"/>
              <a:t>
</a:t>
            </a:r>
            <a:r>
              <a:rPr lang="en-US" sz="1400" dirty="0" smtClean="0"/>
              <a:t>2007</a:t>
            </a:r>
            <a:endParaRPr lang="en-US" sz="1400" dirty="0"/>
          </a:p>
        </c:rich>
      </c:tx>
      <c:layout>
        <c:manualLayout>
          <c:xMode val="edge"/>
          <c:yMode val="edge"/>
          <c:x val="1.1499067667046668E-2"/>
          <c:y val="2.2482649362367345E-2"/>
        </c:manualLayout>
      </c:layout>
      <c:overlay val="0"/>
      <c:spPr>
        <a:noFill/>
        <a:ln w="25400">
          <a:noFill/>
        </a:ln>
      </c:spPr>
    </c:title>
    <c:autoTitleDeleted val="0"/>
    <c:view3D>
      <c:rotX val="50"/>
      <c:hPercent val="5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35500823339841"/>
          <c:y val="0.1668273644342092"/>
          <c:w val="0.78846558321623939"/>
          <c:h val="0.74812487213248924"/>
        </c:manualLayout>
      </c:layout>
      <c:pie3DChart>
        <c:varyColors val="1"/>
        <c:ser>
          <c:idx val="0"/>
          <c:order val="0"/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explosion val="19"/>
            <c:spPr>
              <a:solidFill>
                <a:srgbClr val="80206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A0E0E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5271748728965953E-2"/>
                  <c:y val="-9.08508784221635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3542039102100684E-2"/>
                  <c:y val="-1.65692721710790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85788752648681E-2"/>
                  <c:y val="1.4985090300027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146930560146709E-3"/>
                  <c:y val="-0.151640593163418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'M3-2007'!$I$24:$I$27</c:f>
              <c:strCache>
                <c:ptCount val="4"/>
                <c:pt idx="0">
                  <c:v>15-17</c:v>
                </c:pt>
                <c:pt idx="1">
                  <c:v>18-20</c:v>
                </c:pt>
                <c:pt idx="2">
                  <c:v>21-24</c:v>
                </c:pt>
                <c:pt idx="3">
                  <c:v>All Others</c:v>
                </c:pt>
              </c:strCache>
            </c:strRef>
          </c:cat>
          <c:val>
            <c:numRef>
              <c:f>'M3-2007'!$K$24:$K$27</c:f>
              <c:numCache>
                <c:formatCode>#,##0</c:formatCode>
                <c:ptCount val="4"/>
                <c:pt idx="0">
                  <c:v>6</c:v>
                </c:pt>
                <c:pt idx="1">
                  <c:v>43</c:v>
                </c:pt>
                <c:pt idx="2">
                  <c:v>63</c:v>
                </c:pt>
                <c:pt idx="3">
                  <c:v>277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400" dirty="0" smtClean="0"/>
              <a:t>2012</a:t>
            </a:r>
            <a:endParaRPr lang="en-US" sz="1400" dirty="0"/>
          </a:p>
        </c:rich>
      </c:tx>
      <c:layout>
        <c:manualLayout>
          <c:xMode val="edge"/>
          <c:yMode val="edge"/>
          <c:x val="3.8802241066020593E-2"/>
          <c:y val="3.2205765355817768E-2"/>
        </c:manualLayout>
      </c:layout>
      <c:overlay val="0"/>
      <c:spPr>
        <a:noFill/>
        <a:ln w="25400">
          <a:noFill/>
        </a:ln>
      </c:spPr>
    </c:title>
    <c:autoTitleDeleted val="0"/>
    <c:view3D>
      <c:rotX val="50"/>
      <c:hPercent val="5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933638703815862E-2"/>
          <c:y val="7.8406682875688694E-2"/>
          <c:w val="0.87970926711084196"/>
          <c:h val="0.8365457681812436"/>
        </c:manualLayout>
      </c:layout>
      <c:pie3DChart>
        <c:varyColors val="1"/>
        <c:ser>
          <c:idx val="0"/>
          <c:order val="0"/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explosion val="19"/>
            <c:spPr>
              <a:solidFill>
                <a:srgbClr val="80206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A0E0E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5271748728965953E-2"/>
                  <c:y val="-9.08508784221635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3542039102100684E-2"/>
                  <c:y val="-1.65692721710790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85788752648681E-2"/>
                  <c:y val="1.4985090300027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146930560146709E-3"/>
                  <c:y val="-0.151640593163418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'M3-2012'!$I$24:$I$27</c:f>
              <c:strCache>
                <c:ptCount val="4"/>
                <c:pt idx="0">
                  <c:v>15-17</c:v>
                </c:pt>
                <c:pt idx="1">
                  <c:v>18-20</c:v>
                </c:pt>
                <c:pt idx="2">
                  <c:v>21-24</c:v>
                </c:pt>
                <c:pt idx="3">
                  <c:v>All Others</c:v>
                </c:pt>
              </c:strCache>
            </c:strRef>
          </c:cat>
          <c:val>
            <c:numRef>
              <c:f>'M3-2012'!$K$24:$K$27</c:f>
              <c:numCache>
                <c:formatCode>#,##0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29</c:v>
                </c:pt>
                <c:pt idx="3">
                  <c:v>190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DWI Arrest </a:t>
            </a:r>
            <a:r>
              <a:rPr lang="en-US" dirty="0" smtClean="0"/>
              <a:t>2004-2012 (COBRA)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'DWI arrests'!$B$1</c:f>
              <c:strCache>
                <c:ptCount val="1"/>
                <c:pt idx="0">
                  <c:v>DWI Arrest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'DWI arrests'!$A$2:$A$10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'DWI arrests'!$B$2:$B$10</c:f>
              <c:numCache>
                <c:formatCode>General</c:formatCode>
                <c:ptCount val="9"/>
                <c:pt idx="0">
                  <c:v>24804</c:v>
                </c:pt>
                <c:pt idx="1">
                  <c:v>21813</c:v>
                </c:pt>
                <c:pt idx="2">
                  <c:v>25870</c:v>
                </c:pt>
                <c:pt idx="3">
                  <c:v>25570</c:v>
                </c:pt>
                <c:pt idx="4">
                  <c:v>24791</c:v>
                </c:pt>
                <c:pt idx="5">
                  <c:v>31970</c:v>
                </c:pt>
                <c:pt idx="6">
                  <c:v>31065</c:v>
                </c:pt>
                <c:pt idx="7">
                  <c:v>29922</c:v>
                </c:pt>
                <c:pt idx="8">
                  <c:v>27643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5681360"/>
        <c:axId val="325684624"/>
      </c:barChart>
      <c:catAx>
        <c:axId val="32568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84624"/>
        <c:crosses val="autoZero"/>
        <c:auto val="1"/>
        <c:lblAlgn val="ctr"/>
        <c:lblOffset val="100"/>
        <c:noMultiLvlLbl val="0"/>
      </c:catAx>
      <c:valAx>
        <c:axId val="32568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8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3313533176774"/>
          <c:y val="8.6913109113328391E-2"/>
          <c:w val="0.80747985449187276"/>
          <c:h val="0.7573664545214881"/>
        </c:manualLayout>
      </c:layout>
      <c:bubbleChart>
        <c:varyColors val="0"/>
        <c:ser>
          <c:idx val="0"/>
          <c:order val="0"/>
          <c:tx>
            <c:strRef>
              <c:f>Troop!$E$2</c:f>
              <c:strCache>
                <c:ptCount val="1"/>
                <c:pt idx="0">
                  <c:v>Number of Fatal Crashes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4615231217192326"/>
                  <c:y val="-4.01535953654105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992678546760599E-2"/>
                  <c:y val="-2.19667886558423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386901189290107E-2"/>
                  <c:y val="-2.06499543743490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2788050437404901E-2"/>
                  <c:y val="-1.30424773983276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555762766496299E-2"/>
                  <c:y val="1.72495530820057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0776117938528716E-2"/>
                  <c:y val="-1.64709429083354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0066702202137125E-2"/>
                  <c:y val="1.64030425933255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2775564226057358E-2"/>
                  <c:y val="-5.899040619250215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8194217130387341E-2"/>
                  <c:y val="-1.38888888888889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Troop!$M$3:$M$11</c:f>
              <c:numCache>
                <c:formatCode>General</c:formatCode>
                <c:ptCount val="9"/>
                <c:pt idx="0">
                  <c:v>4513</c:v>
                </c:pt>
                <c:pt idx="1">
                  <c:v>4769</c:v>
                </c:pt>
                <c:pt idx="2">
                  <c:v>1842</c:v>
                </c:pt>
                <c:pt idx="3">
                  <c:v>2369</c:v>
                </c:pt>
                <c:pt idx="4">
                  <c:v>2528</c:v>
                </c:pt>
                <c:pt idx="5">
                  <c:v>2670</c:v>
                </c:pt>
                <c:pt idx="6">
                  <c:v>2965</c:v>
                </c:pt>
                <c:pt idx="7">
                  <c:v>2855</c:v>
                </c:pt>
                <c:pt idx="8">
                  <c:v>3086</c:v>
                </c:pt>
              </c:numCache>
            </c:numRef>
          </c:xVal>
          <c:yVal>
            <c:numRef>
              <c:f>Troop!$O$3:$O$11</c:f>
              <c:numCache>
                <c:formatCode>0</c:formatCode>
                <c:ptCount val="9"/>
                <c:pt idx="0">
                  <c:v>878.9612170292163</c:v>
                </c:pt>
                <c:pt idx="1">
                  <c:v>827.43711373833628</c:v>
                </c:pt>
                <c:pt idx="2">
                  <c:v>1208.8200551253447</c:v>
                </c:pt>
                <c:pt idx="3">
                  <c:v>1186.7191648382475</c:v>
                </c:pt>
                <c:pt idx="4">
                  <c:v>1093.5864270697248</c:v>
                </c:pt>
                <c:pt idx="5">
                  <c:v>1187.4899930618562</c:v>
                </c:pt>
                <c:pt idx="6">
                  <c:v>964.21823526924936</c:v>
                </c:pt>
                <c:pt idx="7">
                  <c:v>659.09153869594525</c:v>
                </c:pt>
                <c:pt idx="8">
                  <c:v>1069.2519047998533</c:v>
                </c:pt>
              </c:numCache>
            </c:numRef>
          </c:yVal>
          <c:bubbleSize>
            <c:numRef>
              <c:f>Troop!$N$3:$N$11</c:f>
              <c:numCache>
                <c:formatCode>General</c:formatCode>
                <c:ptCount val="9"/>
                <c:pt idx="0">
                  <c:v>513447</c:v>
                </c:pt>
                <c:pt idx="1">
                  <c:v>576358</c:v>
                </c:pt>
                <c:pt idx="2">
                  <c:v>152380</c:v>
                </c:pt>
                <c:pt idx="3">
                  <c:v>199626</c:v>
                </c:pt>
                <c:pt idx="4">
                  <c:v>231166</c:v>
                </c:pt>
                <c:pt idx="5">
                  <c:v>224844</c:v>
                </c:pt>
                <c:pt idx="6">
                  <c:v>307503</c:v>
                </c:pt>
                <c:pt idx="7">
                  <c:v>433172</c:v>
                </c:pt>
                <c:pt idx="8">
                  <c:v>288613</c:v>
                </c:pt>
              </c:numCache>
            </c:numRef>
          </c:bubbleSize>
          <c:bubble3D val="1"/>
        </c:ser>
        <c:ser>
          <c:idx val="1"/>
          <c:order val="1"/>
          <c:spPr>
            <a:gradFill rotWithShape="1">
              <a:gsLst>
                <a:gs pos="0">
                  <a:schemeClr val="accent6">
                    <a:tint val="77000"/>
                    <a:shade val="51000"/>
                    <a:satMod val="130000"/>
                  </a:schemeClr>
                </a:gs>
                <a:gs pos="80000">
                  <a:schemeClr val="accent6">
                    <a:tint val="77000"/>
                    <a:shade val="93000"/>
                    <a:satMod val="130000"/>
                  </a:schemeClr>
                </a:gs>
                <a:gs pos="100000">
                  <a:schemeClr val="accent6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xVal>
            <c:numRef>
              <c:f>Troop!$D$3:$D$11</c:f>
              <c:numCache>
                <c:formatCode>General</c:formatCode>
                <c:ptCount val="9"/>
                <c:pt idx="0">
                  <c:v>70</c:v>
                </c:pt>
                <c:pt idx="1">
                  <c:v>44</c:v>
                </c:pt>
                <c:pt idx="2">
                  <c:v>20</c:v>
                </c:pt>
                <c:pt idx="3">
                  <c:v>19</c:v>
                </c:pt>
                <c:pt idx="4">
                  <c:v>31</c:v>
                </c:pt>
                <c:pt idx="5">
                  <c:v>16</c:v>
                </c:pt>
                <c:pt idx="6">
                  <c:v>15</c:v>
                </c:pt>
                <c:pt idx="7">
                  <c:v>56</c:v>
                </c:pt>
                <c:pt idx="8">
                  <c:v>26</c:v>
                </c:pt>
              </c:numCache>
            </c:numRef>
          </c:xVal>
          <c:yVal>
            <c:numRef>
              <c:f>Troop!#REF!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25681904"/>
        <c:axId val="325682448"/>
      </c:bubbleChart>
      <c:valAx>
        <c:axId val="32568190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82448"/>
        <c:crosses val="autoZero"/>
        <c:crossBetween val="midCat"/>
      </c:valAx>
      <c:valAx>
        <c:axId val="325682448"/>
        <c:scaling>
          <c:orientation val="minMax"/>
          <c:max val="16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81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38801540243265"/>
          <c:y val="6.2776762173529302E-2"/>
          <c:w val="0.71489525718264935"/>
          <c:h val="0.7337061622538964"/>
        </c:manualLayout>
      </c:layout>
      <c:bubbleChart>
        <c:varyColors val="0"/>
        <c:ser>
          <c:idx val="0"/>
          <c:order val="0"/>
          <c:tx>
            <c:strRef>
              <c:f>Troop!$E$2</c:f>
              <c:strCache>
                <c:ptCount val="1"/>
                <c:pt idx="0">
                  <c:v>Number of Fatal Crashes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2022056430947946"/>
                  <c:y val="-2.0478975767961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343114724759826"/>
                  <c:y val="-3.34630245106773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138946058293806E-2"/>
                  <c:y val="-2.4998130879290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270613524880215"/>
                  <c:y val="-3.39096373181230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7177059522163197E-2"/>
                  <c:y val="-2.04796344889165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0776117938528716E-2"/>
                  <c:y val="-1.64709429083354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402226081721976E-2"/>
                  <c:y val="-4.62949087128032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0816177427620828"/>
                  <c:y val="-1.85186222060762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402226081721976E-2"/>
                  <c:y val="-1.38888019743184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Troop!$D$3:$D$11</c:f>
              <c:numCache>
                <c:formatCode>General</c:formatCode>
                <c:ptCount val="9"/>
                <c:pt idx="0">
                  <c:v>70</c:v>
                </c:pt>
                <c:pt idx="1">
                  <c:v>44</c:v>
                </c:pt>
                <c:pt idx="2">
                  <c:v>20</c:v>
                </c:pt>
                <c:pt idx="3">
                  <c:v>19</c:v>
                </c:pt>
                <c:pt idx="4">
                  <c:v>31</c:v>
                </c:pt>
                <c:pt idx="5">
                  <c:v>16</c:v>
                </c:pt>
                <c:pt idx="6">
                  <c:v>15</c:v>
                </c:pt>
                <c:pt idx="7">
                  <c:v>56</c:v>
                </c:pt>
                <c:pt idx="8">
                  <c:v>26</c:v>
                </c:pt>
              </c:numCache>
            </c:numRef>
          </c:xVal>
          <c:yVal>
            <c:numRef>
              <c:f>Troop!$F$3:$F$11</c:f>
              <c:numCache>
                <c:formatCode>0%</c:formatCode>
                <c:ptCount val="9"/>
                <c:pt idx="0">
                  <c:v>0.46052631578947367</c:v>
                </c:pt>
                <c:pt idx="1">
                  <c:v>0.50574712643678166</c:v>
                </c:pt>
                <c:pt idx="2">
                  <c:v>0.47619047619047616</c:v>
                </c:pt>
                <c:pt idx="3">
                  <c:v>0.36538461538461536</c:v>
                </c:pt>
                <c:pt idx="4">
                  <c:v>0.35632183908045978</c:v>
                </c:pt>
                <c:pt idx="5">
                  <c:v>0.32653061224489793</c:v>
                </c:pt>
                <c:pt idx="6">
                  <c:v>0.21428571428571427</c:v>
                </c:pt>
                <c:pt idx="7">
                  <c:v>0.50909090909090904</c:v>
                </c:pt>
                <c:pt idx="8">
                  <c:v>0.35616438356164382</c:v>
                </c:pt>
              </c:numCache>
            </c:numRef>
          </c:yVal>
          <c:bubbleSize>
            <c:numRef>
              <c:f>Troop!$E$3:$E$11</c:f>
              <c:numCache>
                <c:formatCode>General</c:formatCode>
                <c:ptCount val="9"/>
                <c:pt idx="0">
                  <c:v>152</c:v>
                </c:pt>
                <c:pt idx="1">
                  <c:v>87</c:v>
                </c:pt>
                <c:pt idx="2">
                  <c:v>42</c:v>
                </c:pt>
                <c:pt idx="3">
                  <c:v>52</c:v>
                </c:pt>
                <c:pt idx="4">
                  <c:v>87</c:v>
                </c:pt>
                <c:pt idx="5">
                  <c:v>49</c:v>
                </c:pt>
                <c:pt idx="6">
                  <c:v>70</c:v>
                </c:pt>
                <c:pt idx="7">
                  <c:v>110</c:v>
                </c:pt>
                <c:pt idx="8">
                  <c:v>73</c:v>
                </c:pt>
              </c:numCache>
            </c:numRef>
          </c:bubbleSize>
          <c:bubble3D val="1"/>
        </c:ser>
        <c:ser>
          <c:idx val="1"/>
          <c:order val="1"/>
          <c:spPr>
            <a:gradFill rotWithShape="1">
              <a:gsLst>
                <a:gs pos="0">
                  <a:schemeClr val="accent6">
                    <a:tint val="77000"/>
                    <a:shade val="51000"/>
                    <a:satMod val="130000"/>
                  </a:schemeClr>
                </a:gs>
                <a:gs pos="80000">
                  <a:schemeClr val="accent6">
                    <a:tint val="77000"/>
                    <a:shade val="93000"/>
                    <a:satMod val="130000"/>
                  </a:schemeClr>
                </a:gs>
                <a:gs pos="100000">
                  <a:schemeClr val="accent6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xVal>
            <c:numRef>
              <c:f>Troop!$D$3:$D$11</c:f>
              <c:numCache>
                <c:formatCode>General</c:formatCode>
                <c:ptCount val="9"/>
                <c:pt idx="0">
                  <c:v>70</c:v>
                </c:pt>
                <c:pt idx="1">
                  <c:v>44</c:v>
                </c:pt>
                <c:pt idx="2">
                  <c:v>20</c:v>
                </c:pt>
                <c:pt idx="3">
                  <c:v>19</c:v>
                </c:pt>
                <c:pt idx="4">
                  <c:v>31</c:v>
                </c:pt>
                <c:pt idx="5">
                  <c:v>16</c:v>
                </c:pt>
                <c:pt idx="6">
                  <c:v>15</c:v>
                </c:pt>
                <c:pt idx="7">
                  <c:v>56</c:v>
                </c:pt>
                <c:pt idx="8">
                  <c:v>26</c:v>
                </c:pt>
              </c:numCache>
            </c:numRef>
          </c:xVal>
          <c:yVal>
            <c:numRef>
              <c:f>Troop!#REF!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25685168"/>
        <c:axId val="325685712"/>
      </c:bubbleChart>
      <c:valAx>
        <c:axId val="32568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85712"/>
        <c:crosses val="autoZero"/>
        <c:crossBetween val="midCat"/>
      </c:valAx>
      <c:valAx>
        <c:axId val="325685712"/>
        <c:scaling>
          <c:orientation val="minMax"/>
          <c:max val="0.60000000000000009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85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Safety Belt </a:t>
            </a:r>
            <a:r>
              <a:rPr lang="en-US" dirty="0" smtClean="0"/>
              <a:t>Usage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988626421697284E-2"/>
          <c:y val="8.362044327792359E-2"/>
          <c:w val="0.90173359580052492"/>
          <c:h val="0.73799110527850686"/>
        </c:manualLayout>
      </c:layout>
      <c:lineChart>
        <c:grouping val="standard"/>
        <c:varyColors val="0"/>
        <c:ser>
          <c:idx val="0"/>
          <c:order val="0"/>
          <c:tx>
            <c:strRef>
              <c:f>'Seatbelt use'!$A$2</c:f>
              <c:strCache>
                <c:ptCount val="1"/>
                <c:pt idx="0">
                  <c:v>Safety Belt Use of all Front-Seat Occupants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'Seatbelt use'!$A$16:$A$22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'Seatbelt use'!$J$16:$J$22</c:f>
              <c:numCache>
                <c:formatCode>0%</c:formatCode>
                <c:ptCount val="7"/>
                <c:pt idx="0">
                  <c:v>0.75</c:v>
                </c:pt>
                <c:pt idx="1">
                  <c:v>0.75</c:v>
                </c:pt>
                <c:pt idx="2">
                  <c:v>0.74</c:v>
                </c:pt>
                <c:pt idx="3">
                  <c:v>0.76</c:v>
                </c:pt>
                <c:pt idx="4">
                  <c:v>0.78</c:v>
                </c:pt>
                <c:pt idx="5">
                  <c:v>0.79310000000000003</c:v>
                </c:pt>
                <c:pt idx="6">
                  <c:v>0.82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'Seatbelt use'!$R$3</c:f>
              <c:strCache>
                <c:ptCount val="1"/>
                <c:pt idx="0">
                  <c:v>Safety Belt Use for all Killed Occupants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'Seatbelt use'!$A$16:$A$22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'Seatbelt use'!$R$16:$R$22</c:f>
              <c:numCache>
                <c:formatCode>0%</c:formatCode>
                <c:ptCount val="7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  <c:pt idx="3">
                  <c:v>0.4</c:v>
                </c:pt>
                <c:pt idx="4">
                  <c:v>0.38</c:v>
                </c:pt>
                <c:pt idx="5">
                  <c:v>0.43999999999999995</c:v>
                </c:pt>
                <c:pt idx="6">
                  <c:v>0.43000000000000005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977088"/>
        <c:axId val="281977632"/>
      </c:lineChart>
      <c:catAx>
        <c:axId val="2819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77632"/>
        <c:crosses val="autoZero"/>
        <c:auto val="1"/>
        <c:lblAlgn val="ctr"/>
        <c:lblOffset val="100"/>
        <c:noMultiLvlLbl val="0"/>
      </c:catAx>
      <c:valAx>
        <c:axId val="281977632"/>
        <c:scaling>
          <c:orientation val="minMax"/>
          <c:max val="1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2007</c:v>
          </c:tx>
          <c:invertIfNegative val="0"/>
          <c:cat>
            <c:strRef>
              <c:f>'Seatbelt Survey 1'!$B$3:$J$3</c:f>
              <c:strCache>
                <c:ptCount val="9"/>
                <c:pt idx="0">
                  <c:v>1 (NO)</c:v>
                </c:pt>
                <c:pt idx="1">
                  <c:v>2 (EBR)</c:v>
                </c:pt>
                <c:pt idx="2">
                  <c:v>3 (Houma)</c:v>
                </c:pt>
                <c:pt idx="3">
                  <c:v>4 (Lafayette)</c:v>
                </c:pt>
                <c:pt idx="4">
                  <c:v>5 ( Lake Charles)</c:v>
                </c:pt>
                <c:pt idx="5">
                  <c:v>6 ( Alexandria)</c:v>
                </c:pt>
                <c:pt idx="6">
                  <c:v>7 (Shreveport)</c:v>
                </c:pt>
                <c:pt idx="7">
                  <c:v>8 (Monroe)</c:v>
                </c:pt>
                <c:pt idx="8">
                  <c:v>Louisiana</c:v>
                </c:pt>
              </c:strCache>
            </c:strRef>
          </c:cat>
          <c:val>
            <c:numRef>
              <c:f>'Seatbelt Survey 1'!$B$16:$J$16</c:f>
              <c:numCache>
                <c:formatCode>0%</c:formatCode>
                <c:ptCount val="9"/>
                <c:pt idx="0">
                  <c:v>0.73</c:v>
                </c:pt>
                <c:pt idx="1">
                  <c:v>0.76</c:v>
                </c:pt>
                <c:pt idx="2">
                  <c:v>0.78</c:v>
                </c:pt>
                <c:pt idx="3">
                  <c:v>0.79</c:v>
                </c:pt>
                <c:pt idx="4">
                  <c:v>0.71</c:v>
                </c:pt>
                <c:pt idx="5">
                  <c:v>0.73</c:v>
                </c:pt>
                <c:pt idx="6">
                  <c:v>0.76</c:v>
                </c:pt>
                <c:pt idx="7">
                  <c:v>0.72</c:v>
                </c:pt>
                <c:pt idx="8">
                  <c:v>0.75</c:v>
                </c:pt>
              </c:numCache>
            </c:numRef>
          </c:val>
        </c:ser>
        <c:ser>
          <c:idx val="0"/>
          <c:order val="1"/>
          <c:tx>
            <c:v>2008</c:v>
          </c:tx>
          <c:invertIfNegative val="0"/>
          <c:cat>
            <c:strRef>
              <c:f>'Seatbelt Survey 1'!$B$3:$J$3</c:f>
              <c:strCache>
                <c:ptCount val="9"/>
                <c:pt idx="0">
                  <c:v>1 (NO)</c:v>
                </c:pt>
                <c:pt idx="1">
                  <c:v>2 (EBR)</c:v>
                </c:pt>
                <c:pt idx="2">
                  <c:v>3 (Houma)</c:v>
                </c:pt>
                <c:pt idx="3">
                  <c:v>4 (Lafayette)</c:v>
                </c:pt>
                <c:pt idx="4">
                  <c:v>5 ( Lake Charles)</c:v>
                </c:pt>
                <c:pt idx="5">
                  <c:v>6 ( Alexandria)</c:v>
                </c:pt>
                <c:pt idx="6">
                  <c:v>7 (Shreveport)</c:v>
                </c:pt>
                <c:pt idx="7">
                  <c:v>8 (Monroe)</c:v>
                </c:pt>
                <c:pt idx="8">
                  <c:v>Louisiana</c:v>
                </c:pt>
              </c:strCache>
            </c:strRef>
          </c:cat>
          <c:val>
            <c:numRef>
              <c:f>'Seatbelt Survey 1'!$B$17:$J$17</c:f>
              <c:numCache>
                <c:formatCode>0%</c:formatCode>
                <c:ptCount val="9"/>
                <c:pt idx="0">
                  <c:v>0.68</c:v>
                </c:pt>
                <c:pt idx="1">
                  <c:v>0.79</c:v>
                </c:pt>
                <c:pt idx="2">
                  <c:v>0.89</c:v>
                </c:pt>
                <c:pt idx="3">
                  <c:v>0.79</c:v>
                </c:pt>
                <c:pt idx="4">
                  <c:v>0.73</c:v>
                </c:pt>
                <c:pt idx="5">
                  <c:v>0.72</c:v>
                </c:pt>
                <c:pt idx="6">
                  <c:v>0.73</c:v>
                </c:pt>
                <c:pt idx="7">
                  <c:v>0.7</c:v>
                </c:pt>
                <c:pt idx="8">
                  <c:v>0.75</c:v>
                </c:pt>
              </c:numCache>
            </c:numRef>
          </c:val>
        </c:ser>
        <c:ser>
          <c:idx val="1"/>
          <c:order val="2"/>
          <c:tx>
            <c:v>2009</c:v>
          </c:tx>
          <c:invertIfNegative val="0"/>
          <c:cat>
            <c:strRef>
              <c:f>'Seatbelt Survey 1'!$B$3:$J$3</c:f>
              <c:strCache>
                <c:ptCount val="9"/>
                <c:pt idx="0">
                  <c:v>1 (NO)</c:v>
                </c:pt>
                <c:pt idx="1">
                  <c:v>2 (EBR)</c:v>
                </c:pt>
                <c:pt idx="2">
                  <c:v>3 (Houma)</c:v>
                </c:pt>
                <c:pt idx="3">
                  <c:v>4 (Lafayette)</c:v>
                </c:pt>
                <c:pt idx="4">
                  <c:v>5 ( Lake Charles)</c:v>
                </c:pt>
                <c:pt idx="5">
                  <c:v>6 ( Alexandria)</c:v>
                </c:pt>
                <c:pt idx="6">
                  <c:v>7 (Shreveport)</c:v>
                </c:pt>
                <c:pt idx="7">
                  <c:v>8 (Monroe)</c:v>
                </c:pt>
                <c:pt idx="8">
                  <c:v>Louisiana</c:v>
                </c:pt>
              </c:strCache>
            </c:strRef>
          </c:cat>
          <c:val>
            <c:numRef>
              <c:f>'Seatbelt Survey 1'!$B$18:$J$18</c:f>
              <c:numCache>
                <c:formatCode>0%</c:formatCode>
                <c:ptCount val="9"/>
                <c:pt idx="0">
                  <c:v>0.74</c:v>
                </c:pt>
                <c:pt idx="1">
                  <c:v>0.75</c:v>
                </c:pt>
                <c:pt idx="2">
                  <c:v>0.76</c:v>
                </c:pt>
                <c:pt idx="3">
                  <c:v>0.76</c:v>
                </c:pt>
                <c:pt idx="4">
                  <c:v>0.77</c:v>
                </c:pt>
                <c:pt idx="5">
                  <c:v>0.77</c:v>
                </c:pt>
                <c:pt idx="6">
                  <c:v>0.72</c:v>
                </c:pt>
                <c:pt idx="7">
                  <c:v>0.71</c:v>
                </c:pt>
                <c:pt idx="8">
                  <c:v>0.74</c:v>
                </c:pt>
              </c:numCache>
            </c:numRef>
          </c:val>
        </c:ser>
        <c:ser>
          <c:idx val="2"/>
          <c:order val="3"/>
          <c:tx>
            <c:v>2010</c:v>
          </c:tx>
          <c:invertIfNegative val="0"/>
          <c:cat>
            <c:strRef>
              <c:f>'Seatbelt Survey 1'!$B$3:$J$3</c:f>
              <c:strCache>
                <c:ptCount val="9"/>
                <c:pt idx="0">
                  <c:v>1 (NO)</c:v>
                </c:pt>
                <c:pt idx="1">
                  <c:v>2 (EBR)</c:v>
                </c:pt>
                <c:pt idx="2">
                  <c:v>3 (Houma)</c:v>
                </c:pt>
                <c:pt idx="3">
                  <c:v>4 (Lafayette)</c:v>
                </c:pt>
                <c:pt idx="4">
                  <c:v>5 ( Lake Charles)</c:v>
                </c:pt>
                <c:pt idx="5">
                  <c:v>6 ( Alexandria)</c:v>
                </c:pt>
                <c:pt idx="6">
                  <c:v>7 (Shreveport)</c:v>
                </c:pt>
                <c:pt idx="7">
                  <c:v>8 (Monroe)</c:v>
                </c:pt>
                <c:pt idx="8">
                  <c:v>Louisiana</c:v>
                </c:pt>
              </c:strCache>
            </c:strRef>
          </c:cat>
          <c:val>
            <c:numRef>
              <c:f>'Seatbelt Survey 1'!$B$19:$J$19</c:f>
              <c:numCache>
                <c:formatCode>0%</c:formatCode>
                <c:ptCount val="9"/>
                <c:pt idx="0">
                  <c:v>0.77</c:v>
                </c:pt>
                <c:pt idx="1">
                  <c:v>0.73</c:v>
                </c:pt>
                <c:pt idx="2">
                  <c:v>0.78</c:v>
                </c:pt>
                <c:pt idx="3">
                  <c:v>0.73</c:v>
                </c:pt>
                <c:pt idx="4">
                  <c:v>0.72</c:v>
                </c:pt>
                <c:pt idx="5">
                  <c:v>0.75</c:v>
                </c:pt>
                <c:pt idx="6">
                  <c:v>0.79</c:v>
                </c:pt>
                <c:pt idx="7">
                  <c:v>0.76</c:v>
                </c:pt>
                <c:pt idx="8">
                  <c:v>0.76</c:v>
                </c:pt>
              </c:numCache>
            </c:numRef>
          </c:val>
        </c:ser>
        <c:ser>
          <c:idx val="3"/>
          <c:order val="4"/>
          <c:tx>
            <c:v>2011</c:v>
          </c:tx>
          <c:invertIfNegative val="0"/>
          <c:cat>
            <c:strRef>
              <c:f>'Seatbelt Survey 1'!$B$3:$J$3</c:f>
              <c:strCache>
                <c:ptCount val="9"/>
                <c:pt idx="0">
                  <c:v>1 (NO)</c:v>
                </c:pt>
                <c:pt idx="1">
                  <c:v>2 (EBR)</c:v>
                </c:pt>
                <c:pt idx="2">
                  <c:v>3 (Houma)</c:v>
                </c:pt>
                <c:pt idx="3">
                  <c:v>4 (Lafayette)</c:v>
                </c:pt>
                <c:pt idx="4">
                  <c:v>5 ( Lake Charles)</c:v>
                </c:pt>
                <c:pt idx="5">
                  <c:v>6 ( Alexandria)</c:v>
                </c:pt>
                <c:pt idx="6">
                  <c:v>7 (Shreveport)</c:v>
                </c:pt>
                <c:pt idx="7">
                  <c:v>8 (Monroe)</c:v>
                </c:pt>
                <c:pt idx="8">
                  <c:v>Louisiana</c:v>
                </c:pt>
              </c:strCache>
            </c:strRef>
          </c:cat>
          <c:val>
            <c:numRef>
              <c:f>'Seatbelt Survey 1'!$B$20:$J$20</c:f>
              <c:numCache>
                <c:formatCode>0%</c:formatCode>
                <c:ptCount val="9"/>
                <c:pt idx="0">
                  <c:v>0.75</c:v>
                </c:pt>
                <c:pt idx="1">
                  <c:v>0.78</c:v>
                </c:pt>
                <c:pt idx="2">
                  <c:v>0.8</c:v>
                </c:pt>
                <c:pt idx="3">
                  <c:v>0.8</c:v>
                </c:pt>
                <c:pt idx="4">
                  <c:v>0.75</c:v>
                </c:pt>
                <c:pt idx="5">
                  <c:v>0.75</c:v>
                </c:pt>
                <c:pt idx="6">
                  <c:v>0.78</c:v>
                </c:pt>
                <c:pt idx="7">
                  <c:v>0.78</c:v>
                </c:pt>
                <c:pt idx="8">
                  <c:v>0.78</c:v>
                </c:pt>
              </c:numCache>
            </c:numRef>
          </c:val>
        </c:ser>
        <c:ser>
          <c:idx val="4"/>
          <c:order val="5"/>
          <c:tx>
            <c:v>2012</c:v>
          </c:tx>
          <c:invertIfNegative val="0"/>
          <c:cat>
            <c:strRef>
              <c:f>'Seatbelt Survey 1'!$B$3:$J$3</c:f>
              <c:strCache>
                <c:ptCount val="9"/>
                <c:pt idx="0">
                  <c:v>1 (NO)</c:v>
                </c:pt>
                <c:pt idx="1">
                  <c:v>2 (EBR)</c:v>
                </c:pt>
                <c:pt idx="2">
                  <c:v>3 (Houma)</c:v>
                </c:pt>
                <c:pt idx="3">
                  <c:v>4 (Lafayette)</c:v>
                </c:pt>
                <c:pt idx="4">
                  <c:v>5 ( Lake Charles)</c:v>
                </c:pt>
                <c:pt idx="5">
                  <c:v>6 ( Alexandria)</c:v>
                </c:pt>
                <c:pt idx="6">
                  <c:v>7 (Shreveport)</c:v>
                </c:pt>
                <c:pt idx="7">
                  <c:v>8 (Monroe)</c:v>
                </c:pt>
                <c:pt idx="8">
                  <c:v>Louisiana</c:v>
                </c:pt>
              </c:strCache>
            </c:strRef>
          </c:cat>
          <c:val>
            <c:numRef>
              <c:f>'Seatbelt Survey 1'!$B$21:$J$21</c:f>
              <c:numCache>
                <c:formatCode>0%</c:formatCode>
                <c:ptCount val="9"/>
                <c:pt idx="0">
                  <c:v>0.81189999999999996</c:v>
                </c:pt>
                <c:pt idx="1">
                  <c:v>0.74</c:v>
                </c:pt>
                <c:pt idx="2">
                  <c:v>0.80349999999999999</c:v>
                </c:pt>
                <c:pt idx="3">
                  <c:v>0.83740000000000003</c:v>
                </c:pt>
                <c:pt idx="4">
                  <c:v>0.85550000000000004</c:v>
                </c:pt>
                <c:pt idx="5">
                  <c:v>0.72760000000000002</c:v>
                </c:pt>
                <c:pt idx="6">
                  <c:v>0.79759999999999998</c:v>
                </c:pt>
                <c:pt idx="7">
                  <c:v>0.62460000000000004</c:v>
                </c:pt>
                <c:pt idx="8">
                  <c:v>0.79310000000000003</c:v>
                </c:pt>
              </c:numCache>
            </c:numRef>
          </c:val>
        </c:ser>
        <c:ser>
          <c:idx val="6"/>
          <c:order val="6"/>
          <c:tx>
            <c:strRef>
              <c:f>'Seatbelt Survey 1'!$A$22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val>
            <c:numRef>
              <c:f>'Seatbelt Survey 1'!$B$22:$J$22</c:f>
              <c:numCache>
                <c:formatCode>0%</c:formatCode>
                <c:ptCount val="9"/>
                <c:pt idx="0">
                  <c:v>0.78098299999999998</c:v>
                </c:pt>
                <c:pt idx="1">
                  <c:v>0.82676300000000003</c:v>
                </c:pt>
                <c:pt idx="2">
                  <c:v>0.85481399999999996</c:v>
                </c:pt>
                <c:pt idx="3">
                  <c:v>0.81652100000000005</c:v>
                </c:pt>
                <c:pt idx="4">
                  <c:v>0.90996999999999995</c:v>
                </c:pt>
                <c:pt idx="5">
                  <c:v>0.83417600000000003</c:v>
                </c:pt>
                <c:pt idx="6">
                  <c:v>0.83572999999999997</c:v>
                </c:pt>
                <c:pt idx="7">
                  <c:v>0.81018400000000002</c:v>
                </c:pt>
                <c:pt idx="8">
                  <c:v>0.82544200000000001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376544"/>
        <c:axId val="332370016"/>
      </c:barChart>
      <c:catAx>
        <c:axId val="33237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2370016"/>
        <c:crosses val="autoZero"/>
        <c:auto val="1"/>
        <c:lblAlgn val="ctr"/>
        <c:lblOffset val="100"/>
        <c:noMultiLvlLbl val="0"/>
      </c:catAx>
      <c:valAx>
        <c:axId val="33237001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23765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Fatalities per  100 Million Miles</a:t>
            </a:r>
          </a:p>
        </c:rich>
      </c:tx>
      <c:layout>
        <c:manualLayout>
          <c:xMode val="edge"/>
          <c:yMode val="edge"/>
          <c:x val="0.2579443350831146"/>
          <c:y val="2.3352143482064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453958880139982E-2"/>
          <c:y val="6.5101924759405072E-2"/>
          <c:w val="0.91055993000874891"/>
          <c:h val="0.81531102362204722"/>
        </c:manualLayout>
      </c:layout>
      <c:scatterChart>
        <c:scatterStyle val="smoothMarker"/>
        <c:varyColors val="0"/>
        <c:ser>
          <c:idx val="0"/>
          <c:order val="0"/>
          <c:tx>
            <c:v>LA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'A2'!$A$3:$A$8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'A2'!$N$3:$N$8</c:f>
              <c:numCache>
                <c:formatCode>0.00</c:formatCode>
                <c:ptCount val="6"/>
                <c:pt idx="0">
                  <c:v>2.1872246696035242</c:v>
                </c:pt>
                <c:pt idx="1">
                  <c:v>2.0333333333333332</c:v>
                </c:pt>
                <c:pt idx="2">
                  <c:v>1.8351893095768375</c:v>
                </c:pt>
                <c:pt idx="3">
                  <c:v>1.5824175824175823</c:v>
                </c:pt>
                <c:pt idx="4">
                  <c:v>1.4537634408602151</c:v>
                </c:pt>
                <c:pt idx="5">
                  <c:v>1.544021727507966</c:v>
                </c:pt>
              </c:numCache>
            </c:numRef>
          </c:yVal>
          <c:smooth val="1"/>
        </c:ser>
        <c:ser>
          <c:idx val="1"/>
          <c:order val="1"/>
          <c:tx>
            <c:v>US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'A2'!$A$3:$A$8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'A2'!$R$3:$R$8</c:f>
              <c:numCache>
                <c:formatCode>General</c:formatCode>
                <c:ptCount val="6"/>
                <c:pt idx="0">
                  <c:v>1.36</c:v>
                </c:pt>
                <c:pt idx="1">
                  <c:v>1.26</c:v>
                </c:pt>
                <c:pt idx="2">
                  <c:v>1.1499999999999999</c:v>
                </c:pt>
                <c:pt idx="3">
                  <c:v>1.1100000000000001</c:v>
                </c:pt>
                <c:pt idx="4">
                  <c:v>1.0900000000000001</c:v>
                </c:pt>
                <c:pt idx="5">
                  <c:v>1.1599999999999999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310720"/>
        <c:axId val="280313984"/>
      </c:scatterChart>
      <c:valAx>
        <c:axId val="280310720"/>
        <c:scaling>
          <c:orientation val="minMax"/>
          <c:max val="2012"/>
          <c:min val="2007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13984"/>
        <c:crosses val="autoZero"/>
        <c:crossBetween val="midCat"/>
        <c:minorUnit val="1"/>
      </c:valAx>
      <c:valAx>
        <c:axId val="2803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10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59789593949588"/>
          <c:y val="8.8069763580888055E-2"/>
          <c:w val="0.73571526869541715"/>
          <c:h val="0.75226812117972675"/>
        </c:manualLayout>
      </c:layout>
      <c:pieChart>
        <c:varyColors val="1"/>
        <c:ser>
          <c:idx val="0"/>
          <c:order val="0"/>
          <c:tx>
            <c:strRef>
              <c:f>'seatbelt Surv_fat 2'!$C$6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3336735815264043"/>
                  <c:y val="3.00547568286594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'seatbelt Surv_fat 2'!$B$7:$B$10</c:f>
              <c:strCache>
                <c:ptCount val="4"/>
                <c:pt idx="0">
                  <c:v>Car</c:v>
                </c:pt>
                <c:pt idx="1">
                  <c:v>Pick-up</c:v>
                </c:pt>
                <c:pt idx="2">
                  <c:v>SUV</c:v>
                </c:pt>
                <c:pt idx="3">
                  <c:v>Van</c:v>
                </c:pt>
              </c:strCache>
            </c:strRef>
          </c:cat>
          <c:val>
            <c:numRef>
              <c:f>'seatbelt Surv_fat 2'!$C$7:$C$10</c:f>
              <c:numCache>
                <c:formatCode>0.0%</c:formatCode>
                <c:ptCount val="4"/>
                <c:pt idx="0">
                  <c:v>0.39643809320678253</c:v>
                </c:pt>
                <c:pt idx="1">
                  <c:v>0.29467846859336677</c:v>
                </c:pt>
                <c:pt idx="2">
                  <c:v>0.25306601258398209</c:v>
                </c:pt>
                <c:pt idx="3">
                  <c:v>5.5817425615868617E-2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82482325216026"/>
          <c:y val="0.10606668002939801"/>
          <c:w val="0.76747815007020426"/>
          <c:h val="0.78505388622646588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235260608814906"/>
                  <c:y val="0.157511366271175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949588980089195"/>
                  <c:y val="1.7665125903250237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'seatbelt Surv_fat 2'!$B$20:$B$23</c:f>
              <c:strCache>
                <c:ptCount val="4"/>
                <c:pt idx="0">
                  <c:v>Car</c:v>
                </c:pt>
                <c:pt idx="1">
                  <c:v>Pick-up</c:v>
                </c:pt>
                <c:pt idx="2">
                  <c:v>SUV</c:v>
                </c:pt>
                <c:pt idx="3">
                  <c:v>Van</c:v>
                </c:pt>
              </c:strCache>
            </c:strRef>
          </c:cat>
          <c:val>
            <c:numRef>
              <c:f>'seatbelt Surv_fat 2'!$F$20:$F$23</c:f>
              <c:numCache>
                <c:formatCode>General</c:formatCode>
                <c:ptCount val="4"/>
                <c:pt idx="0">
                  <c:v>164</c:v>
                </c:pt>
                <c:pt idx="1">
                  <c:v>103</c:v>
                </c:pt>
                <c:pt idx="2">
                  <c:v>57</c:v>
                </c:pt>
                <c:pt idx="3">
                  <c:v>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6.1460594179764128E-3"/>
                  <c:y val="-9.3331481365121986E-3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5351945406018"/>
                      <c:h val="0.150733309595804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0785830101406125E-3"/>
                  <c:y val="1.8372700518734826E-7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57299137051802"/>
                      <c:h val="0.1507333095958042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4299100989132365E-2"/>
                  <c:y val="3.025983775435625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801759998375266E-2"/>
                  <c:y val="5.647400685448711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'seatbelt Surv_fat 2'!$B$27:$B$30</c:f>
              <c:strCache>
                <c:ptCount val="4"/>
                <c:pt idx="0">
                  <c:v>Car</c:v>
                </c:pt>
                <c:pt idx="1">
                  <c:v>Pick-up</c:v>
                </c:pt>
                <c:pt idx="2">
                  <c:v>SUV</c:v>
                </c:pt>
                <c:pt idx="3">
                  <c:v>Van</c:v>
                </c:pt>
              </c:strCache>
            </c:strRef>
          </c:cat>
          <c:val>
            <c:numRef>
              <c:f>'seatbelt Surv_fat 2'!$C$27:$C$30</c:f>
              <c:numCache>
                <c:formatCode>0.0%</c:formatCode>
                <c:ptCount val="4"/>
                <c:pt idx="0">
                  <c:v>0.84952300000000003</c:v>
                </c:pt>
                <c:pt idx="1">
                  <c:v>0.76448300000000002</c:v>
                </c:pt>
                <c:pt idx="2">
                  <c:v>0.86103600000000002</c:v>
                </c:pt>
                <c:pt idx="3">
                  <c:v>0.86288600000000004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1968928"/>
        <c:axId val="281968384"/>
      </c:barChart>
      <c:valAx>
        <c:axId val="281968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68928"/>
        <c:crosses val="autoZero"/>
        <c:crossBetween val="between"/>
      </c:valAx>
      <c:catAx>
        <c:axId val="281968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68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2.796219858940293E-3"/>
                  <c:y val="-9.19522128699429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01307138244852"/>
                      <c:h val="0.11172413793103446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360725918368072E-2"/>
                  <c:y val="8.660693275409539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505024847756209"/>
                  <c:y val="1.65669291338582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'seatbelt Surv_fat 2'!$B$20:$B$23</c:f>
              <c:strCache>
                <c:ptCount val="4"/>
                <c:pt idx="0">
                  <c:v>Car</c:v>
                </c:pt>
                <c:pt idx="1">
                  <c:v>Pick-up</c:v>
                </c:pt>
                <c:pt idx="2">
                  <c:v>SUV</c:v>
                </c:pt>
                <c:pt idx="3">
                  <c:v>Van</c:v>
                </c:pt>
              </c:strCache>
            </c:strRef>
          </c:cat>
          <c:val>
            <c:numRef>
              <c:f>'seatbelt Surv_fat 2'!$G$20:$G$23</c:f>
              <c:numCache>
                <c:formatCode>0%</c:formatCode>
                <c:ptCount val="4"/>
                <c:pt idx="0">
                  <c:v>0.47169811320754718</c:v>
                </c:pt>
                <c:pt idx="1">
                  <c:v>0.70833333333333337</c:v>
                </c:pt>
                <c:pt idx="2">
                  <c:v>0.52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1971648"/>
        <c:axId val="281970560"/>
      </c:barChart>
      <c:valAx>
        <c:axId val="28197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71648"/>
        <c:crosses val="autoZero"/>
        <c:crossBetween val="between"/>
      </c:valAx>
      <c:catAx>
        <c:axId val="281971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70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PICKUP</a:t>
                    </a:r>
                    <a:r>
                      <a:rPr lang="en-US" baseline="0" smtClean="0"/>
                      <a:t>, </a:t>
                    </a:r>
                    <a:fld id="{580A4300-6ACE-4C23-A669-2F87F0C4C070}" type="VALUE">
                      <a:rPr lang="en-US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'Table 3'!$B$1:$E$1</c:f>
              <c:strCache>
                <c:ptCount val="4"/>
                <c:pt idx="0">
                  <c:v>Car</c:v>
                </c:pt>
                <c:pt idx="1">
                  <c:v>Truck</c:v>
                </c:pt>
                <c:pt idx="2">
                  <c:v>SUV</c:v>
                </c:pt>
                <c:pt idx="3">
                  <c:v>Van</c:v>
                </c:pt>
              </c:strCache>
            </c:strRef>
          </c:cat>
          <c:val>
            <c:numRef>
              <c:f>'Table 3'!$B$10:$E$10</c:f>
              <c:numCache>
                <c:formatCode>0.0%</c:formatCode>
                <c:ptCount val="4"/>
                <c:pt idx="0">
                  <c:v>0.39643809320678253</c:v>
                </c:pt>
                <c:pt idx="1">
                  <c:v>0.29467846859336677</c:v>
                </c:pt>
                <c:pt idx="2">
                  <c:v>0.25306601258398209</c:v>
                </c:pt>
                <c:pt idx="3">
                  <c:v>5.5817425615868617E-2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1935585231736057"/>
                  <c:y val="4.0392145548489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'seatbelt 2'!$B$46:$B$50</c:f>
              <c:strCache>
                <c:ptCount val="5"/>
                <c:pt idx="0">
                  <c:v>CAR</c:v>
                </c:pt>
                <c:pt idx="1">
                  <c:v>PICKUP</c:v>
                </c:pt>
                <c:pt idx="2">
                  <c:v>VAN</c:v>
                </c:pt>
                <c:pt idx="3">
                  <c:v>SUV</c:v>
                </c:pt>
                <c:pt idx="4">
                  <c:v>All</c:v>
                </c:pt>
              </c:strCache>
            </c:strRef>
          </c:cat>
          <c:val>
            <c:numRef>
              <c:f>'seatbelt 2'!$E$46:$E$49</c:f>
              <c:numCache>
                <c:formatCode>0%</c:formatCode>
                <c:ptCount val="4"/>
                <c:pt idx="0">
                  <c:v>0.43859649122807015</c:v>
                </c:pt>
                <c:pt idx="1">
                  <c:v>0.39766081871345027</c:v>
                </c:pt>
                <c:pt idx="2">
                  <c:v>1.1695906432748537E-2</c:v>
                </c:pt>
                <c:pt idx="3">
                  <c:v>0.15204678362573099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dirty="0"/>
              <a:t>Seat Belt Use by Vehicle </a:t>
            </a:r>
            <a:r>
              <a:rPr lang="en-US" sz="2400" dirty="0" smtClean="0"/>
              <a:t>Type </a:t>
            </a:r>
            <a:r>
              <a:rPr lang="en-US" sz="2400" dirty="0" smtClean="0"/>
              <a:t>(Roadside Survey</a:t>
            </a:r>
            <a:r>
              <a:rPr lang="en-US" sz="2400" dirty="0" smtClean="0"/>
              <a:t>)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seatbelt!$B$14</c:f>
              <c:strCache>
                <c:ptCount val="1"/>
                <c:pt idx="0">
                  <c:v>Driver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seatbelt!$A$15:$A$18</c:f>
              <c:strCache>
                <c:ptCount val="4"/>
                <c:pt idx="0">
                  <c:v>Car</c:v>
                </c:pt>
                <c:pt idx="1">
                  <c:v>Pick-up</c:v>
                </c:pt>
                <c:pt idx="2">
                  <c:v>SUV</c:v>
                </c:pt>
                <c:pt idx="3">
                  <c:v>Van</c:v>
                </c:pt>
              </c:strCache>
            </c:strRef>
          </c:cat>
          <c:val>
            <c:numRef>
              <c:f>seatbelt!$B$15:$B$18</c:f>
              <c:numCache>
                <c:formatCode>0.0%</c:formatCode>
                <c:ptCount val="4"/>
                <c:pt idx="0">
                  <c:v>0.84952300000000003</c:v>
                </c:pt>
                <c:pt idx="1">
                  <c:v>0.76448300000000002</c:v>
                </c:pt>
                <c:pt idx="2">
                  <c:v>0.86103600000000002</c:v>
                </c:pt>
                <c:pt idx="3">
                  <c:v>0.86288600000000004</c:v>
                </c:pt>
              </c:numCache>
            </c:numRef>
          </c:val>
        </c:ser>
        <c:ser>
          <c:idx val="1"/>
          <c:order val="1"/>
          <c:tx>
            <c:strRef>
              <c:f>seatbelt!$C$14</c:f>
              <c:strCache>
                <c:ptCount val="1"/>
                <c:pt idx="0">
                  <c:v>Passenger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seatbelt!$A$15:$A$18</c:f>
              <c:strCache>
                <c:ptCount val="4"/>
                <c:pt idx="0">
                  <c:v>Car</c:v>
                </c:pt>
                <c:pt idx="1">
                  <c:v>Pick-up</c:v>
                </c:pt>
                <c:pt idx="2">
                  <c:v>SUV</c:v>
                </c:pt>
                <c:pt idx="3">
                  <c:v>Van</c:v>
                </c:pt>
              </c:strCache>
            </c:strRef>
          </c:cat>
          <c:val>
            <c:numRef>
              <c:f>seatbelt!$C$15:$C$18</c:f>
              <c:numCache>
                <c:formatCode>0.0%</c:formatCode>
                <c:ptCount val="4"/>
                <c:pt idx="0">
                  <c:v>0.81523699999999999</c:v>
                </c:pt>
                <c:pt idx="1">
                  <c:v>0.73651999999999995</c:v>
                </c:pt>
                <c:pt idx="2">
                  <c:v>0.87248099999999995</c:v>
                </c:pt>
                <c:pt idx="3">
                  <c:v>0.85376099999999999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3188000"/>
        <c:axId val="283181472"/>
      </c:barChart>
      <c:catAx>
        <c:axId val="2831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81472"/>
        <c:crosses val="autoZero"/>
        <c:auto val="1"/>
        <c:lblAlgn val="ctr"/>
        <c:lblOffset val="100"/>
        <c:noMultiLvlLbl val="0"/>
      </c:catAx>
      <c:valAx>
        <c:axId val="28318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8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 dirty="0"/>
              <a:t>Seat Belt Use by </a:t>
            </a:r>
            <a:r>
              <a:rPr lang="en-US" sz="2800" dirty="0" smtClean="0"/>
              <a:t>Race </a:t>
            </a:r>
            <a:r>
              <a:rPr lang="en-US" sz="2800" dirty="0" smtClean="0"/>
              <a:t>(Roadside Survey</a:t>
            </a:r>
            <a:r>
              <a:rPr lang="en-US" sz="2800" dirty="0" smtClean="0"/>
              <a:t>)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seatbelt!$B$8</c:f>
              <c:strCache>
                <c:ptCount val="1"/>
                <c:pt idx="0">
                  <c:v>Driver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seatbelt!$A$9:$A$12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seatbelt!$B$9:$B$12</c:f>
              <c:numCache>
                <c:formatCode>0.0%</c:formatCode>
                <c:ptCount val="4"/>
                <c:pt idx="0">
                  <c:v>0.84877199999999997</c:v>
                </c:pt>
                <c:pt idx="1">
                  <c:v>0.786825</c:v>
                </c:pt>
                <c:pt idx="2">
                  <c:v>0.81935899999999995</c:v>
                </c:pt>
                <c:pt idx="3">
                  <c:v>0.85520799999999997</c:v>
                </c:pt>
              </c:numCache>
            </c:numRef>
          </c:val>
        </c:ser>
        <c:ser>
          <c:idx val="1"/>
          <c:order val="1"/>
          <c:tx>
            <c:strRef>
              <c:f>seatbelt!$C$8</c:f>
              <c:strCache>
                <c:ptCount val="1"/>
                <c:pt idx="0">
                  <c:v>Passenger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seatbelt!$A$9:$A$12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seatbelt!$C$9:$C$12</c:f>
              <c:numCache>
                <c:formatCode>0.0%</c:formatCode>
                <c:ptCount val="4"/>
                <c:pt idx="0">
                  <c:v>0.857846</c:v>
                </c:pt>
                <c:pt idx="1">
                  <c:v>0.72724299999999997</c:v>
                </c:pt>
                <c:pt idx="2">
                  <c:v>0.84809599999999996</c:v>
                </c:pt>
                <c:pt idx="3">
                  <c:v>0.88963499999999995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3191264"/>
        <c:axId val="283185280"/>
      </c:barChart>
      <c:catAx>
        <c:axId val="2831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85280"/>
        <c:crosses val="autoZero"/>
        <c:auto val="1"/>
        <c:lblAlgn val="ctr"/>
        <c:lblOffset val="100"/>
        <c:noMultiLvlLbl val="0"/>
      </c:catAx>
      <c:valAx>
        <c:axId val="28318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63746178297368"/>
          <c:y val="8.2758620689655171E-2"/>
          <c:w val="0.71868915153742152"/>
          <c:h val="0.793677617883971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554520579222067"/>
                  <c:y val="8.660693275409539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9941920822526729"/>
                  <c:y val="0.191279572812019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'seatbelt Surv_fat 2'!$B$36:$B$38</c:f>
              <c:strCache>
                <c:ptCount val="3"/>
                <c:pt idx="0">
                  <c:v>Black</c:v>
                </c:pt>
                <c:pt idx="1">
                  <c:v>Other</c:v>
                </c:pt>
                <c:pt idx="2">
                  <c:v>White</c:v>
                </c:pt>
              </c:strCache>
            </c:strRef>
          </c:cat>
          <c:val>
            <c:numRef>
              <c:f>'seatbelt Surv_fat 2'!$G$36:$G$38</c:f>
              <c:numCache>
                <c:formatCode>0%</c:formatCode>
                <c:ptCount val="3"/>
                <c:pt idx="0">
                  <c:v>0.65714285714285714</c:v>
                </c:pt>
                <c:pt idx="1">
                  <c:v>0.4</c:v>
                </c:pt>
                <c:pt idx="2">
                  <c:v>0.52608695652173909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4879200"/>
        <c:axId val="284878656"/>
      </c:barChart>
      <c:valAx>
        <c:axId val="28487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879200"/>
        <c:crosses val="autoZero"/>
        <c:crossBetween val="between"/>
      </c:valAx>
      <c:catAx>
        <c:axId val="28487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878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 dirty="0"/>
              <a:t>Seat Belt Use by </a:t>
            </a:r>
            <a:r>
              <a:rPr lang="en-US" sz="2800" dirty="0" smtClean="0"/>
              <a:t>Gender</a:t>
            </a:r>
          </a:p>
          <a:p>
            <a:pPr>
              <a:defRPr sz="2800"/>
            </a:pPr>
            <a:r>
              <a:rPr lang="en-US" sz="2800" dirty="0" smtClean="0"/>
              <a:t>(Roadside Survey)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seatbelt!$B$4</c:f>
              <c:strCache>
                <c:ptCount val="1"/>
                <c:pt idx="0">
                  <c:v>Driver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seatbelt!$A$5:$A$6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seatbelt!$B$5:$B$6</c:f>
              <c:numCache>
                <c:formatCode>0.0%</c:formatCode>
                <c:ptCount val="2"/>
                <c:pt idx="0">
                  <c:v>0.78817099999999995</c:v>
                </c:pt>
                <c:pt idx="1">
                  <c:v>0.87769399999999997</c:v>
                </c:pt>
              </c:numCache>
            </c:numRef>
          </c:val>
        </c:ser>
        <c:ser>
          <c:idx val="1"/>
          <c:order val="1"/>
          <c:tx>
            <c:strRef>
              <c:f>seatbelt!$C$4</c:f>
              <c:strCache>
                <c:ptCount val="1"/>
                <c:pt idx="0">
                  <c:v>Passenger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seatbelt!$A$5:$A$6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seatbelt!$C$5:$C$6</c:f>
              <c:numCache>
                <c:formatCode>0.0%</c:formatCode>
                <c:ptCount val="2"/>
                <c:pt idx="0">
                  <c:v>0.76754599999999995</c:v>
                </c:pt>
                <c:pt idx="1">
                  <c:v>0.84348199999999995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3187456"/>
        <c:axId val="283182560"/>
      </c:barChart>
      <c:catAx>
        <c:axId val="2831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82560"/>
        <c:crosses val="autoZero"/>
        <c:auto val="1"/>
        <c:lblAlgn val="ctr"/>
        <c:lblOffset val="100"/>
        <c:noMultiLvlLbl val="0"/>
      </c:catAx>
      <c:valAx>
        <c:axId val="2831825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8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27650336423385"/>
          <c:y val="0.93348337707786522"/>
          <c:w val="0.29245196717351923"/>
          <c:h val="6.6516622922134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96412271483468E-2"/>
          <c:y val="0.10842795127441644"/>
          <c:w val="0.86493164176528226"/>
          <c:h val="0.74302549027527243"/>
        </c:manualLayout>
      </c:layout>
      <c:lineChart>
        <c:grouping val="standard"/>
        <c:varyColors val="0"/>
        <c:ser>
          <c:idx val="0"/>
          <c:order val="0"/>
          <c:tx>
            <c:strRef>
              <c:f>'national data'!$E$1</c:f>
              <c:strCache>
                <c:ptCount val="1"/>
                <c:pt idx="0">
                  <c:v>fatalities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'national data'!$A$2:$A$36</c:f>
              <c:numCache>
                <c:formatCode>General</c:formatCode>
                <c:ptCount val="35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</c:numCache>
            </c:numRef>
          </c:cat>
          <c:val>
            <c:numRef>
              <c:f>'national data'!$E$2:$E$36</c:f>
              <c:numCache>
                <c:formatCode>General</c:formatCode>
                <c:ptCount val="35"/>
                <c:pt idx="0">
                  <c:v>45494</c:v>
                </c:pt>
                <c:pt idx="1">
                  <c:v>47859</c:v>
                </c:pt>
                <c:pt idx="2">
                  <c:v>50294</c:v>
                </c:pt>
                <c:pt idx="3">
                  <c:v>51073</c:v>
                </c:pt>
                <c:pt idx="4">
                  <c:v>51080</c:v>
                </c:pt>
                <c:pt idx="5">
                  <c:v>49280</c:v>
                </c:pt>
                <c:pt idx="6">
                  <c:v>43934</c:v>
                </c:pt>
                <c:pt idx="7">
                  <c:v>42581</c:v>
                </c:pt>
                <c:pt idx="8">
                  <c:v>44250</c:v>
                </c:pt>
                <c:pt idx="9">
                  <c:v>43807</c:v>
                </c:pt>
                <c:pt idx="10">
                  <c:v>46075</c:v>
                </c:pt>
                <c:pt idx="11">
                  <c:v>46375</c:v>
                </c:pt>
                <c:pt idx="12">
                  <c:v>47061</c:v>
                </c:pt>
                <c:pt idx="13">
                  <c:v>45570</c:v>
                </c:pt>
                <c:pt idx="14">
                  <c:v>44588</c:v>
                </c:pt>
                <c:pt idx="15">
                  <c:v>41497</c:v>
                </c:pt>
                <c:pt idx="16">
                  <c:v>39244</c:v>
                </c:pt>
                <c:pt idx="17">
                  <c:v>40140</c:v>
                </c:pt>
                <c:pt idx="18">
                  <c:v>40712</c:v>
                </c:pt>
                <c:pt idx="19">
                  <c:v>41805</c:v>
                </c:pt>
                <c:pt idx="20">
                  <c:v>42056</c:v>
                </c:pt>
                <c:pt idx="21">
                  <c:v>42012</c:v>
                </c:pt>
                <c:pt idx="22">
                  <c:v>41500</c:v>
                </c:pt>
                <c:pt idx="23">
                  <c:v>41713</c:v>
                </c:pt>
                <c:pt idx="24">
                  <c:v>41942</c:v>
                </c:pt>
                <c:pt idx="25">
                  <c:v>42194</c:v>
                </c:pt>
                <c:pt idx="26">
                  <c:v>43002</c:v>
                </c:pt>
                <c:pt idx="27">
                  <c:v>42876</c:v>
                </c:pt>
                <c:pt idx="28">
                  <c:v>42831</c:v>
                </c:pt>
                <c:pt idx="29">
                  <c:v>43500</c:v>
                </c:pt>
                <c:pt idx="30">
                  <c:v>42707</c:v>
                </c:pt>
                <c:pt idx="31">
                  <c:v>41254</c:v>
                </c:pt>
                <c:pt idx="32">
                  <c:v>37417</c:v>
                </c:pt>
                <c:pt idx="33">
                  <c:v>33881</c:v>
                </c:pt>
                <c:pt idx="34">
                  <c:v>32878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'national data'!$H$1</c:f>
              <c:strCache>
                <c:ptCount val="1"/>
                <c:pt idx="0">
                  <c:v>Unempl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'national data'!$A$2:$A$36</c:f>
              <c:numCache>
                <c:formatCode>General</c:formatCode>
                <c:ptCount val="35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</c:numCache>
            </c:numRef>
          </c:cat>
          <c:val>
            <c:numRef>
              <c:f>'national data'!$H$2:$H$36</c:f>
              <c:numCache>
                <c:formatCode>0</c:formatCode>
                <c:ptCount val="35"/>
                <c:pt idx="0">
                  <c:v>36916.949999999997</c:v>
                </c:pt>
                <c:pt idx="1">
                  <c:v>34670.44</c:v>
                </c:pt>
                <c:pt idx="2">
                  <c:v>30849.34</c:v>
                </c:pt>
                <c:pt idx="3">
                  <c:v>30399.74</c:v>
                </c:pt>
                <c:pt idx="4">
                  <c:v>38118.014999999999</c:v>
                </c:pt>
                <c:pt idx="5">
                  <c:v>41409.364999999998</c:v>
                </c:pt>
                <c:pt idx="6">
                  <c:v>53407.775000000001</c:v>
                </c:pt>
                <c:pt idx="7">
                  <c:v>53651.584999999999</c:v>
                </c:pt>
                <c:pt idx="8">
                  <c:v>42760.394999999997</c:v>
                </c:pt>
                <c:pt idx="9">
                  <c:v>41649.370000000003</c:v>
                </c:pt>
                <c:pt idx="10">
                  <c:v>41213.699999999997</c:v>
                </c:pt>
                <c:pt idx="11">
                  <c:v>37130.495000000003</c:v>
                </c:pt>
                <c:pt idx="12">
                  <c:v>33532.165000000001</c:v>
                </c:pt>
                <c:pt idx="13">
                  <c:v>32646.15</c:v>
                </c:pt>
                <c:pt idx="14">
                  <c:v>35208.370000000003</c:v>
                </c:pt>
                <c:pt idx="15">
                  <c:v>43171.025000000001</c:v>
                </c:pt>
                <c:pt idx="16">
                  <c:v>48261.26</c:v>
                </c:pt>
                <c:pt idx="17">
                  <c:v>44928.845000000001</c:v>
                </c:pt>
                <c:pt idx="18">
                  <c:v>40142.684999999998</c:v>
                </c:pt>
                <c:pt idx="19">
                  <c:v>37372.504999999997</c:v>
                </c:pt>
                <c:pt idx="20">
                  <c:v>36572.11</c:v>
                </c:pt>
                <c:pt idx="21">
                  <c:v>34029.915000000001</c:v>
                </c:pt>
                <c:pt idx="22">
                  <c:v>31437.285</c:v>
                </c:pt>
                <c:pt idx="23">
                  <c:v>29735.22</c:v>
                </c:pt>
                <c:pt idx="24">
                  <c:v>28496.654999999999</c:v>
                </c:pt>
                <c:pt idx="25">
                  <c:v>34058.1</c:v>
                </c:pt>
                <c:pt idx="26">
                  <c:v>41997.955000000002</c:v>
                </c:pt>
                <c:pt idx="27">
                  <c:v>43653.404999999999</c:v>
                </c:pt>
                <c:pt idx="28">
                  <c:v>40609.355000000003</c:v>
                </c:pt>
                <c:pt idx="29">
                  <c:v>37992.805</c:v>
                </c:pt>
                <c:pt idx="30">
                  <c:v>34850.205000000002</c:v>
                </c:pt>
                <c:pt idx="31">
                  <c:v>35161.925000000003</c:v>
                </c:pt>
                <c:pt idx="32">
                  <c:v>44422.98</c:v>
                </c:pt>
                <c:pt idx="33">
                  <c:v>71058.850000000006</c:v>
                </c:pt>
                <c:pt idx="34">
                  <c:v>74300.304999999993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318880"/>
        <c:axId val="280325408"/>
      </c:lineChart>
      <c:catAx>
        <c:axId val="2803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25408"/>
        <c:crosses val="autoZero"/>
        <c:auto val="1"/>
        <c:lblAlgn val="ctr"/>
        <c:lblOffset val="100"/>
        <c:noMultiLvlLbl val="0"/>
      </c:catAx>
      <c:valAx>
        <c:axId val="280325408"/>
        <c:scaling>
          <c:orientation val="minMax"/>
          <c:max val="55000"/>
          <c:min val="28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1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Sheet5!$B$11</c:f>
              <c:strCache>
                <c:ptCount val="1"/>
                <c:pt idx="0">
                  <c:v>CHILD SAFETY SEAT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Sheet5!$A$12:$A$19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Sheet5!$B$12:$B$19</c:f>
              <c:numCache>
                <c:formatCode>General</c:formatCode>
                <c:ptCount val="8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</c:ser>
        <c:ser>
          <c:idx val="2"/>
          <c:order val="1"/>
          <c:tx>
            <c:strRef>
              <c:f>Sheet5!$C$11</c:f>
              <c:strCache>
                <c:ptCount val="1"/>
                <c:pt idx="0">
                  <c:v>NONE USED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Sheet5!$A$12:$A$19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Sheet5!$C$12:$C$19</c:f>
              <c:numCache>
                <c:formatCode>General</c:formatCode>
                <c:ptCount val="8"/>
                <c:pt idx="0">
                  <c:v>30</c:v>
                </c:pt>
                <c:pt idx="1">
                  <c:v>26</c:v>
                </c:pt>
                <c:pt idx="2">
                  <c:v>42</c:v>
                </c:pt>
                <c:pt idx="3">
                  <c:v>30</c:v>
                </c:pt>
                <c:pt idx="4">
                  <c:v>34</c:v>
                </c:pt>
                <c:pt idx="5">
                  <c:v>36</c:v>
                </c:pt>
                <c:pt idx="6">
                  <c:v>12</c:v>
                </c:pt>
                <c:pt idx="7">
                  <c:v>28</c:v>
                </c:pt>
              </c:numCache>
            </c:numRef>
          </c:val>
        </c:ser>
        <c:ser>
          <c:idx val="3"/>
          <c:order val="2"/>
          <c:tx>
            <c:strRef>
              <c:f>Sheet5!$D$11</c:f>
              <c:strCache>
                <c:ptCount val="1"/>
                <c:pt idx="0">
                  <c:v>UNKNOWN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Sheet5!$A$12:$A$19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Sheet5!$D$12:$D$19</c:f>
              <c:numCache>
                <c:formatCode>General</c:formatCode>
                <c:ptCount val="8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ser>
          <c:idx val="4"/>
          <c:order val="3"/>
          <c:tx>
            <c:strRef>
              <c:f>Sheet5!$E$11</c:f>
              <c:strCache>
                <c:ptCount val="1"/>
                <c:pt idx="0">
                  <c:v>USED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Sheet5!$A$12:$A$19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Sheet5!$E$12:$E$19</c:f>
              <c:numCache>
                <c:formatCode>General</c:formatCode>
                <c:ptCount val="8"/>
                <c:pt idx="0">
                  <c:v>10</c:v>
                </c:pt>
                <c:pt idx="1">
                  <c:v>11</c:v>
                </c:pt>
                <c:pt idx="2">
                  <c:v>4</c:v>
                </c:pt>
                <c:pt idx="3">
                  <c:v>12</c:v>
                </c:pt>
                <c:pt idx="4">
                  <c:v>7</c:v>
                </c:pt>
                <c:pt idx="5">
                  <c:v>6</c:v>
                </c:pt>
                <c:pt idx="6">
                  <c:v>11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3184192"/>
        <c:axId val="283193984"/>
      </c:barChart>
      <c:catAx>
        <c:axId val="2831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93984"/>
        <c:crosses val="autoZero"/>
        <c:auto val="1"/>
        <c:lblAlgn val="ctr"/>
        <c:lblOffset val="100"/>
        <c:noMultiLvlLbl val="0"/>
      </c:catAx>
      <c:valAx>
        <c:axId val="2831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8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4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6805555555555565"/>
                  <c:y val="0.122371682706328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5555555555556"/>
                      <c:h val="0.1083333333333333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0963713910761159"/>
                  <c:y val="-0.186786235053951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7608705161854769E-2"/>
                  <c:y val="0.156471274424030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Sheet1!$F$3:$F$8</c:f>
              <c:strCache>
                <c:ptCount val="6"/>
                <c:pt idx="0">
                  <c:v>STOP DRIVING DRUNK </c:v>
                </c:pt>
                <c:pt idx="1">
                  <c:v>WEARING SEAT BELTS </c:v>
                </c:pt>
                <c:pt idx="2">
                  <c:v>STOP TEXTING WHILE DRIVING </c:v>
                </c:pt>
                <c:pt idx="3">
                  <c:v>STOP USING THE CELL PHONE WHILE DRIVING</c:v>
                </c:pt>
                <c:pt idx="4">
                  <c:v>OBEY THE SPEED LIMIT </c:v>
                </c:pt>
                <c:pt idx="5">
                  <c:v>DRIVING SAFELY </c:v>
                </c:pt>
              </c:strCache>
            </c:strRef>
          </c:cat>
          <c:val>
            <c:numRef>
              <c:f>Sheet1!$G$3:$G$8</c:f>
              <c:numCache>
                <c:formatCode>0%</c:formatCode>
                <c:ptCount val="6"/>
                <c:pt idx="0">
                  <c:v>0.36</c:v>
                </c:pt>
                <c:pt idx="1">
                  <c:v>0.03</c:v>
                </c:pt>
                <c:pt idx="2">
                  <c:v>0.3</c:v>
                </c:pt>
                <c:pt idx="3">
                  <c:v>0.08</c:v>
                </c:pt>
                <c:pt idx="4">
                  <c:v>0.03</c:v>
                </c:pt>
                <c:pt idx="5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'A1'!$P$1</c:f>
              <c:strCache>
                <c:ptCount val="1"/>
                <c:pt idx="0">
                  <c:v>All Crashes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'A1'!$A$2:$A$15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'A1'!$J$2:$J$15</c:f>
              <c:numCache>
                <c:formatCode>General</c:formatCode>
                <c:ptCount val="8"/>
                <c:pt idx="0">
                  <c:v>649</c:v>
                </c:pt>
                <c:pt idx="1">
                  <c:v>688</c:v>
                </c:pt>
                <c:pt idx="2">
                  <c:v>662</c:v>
                </c:pt>
                <c:pt idx="3">
                  <c:v>595</c:v>
                </c:pt>
                <c:pt idx="4">
                  <c:v>556</c:v>
                </c:pt>
                <c:pt idx="5">
                  <c:v>469</c:v>
                </c:pt>
                <c:pt idx="6">
                  <c:v>467</c:v>
                </c:pt>
                <c:pt idx="7">
                  <c:v>457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0321600"/>
        <c:axId val="280313440"/>
        <c:axId val="0"/>
      </c:bar3DChart>
      <c:catAx>
        <c:axId val="28032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13440"/>
        <c:crosses val="autoZero"/>
        <c:auto val="1"/>
        <c:lblAlgn val="ctr"/>
        <c:lblOffset val="100"/>
        <c:noMultiLvlLbl val="0"/>
      </c:catAx>
      <c:valAx>
        <c:axId val="280313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2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29396325459317"/>
          <c:y val="0.12177092446777486"/>
          <c:w val="0.71453937007874013"/>
          <c:h val="0.6824843248760567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Quarter!$C$17</c:f>
              <c:strCache>
                <c:ptCount val="1"/>
                <c:pt idx="0">
                  <c:v>2007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Quarter!$C$18:$C$21</c:f>
              <c:numCache>
                <c:formatCode>General</c:formatCode>
                <c:ptCount val="4"/>
                <c:pt idx="0">
                  <c:v>195</c:v>
                </c:pt>
                <c:pt idx="1">
                  <c:v>250</c:v>
                </c:pt>
                <c:pt idx="2">
                  <c:v>233</c:v>
                </c:pt>
                <c:pt idx="3">
                  <c:v>222</c:v>
                </c:pt>
              </c:numCache>
            </c:numRef>
          </c:val>
        </c:ser>
        <c:ser>
          <c:idx val="0"/>
          <c:order val="1"/>
          <c:tx>
            <c:strRef>
              <c:f>Quarter!$D$17</c:f>
              <c:strCache>
                <c:ptCount val="1"/>
                <c:pt idx="0">
                  <c:v>2008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Quarter!$A$18:$A$21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Quarter!$D$18:$D$21</c:f>
              <c:numCache>
                <c:formatCode>General</c:formatCode>
                <c:ptCount val="4"/>
                <c:pt idx="0">
                  <c:v>194</c:v>
                </c:pt>
                <c:pt idx="1">
                  <c:v>225</c:v>
                </c:pt>
                <c:pt idx="2">
                  <c:v>172</c:v>
                </c:pt>
                <c:pt idx="3">
                  <c:v>229</c:v>
                </c:pt>
              </c:numCache>
            </c:numRef>
          </c:val>
        </c:ser>
        <c:ser>
          <c:idx val="1"/>
          <c:order val="2"/>
          <c:tx>
            <c:strRef>
              <c:f>Quarter!$E$17</c:f>
              <c:strCache>
                <c:ptCount val="1"/>
                <c:pt idx="0">
                  <c:v>2009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Quarter!$A$18:$A$21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Quarter!$E$18:$E$21</c:f>
              <c:numCache>
                <c:formatCode>General</c:formatCode>
                <c:ptCount val="4"/>
                <c:pt idx="0">
                  <c:v>200</c:v>
                </c:pt>
                <c:pt idx="1">
                  <c:v>207</c:v>
                </c:pt>
                <c:pt idx="2">
                  <c:v>165</c:v>
                </c:pt>
                <c:pt idx="3">
                  <c:v>157</c:v>
                </c:pt>
              </c:numCache>
            </c:numRef>
          </c:val>
        </c:ser>
        <c:ser>
          <c:idx val="2"/>
          <c:order val="3"/>
          <c:tx>
            <c:strRef>
              <c:f>Quarter!$F$17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Quarter!$A$18:$A$21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Quarter!$F$18:$F$21</c:f>
              <c:numCache>
                <c:formatCode>General</c:formatCode>
                <c:ptCount val="4"/>
                <c:pt idx="0">
                  <c:v>150</c:v>
                </c:pt>
                <c:pt idx="1">
                  <c:v>182</c:v>
                </c:pt>
                <c:pt idx="2">
                  <c:v>137</c:v>
                </c:pt>
                <c:pt idx="3">
                  <c:v>174</c:v>
                </c:pt>
              </c:numCache>
            </c:numRef>
          </c:val>
        </c:ser>
        <c:ser>
          <c:idx val="3"/>
          <c:order val="4"/>
          <c:tx>
            <c:strRef>
              <c:f>Quarter!$G$17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Quarter!$A$18:$A$21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Quarter!$G$18:$G$21</c:f>
              <c:numCache>
                <c:formatCode>General</c:formatCode>
                <c:ptCount val="4"/>
                <c:pt idx="0">
                  <c:v>134</c:v>
                </c:pt>
                <c:pt idx="1">
                  <c:v>185</c:v>
                </c:pt>
                <c:pt idx="2">
                  <c:v>151</c:v>
                </c:pt>
                <c:pt idx="3">
                  <c:v>159</c:v>
                </c:pt>
              </c:numCache>
            </c:numRef>
          </c:val>
        </c:ser>
        <c:ser>
          <c:idx val="5"/>
          <c:order val="5"/>
          <c:tx>
            <c:strRef>
              <c:f>Quarter!$H$17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Quarter!$H$18:$H$21</c:f>
              <c:numCache>
                <c:formatCode>General</c:formatCode>
                <c:ptCount val="4"/>
                <c:pt idx="0">
                  <c:v>144</c:v>
                </c:pt>
                <c:pt idx="1">
                  <c:v>170</c:v>
                </c:pt>
                <c:pt idx="2">
                  <c:v>159</c:v>
                </c:pt>
                <c:pt idx="3">
                  <c:v>179</c:v>
                </c:pt>
              </c:numCache>
            </c:numRef>
          </c:val>
        </c:ser>
        <c:ser>
          <c:idx val="7"/>
          <c:order val="7"/>
          <c:tx>
            <c:strRef>
              <c:f>Quarter!$I$1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Quarter!$I$18:$I$21</c:f>
              <c:numCache>
                <c:formatCode>General</c:formatCode>
                <c:ptCount val="4"/>
                <c:pt idx="0">
                  <c:v>162</c:v>
                </c:pt>
                <c:pt idx="1">
                  <c:v>154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0310176"/>
        <c:axId val="280320512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Quarter!$B$17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Quarter!$B$18:$B$19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209</c:v>
                      </c:pt>
                      <c:pt idx="1">
                        <c:v>231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8031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20512"/>
        <c:crosses val="autoZero"/>
        <c:auto val="1"/>
        <c:lblAlgn val="ctr"/>
        <c:lblOffset val="100"/>
        <c:noMultiLvlLbl val="0"/>
      </c:catAx>
      <c:valAx>
        <c:axId val="28032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1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9673009623797"/>
          <c:y val="0.92363633712452609"/>
          <c:w val="0.73017957130358702"/>
          <c:h val="4.2817585301837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youth!$B$2</c:f>
              <c:strCache>
                <c:ptCount val="1"/>
                <c:pt idx="0">
                  <c:v>Ages 15 - 17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youth!$A$4:$A$9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youth!$B$4:$B$9</c:f>
              <c:numCache>
                <c:formatCode>General</c:formatCode>
                <c:ptCount val="6"/>
                <c:pt idx="0">
                  <c:v>58</c:v>
                </c:pt>
                <c:pt idx="1">
                  <c:v>56</c:v>
                </c:pt>
                <c:pt idx="2">
                  <c:v>21</c:v>
                </c:pt>
                <c:pt idx="3">
                  <c:v>48</c:v>
                </c:pt>
                <c:pt idx="4">
                  <c:v>43</c:v>
                </c:pt>
                <c:pt idx="5">
                  <c:v>47</c:v>
                </c:pt>
              </c:numCache>
            </c:numRef>
          </c:val>
        </c:ser>
        <c:ser>
          <c:idx val="2"/>
          <c:order val="1"/>
          <c:tx>
            <c:strRef>
              <c:f>youth!$D$2</c:f>
              <c:strCache>
                <c:ptCount val="1"/>
                <c:pt idx="0">
                  <c:v>Ages 18 - 20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youth!$A$4:$A$9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youth!$D$4:$D$9</c:f>
              <c:numCache>
                <c:formatCode>General</c:formatCode>
                <c:ptCount val="6"/>
                <c:pt idx="0">
                  <c:v>91</c:v>
                </c:pt>
                <c:pt idx="1">
                  <c:v>60</c:v>
                </c:pt>
                <c:pt idx="2">
                  <c:v>61</c:v>
                </c:pt>
                <c:pt idx="3">
                  <c:v>53</c:v>
                </c:pt>
                <c:pt idx="4">
                  <c:v>47</c:v>
                </c:pt>
                <c:pt idx="5">
                  <c:v>51</c:v>
                </c:pt>
              </c:numCache>
            </c:numRef>
          </c:val>
        </c:ser>
        <c:ser>
          <c:idx val="3"/>
          <c:order val="2"/>
          <c:tx>
            <c:strRef>
              <c:f>youth!$F$2</c:f>
              <c:strCache>
                <c:ptCount val="1"/>
                <c:pt idx="0">
                  <c:v>Ages 21 - 24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youth!$A$4:$A$9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youth!$F$4:$F$9</c:f>
              <c:numCache>
                <c:formatCode>General</c:formatCode>
                <c:ptCount val="6"/>
                <c:pt idx="0">
                  <c:v>77</c:v>
                </c:pt>
                <c:pt idx="1">
                  <c:v>77</c:v>
                </c:pt>
                <c:pt idx="2">
                  <c:v>59</c:v>
                </c:pt>
                <c:pt idx="3">
                  <c:v>44</c:v>
                </c:pt>
                <c:pt idx="4">
                  <c:v>45</c:v>
                </c:pt>
                <c:pt idx="5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5690608"/>
        <c:axId val="325691152"/>
      </c:barChart>
      <c:catAx>
        <c:axId val="32569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91152"/>
        <c:crosses val="autoZero"/>
        <c:auto val="1"/>
        <c:lblAlgn val="ctr"/>
        <c:lblOffset val="100"/>
        <c:noMultiLvlLbl val="0"/>
      </c:catAx>
      <c:valAx>
        <c:axId val="32569115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9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pedestrian!$C$2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pedestrian!$A$10:$A$15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pedestrian!$C$10:$C$15</c:f>
              <c:numCache>
                <c:formatCode>General</c:formatCode>
                <c:ptCount val="6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79</c:v>
                </c:pt>
                <c:pt idx="4">
                  <c:v>93</c:v>
                </c:pt>
                <c:pt idx="5">
                  <c:v>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5678096"/>
        <c:axId val="325691696"/>
      </c:barChart>
      <c:catAx>
        <c:axId val="32567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294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91696"/>
        <c:crosses val="autoZero"/>
        <c:auto val="1"/>
        <c:lblAlgn val="ctr"/>
        <c:lblOffset val="100"/>
        <c:noMultiLvlLbl val="0"/>
      </c:catAx>
      <c:valAx>
        <c:axId val="32569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7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Bicycles!$B$3</c:f>
              <c:strCache>
                <c:ptCount val="1"/>
                <c:pt idx="0">
                  <c:v># killed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Bicycles!$A$10:$A$15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Bicycles!$B$10:$B$15</c:f>
              <c:numCache>
                <c:formatCode>General</c:formatCode>
                <c:ptCount val="6"/>
                <c:pt idx="0">
                  <c:v>23</c:v>
                </c:pt>
                <c:pt idx="1">
                  <c:v>10</c:v>
                </c:pt>
                <c:pt idx="2">
                  <c:v>12</c:v>
                </c:pt>
                <c:pt idx="3">
                  <c:v>11</c:v>
                </c:pt>
                <c:pt idx="4">
                  <c:v>16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0315072"/>
        <c:axId val="280316160"/>
      </c:barChart>
      <c:catAx>
        <c:axId val="28031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16160"/>
        <c:crosses val="autoZero"/>
        <c:auto val="1"/>
        <c:lblAlgn val="ctr"/>
        <c:lblOffset val="100"/>
        <c:noMultiLvlLbl val="0"/>
      </c:catAx>
      <c:valAx>
        <c:axId val="28031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1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Interstates!$B$1</c:f>
              <c:strCache>
                <c:ptCount val="1"/>
                <c:pt idx="0">
                  <c:v>Fatal Crashes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Interstates!$A$7:$A$13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Interstates!$B$7:$B$13</c:f>
              <c:numCache>
                <c:formatCode>General</c:formatCode>
                <c:ptCount val="7"/>
                <c:pt idx="0">
                  <c:v>153</c:v>
                </c:pt>
                <c:pt idx="1">
                  <c:v>125</c:v>
                </c:pt>
                <c:pt idx="2">
                  <c:v>108</c:v>
                </c:pt>
                <c:pt idx="3">
                  <c:v>109</c:v>
                </c:pt>
                <c:pt idx="4">
                  <c:v>116</c:v>
                </c:pt>
                <c:pt idx="5">
                  <c:v>84</c:v>
                </c:pt>
                <c:pt idx="6">
                  <c:v>91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Interstates!$C$1</c:f>
              <c:strCache>
                <c:ptCount val="1"/>
                <c:pt idx="0">
                  <c:v>Fatalities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Interstates!$A$7:$A$13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Interstates!$C$7:$C$13</c:f>
              <c:numCache>
                <c:formatCode>General</c:formatCode>
                <c:ptCount val="7"/>
                <c:pt idx="0">
                  <c:v>180</c:v>
                </c:pt>
                <c:pt idx="1">
                  <c:v>141</c:v>
                </c:pt>
                <c:pt idx="2">
                  <c:v>133</c:v>
                </c:pt>
                <c:pt idx="3">
                  <c:v>135</c:v>
                </c:pt>
                <c:pt idx="4">
                  <c:v>137</c:v>
                </c:pt>
                <c:pt idx="5">
                  <c:v>93</c:v>
                </c:pt>
                <c:pt idx="6">
                  <c:v>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324320"/>
        <c:axId val="280322144"/>
      </c:lineChart>
      <c:catAx>
        <c:axId val="28032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312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22144"/>
        <c:crosses val="autoZero"/>
        <c:auto val="1"/>
        <c:lblAlgn val="ctr"/>
        <c:lblOffset val="100"/>
        <c:noMultiLvlLbl val="0"/>
      </c:catAx>
      <c:valAx>
        <c:axId val="28032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2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4463B-FDA7-4ED6-95FF-F2E319E7C2E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B2685F3-1911-4184-B3EA-57871FCC6C0F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Lack of Seatbelt Use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gm:t>
    </dgm:pt>
    <dgm:pt modelId="{327B61A2-B11C-49E8-8280-5A07F2A61541}" type="parTrans" cxnId="{B322D95F-E5DA-40B7-B77E-2361ED0A0EAE}">
      <dgm:prSet/>
      <dgm:spPr/>
      <dgm:t>
        <a:bodyPr/>
        <a:lstStyle/>
        <a:p>
          <a:endParaRPr lang="en-US"/>
        </a:p>
      </dgm:t>
    </dgm:pt>
    <dgm:pt modelId="{C55B99EB-0DBD-4748-B6AD-9806BF9FC708}" type="sibTrans" cxnId="{B322D95F-E5DA-40B7-B77E-2361ED0A0EAE}">
      <dgm:prSet/>
      <dgm:spPr/>
      <dgm:t>
        <a:bodyPr/>
        <a:lstStyle/>
        <a:p>
          <a:endParaRPr lang="en-US"/>
        </a:p>
      </dgm:t>
    </dgm:pt>
    <dgm:pt modelId="{B94381B9-7AD8-4B55-9A48-AD9692E07842}">
      <dgm:prSet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Aggressive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Driving</a:t>
          </a:r>
        </a:p>
      </dgm:t>
    </dgm:pt>
    <dgm:pt modelId="{7839552F-73A8-455B-9F41-832FF068F50A}" type="parTrans" cxnId="{EFD0CD6D-F90E-4D35-A64F-B41D3E9E9DA8}">
      <dgm:prSet/>
      <dgm:spPr/>
      <dgm:t>
        <a:bodyPr/>
        <a:lstStyle/>
        <a:p>
          <a:endParaRPr lang="en-US"/>
        </a:p>
      </dgm:t>
    </dgm:pt>
    <dgm:pt modelId="{A9406812-46D9-4458-8ECA-04F5B8ED160E}" type="sibTrans" cxnId="{EFD0CD6D-F90E-4D35-A64F-B41D3E9E9DA8}">
      <dgm:prSet/>
      <dgm:spPr/>
      <dgm:t>
        <a:bodyPr/>
        <a:lstStyle/>
        <a:p>
          <a:endParaRPr lang="en-US"/>
        </a:p>
      </dgm:t>
    </dgm:pt>
    <dgm:pt modelId="{F7FD7063-23D4-4F1F-8862-7577D5CCE4AC}">
      <dgm:prSet/>
      <dgm:spPr>
        <a:solidFill>
          <a:schemeClr val="accent1">
            <a:lumMod val="9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Alcohol</a:t>
          </a:r>
        </a:p>
      </dgm:t>
    </dgm:pt>
    <dgm:pt modelId="{9CE66498-34B7-4BD7-B575-E4CE0C0C754E}" type="parTrans" cxnId="{BA59BF30-6DEC-4448-B90E-B33CB8F44E02}">
      <dgm:prSet/>
      <dgm:spPr/>
      <dgm:t>
        <a:bodyPr/>
        <a:lstStyle/>
        <a:p>
          <a:endParaRPr lang="en-US"/>
        </a:p>
      </dgm:t>
    </dgm:pt>
    <dgm:pt modelId="{524AFE98-6798-41BC-9244-190891F8EC72}" type="sibTrans" cxnId="{BA59BF30-6DEC-4448-B90E-B33CB8F44E02}">
      <dgm:prSet/>
      <dgm:spPr/>
      <dgm:t>
        <a:bodyPr/>
        <a:lstStyle/>
        <a:p>
          <a:endParaRPr lang="en-US"/>
        </a:p>
      </dgm:t>
    </dgm:pt>
    <dgm:pt modelId="{8E2574B8-1CBB-499A-BC83-28CA001EDFFA}" type="pres">
      <dgm:prSet presAssocID="{6484463B-FDA7-4ED6-95FF-F2E319E7C2E3}" presName="compositeShape" presStyleCnt="0">
        <dgm:presLayoutVars>
          <dgm:chMax val="7"/>
          <dgm:dir/>
          <dgm:resizeHandles val="exact"/>
        </dgm:presLayoutVars>
      </dgm:prSet>
      <dgm:spPr/>
    </dgm:pt>
    <dgm:pt modelId="{15EE17FB-ABBD-41A4-8CB2-302499A90ADE}" type="pres">
      <dgm:prSet presAssocID="{8B2685F3-1911-4184-B3EA-57871FCC6C0F}" presName="circ1" presStyleLbl="vennNode1" presStyleIdx="0" presStyleCnt="3"/>
      <dgm:spPr/>
      <dgm:t>
        <a:bodyPr/>
        <a:lstStyle/>
        <a:p>
          <a:endParaRPr lang="en-US"/>
        </a:p>
      </dgm:t>
    </dgm:pt>
    <dgm:pt modelId="{08703F34-2A23-4181-B993-12F08DB7B628}" type="pres">
      <dgm:prSet presAssocID="{8B2685F3-1911-4184-B3EA-57871FCC6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1C6F3-947F-4CA8-9848-9C7567627D41}" type="pres">
      <dgm:prSet presAssocID="{B94381B9-7AD8-4B55-9A48-AD9692E07842}" presName="circ2" presStyleLbl="vennNode1" presStyleIdx="1" presStyleCnt="3" custLinFactNeighborX="1013" custLinFactNeighborY="-67"/>
      <dgm:spPr/>
      <dgm:t>
        <a:bodyPr/>
        <a:lstStyle/>
        <a:p>
          <a:endParaRPr lang="en-US"/>
        </a:p>
      </dgm:t>
    </dgm:pt>
    <dgm:pt modelId="{44CD3E4B-ABBE-4B25-AF68-87C8163621B2}" type="pres">
      <dgm:prSet presAssocID="{B94381B9-7AD8-4B55-9A48-AD9692E078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4C219-F330-4329-97B9-BE5CC6B36DDF}" type="pres">
      <dgm:prSet presAssocID="{F7FD7063-23D4-4F1F-8862-7577D5CCE4AC}" presName="circ3" presStyleLbl="vennNode1" presStyleIdx="2" presStyleCnt="3" custLinFactNeighborX="922" custLinFactNeighborY="-67"/>
      <dgm:spPr/>
      <dgm:t>
        <a:bodyPr/>
        <a:lstStyle/>
        <a:p>
          <a:endParaRPr lang="en-US"/>
        </a:p>
      </dgm:t>
    </dgm:pt>
    <dgm:pt modelId="{D4EA5682-8FCD-4C2D-B801-A48BD2E69EEF}" type="pres">
      <dgm:prSet presAssocID="{F7FD7063-23D4-4F1F-8862-7577D5CCE4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836AC-522F-44D6-925F-55BC462FC965}" type="presOf" srcId="{F7FD7063-23D4-4F1F-8862-7577D5CCE4AC}" destId="{D4EA5682-8FCD-4C2D-B801-A48BD2E69EEF}" srcOrd="1" destOrd="0" presId="urn:microsoft.com/office/officeart/2005/8/layout/venn1"/>
    <dgm:cxn modelId="{87329D5C-2C9F-4FBF-B2F8-611A759C9A06}" type="presOf" srcId="{8B2685F3-1911-4184-B3EA-57871FCC6C0F}" destId="{08703F34-2A23-4181-B993-12F08DB7B628}" srcOrd="1" destOrd="0" presId="urn:microsoft.com/office/officeart/2005/8/layout/venn1"/>
    <dgm:cxn modelId="{54F9BBCB-65FE-49CC-A59D-F0D60B34FAD3}" type="presOf" srcId="{F7FD7063-23D4-4F1F-8862-7577D5CCE4AC}" destId="{8B94C219-F330-4329-97B9-BE5CC6B36DDF}" srcOrd="0" destOrd="0" presId="urn:microsoft.com/office/officeart/2005/8/layout/venn1"/>
    <dgm:cxn modelId="{EA823D49-DF79-49B8-9DB0-6A996E867E42}" type="presOf" srcId="{8B2685F3-1911-4184-B3EA-57871FCC6C0F}" destId="{15EE17FB-ABBD-41A4-8CB2-302499A90ADE}" srcOrd="0" destOrd="0" presId="urn:microsoft.com/office/officeart/2005/8/layout/venn1"/>
    <dgm:cxn modelId="{BFD7FE97-59CE-4E11-8DF3-6484BF4AEC91}" type="presOf" srcId="{B94381B9-7AD8-4B55-9A48-AD9692E07842}" destId="{9BF1C6F3-947F-4CA8-9848-9C7567627D41}" srcOrd="0" destOrd="0" presId="urn:microsoft.com/office/officeart/2005/8/layout/venn1"/>
    <dgm:cxn modelId="{EFD0CD6D-F90E-4D35-A64F-B41D3E9E9DA8}" srcId="{6484463B-FDA7-4ED6-95FF-F2E319E7C2E3}" destId="{B94381B9-7AD8-4B55-9A48-AD9692E07842}" srcOrd="1" destOrd="0" parTransId="{7839552F-73A8-455B-9F41-832FF068F50A}" sibTransId="{A9406812-46D9-4458-8ECA-04F5B8ED160E}"/>
    <dgm:cxn modelId="{B322D95F-E5DA-40B7-B77E-2361ED0A0EAE}" srcId="{6484463B-FDA7-4ED6-95FF-F2E319E7C2E3}" destId="{8B2685F3-1911-4184-B3EA-57871FCC6C0F}" srcOrd="0" destOrd="0" parTransId="{327B61A2-B11C-49E8-8280-5A07F2A61541}" sibTransId="{C55B99EB-0DBD-4748-B6AD-9806BF9FC708}"/>
    <dgm:cxn modelId="{3E5377E5-5A4D-458A-87F5-874DF05DBAAE}" type="presOf" srcId="{B94381B9-7AD8-4B55-9A48-AD9692E07842}" destId="{44CD3E4B-ABBE-4B25-AF68-87C8163621B2}" srcOrd="1" destOrd="0" presId="urn:microsoft.com/office/officeart/2005/8/layout/venn1"/>
    <dgm:cxn modelId="{BA59BF30-6DEC-4448-B90E-B33CB8F44E02}" srcId="{6484463B-FDA7-4ED6-95FF-F2E319E7C2E3}" destId="{F7FD7063-23D4-4F1F-8862-7577D5CCE4AC}" srcOrd="2" destOrd="0" parTransId="{9CE66498-34B7-4BD7-B575-E4CE0C0C754E}" sibTransId="{524AFE98-6798-41BC-9244-190891F8EC72}"/>
    <dgm:cxn modelId="{D742FBAB-96AA-4B83-87D2-3D65415FD710}" type="presOf" srcId="{6484463B-FDA7-4ED6-95FF-F2E319E7C2E3}" destId="{8E2574B8-1CBB-499A-BC83-28CA001EDFFA}" srcOrd="0" destOrd="0" presId="urn:microsoft.com/office/officeart/2005/8/layout/venn1"/>
    <dgm:cxn modelId="{8019612F-EC80-4D49-8591-13D50486AAB3}" type="presParOf" srcId="{8E2574B8-1CBB-499A-BC83-28CA001EDFFA}" destId="{15EE17FB-ABBD-41A4-8CB2-302499A90ADE}" srcOrd="0" destOrd="0" presId="urn:microsoft.com/office/officeart/2005/8/layout/venn1"/>
    <dgm:cxn modelId="{098C45A6-6902-4EFA-907D-47BA7800983A}" type="presParOf" srcId="{8E2574B8-1CBB-499A-BC83-28CA001EDFFA}" destId="{08703F34-2A23-4181-B993-12F08DB7B628}" srcOrd="1" destOrd="0" presId="urn:microsoft.com/office/officeart/2005/8/layout/venn1"/>
    <dgm:cxn modelId="{F76120A5-4CFB-4647-B4CB-E3220AE16E55}" type="presParOf" srcId="{8E2574B8-1CBB-499A-BC83-28CA001EDFFA}" destId="{9BF1C6F3-947F-4CA8-9848-9C7567627D41}" srcOrd="2" destOrd="0" presId="urn:microsoft.com/office/officeart/2005/8/layout/venn1"/>
    <dgm:cxn modelId="{22A64F61-1E18-49CE-A0C1-349918EA9842}" type="presParOf" srcId="{8E2574B8-1CBB-499A-BC83-28CA001EDFFA}" destId="{44CD3E4B-ABBE-4B25-AF68-87C8163621B2}" srcOrd="3" destOrd="0" presId="urn:microsoft.com/office/officeart/2005/8/layout/venn1"/>
    <dgm:cxn modelId="{3503CB73-4E6C-40ED-AC7C-A48EB4DF4B9C}" type="presParOf" srcId="{8E2574B8-1CBB-499A-BC83-28CA001EDFFA}" destId="{8B94C219-F330-4329-97B9-BE5CC6B36DDF}" srcOrd="4" destOrd="0" presId="urn:microsoft.com/office/officeart/2005/8/layout/venn1"/>
    <dgm:cxn modelId="{D5B9032A-561A-4543-851D-8C9E460A5547}" type="presParOf" srcId="{8E2574B8-1CBB-499A-BC83-28CA001EDFFA}" destId="{D4EA5682-8FCD-4C2D-B801-A48BD2E69EE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0.29167</cdr:x>
      <cdr:y>0.84444</cdr:y>
    </cdr:from>
    <cdr:to>
      <cdr:x>0.6739</cdr:x>
      <cdr:y>0.92222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00" y="5791200"/>
          <a:ext cx="3495111" cy="533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solidFill>
                <a:schemeClr val="bg1"/>
              </a:solidFill>
            </a:rPr>
            <a:t>Quarter</a:t>
          </a:r>
        </a:p>
      </cdr:txBody>
    </cdr:sp>
  </cdr:relSizeAnchor>
  <cdr:relSizeAnchor xmlns:cdr="http://schemas.openxmlformats.org/drawingml/2006/chartDrawing">
    <cdr:from>
      <cdr:x>0.29503</cdr:x>
      <cdr:y>0.09206</cdr:y>
    </cdr:from>
    <cdr:to>
      <cdr:x>0.46369</cdr:x>
      <cdr:y>0.2365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97759" y="631371"/>
          <a:ext cx="1542227" cy="99057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</cdr:x>
      <cdr:y>0.15</cdr:y>
    </cdr:from>
    <cdr:to>
      <cdr:x>0.55</cdr:x>
      <cdr:y>0.3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4800" y="914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0.39167</cdr:x>
      <cdr:y>0.12222</cdr:y>
    </cdr:from>
    <cdr:to>
      <cdr:x>0.49167</cdr:x>
      <cdr:y>0.25556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1400" y="838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0.53333</cdr:x>
      <cdr:y>0.1</cdr:y>
    </cdr:from>
    <cdr:to>
      <cdr:x>0.63333</cdr:x>
      <cdr:y>0.23333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76800" y="685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0.23832</cdr:x>
      <cdr:y>0.90469</cdr:y>
    </cdr:from>
    <cdr:to>
      <cdr:x>0.78505</cdr:x>
      <cdr:y>0.97574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9937" y="2367532"/>
          <a:ext cx="1995723" cy="185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solidFill>
                <a:schemeClr val="bg1"/>
              </a:solidFill>
              <a:effectLst/>
            </a:rPr>
            <a:t>Number of DWI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0.13321</cdr:y>
    </cdr:from>
    <cdr:to>
      <cdr:x>0.05263</cdr:x>
      <cdr:y>0.89935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788243" y="2489587"/>
          <a:ext cx="4033687" cy="457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solidFill>
                <a:schemeClr val="bg1"/>
              </a:solidFill>
              <a:effectLst/>
            </a:rPr>
            <a:t>DWI</a:t>
          </a:r>
          <a:r>
            <a:rPr lang="en-US" sz="2000" baseline="0" dirty="0">
              <a:solidFill>
                <a:schemeClr val="bg1"/>
              </a:solidFill>
              <a:effectLst/>
            </a:rPr>
            <a:t> Per </a:t>
          </a:r>
          <a:r>
            <a:rPr lang="en-US" sz="2000" baseline="0" dirty="0" err="1">
              <a:solidFill>
                <a:schemeClr val="bg1"/>
              </a:solidFill>
              <a:effectLst/>
            </a:rPr>
            <a:t>Lic</a:t>
          </a:r>
          <a:r>
            <a:rPr lang="en-US" sz="2000" baseline="0" dirty="0">
              <a:solidFill>
                <a:schemeClr val="bg1"/>
              </a:solidFill>
              <a:effectLst/>
            </a:rPr>
            <a:t> Driver</a:t>
          </a:r>
          <a:endParaRPr lang="en-US" sz="2000" dirty="0">
            <a:solidFill>
              <a:schemeClr val="bg1"/>
            </a:solidFill>
            <a:effectLst/>
          </a:endParaRPr>
        </a:p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0.24515</cdr:x>
      <cdr:y>0.87239</cdr:y>
    </cdr:from>
    <cdr:to>
      <cdr:x>0.79188</cdr:x>
      <cdr:y>0.94344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5407" y="4355068"/>
          <a:ext cx="4940771" cy="354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chemeClr val="bg1"/>
              </a:solidFill>
              <a:effectLst/>
            </a:rPr>
            <a:t>Number of Alcohol-Related  Fatal Crashes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0.13321</cdr:y>
    </cdr:from>
    <cdr:to>
      <cdr:x>0.09813</cdr:x>
      <cdr:y>0.89935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032509" y="1461134"/>
          <a:ext cx="2465070" cy="40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chemeClr val="bg1"/>
              </a:solidFill>
              <a:effectLst/>
            </a:rPr>
            <a:t>%</a:t>
          </a:r>
          <a:r>
            <a:rPr lang="en-US" sz="1800" baseline="0" dirty="0">
              <a:solidFill>
                <a:schemeClr val="bg1"/>
              </a:solidFill>
              <a:effectLst/>
            </a:rPr>
            <a:t> Alcohol-Related Fatal Crashes</a:t>
          </a:r>
          <a:endParaRPr lang="en-US" sz="1800" dirty="0">
            <a:solidFill>
              <a:schemeClr val="bg1"/>
            </a:solidFill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0.05238</cdr:x>
      <cdr:y>0.01346</cdr:y>
    </cdr:from>
    <cdr:to>
      <cdr:x>1</cdr:x>
      <cdr:y>0.13718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8971" y="92132"/>
          <a:ext cx="8665029" cy="846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en-US" sz="2000" dirty="0" smtClean="0">
              <a:solidFill>
                <a:schemeClr val="bg1"/>
              </a:solidFill>
            </a:rPr>
            <a:t>69% say that they always buckle up in the back seat</a:t>
          </a:r>
        </a:p>
        <a:p xmlns:a="http://schemas.openxmlformats.org/drawingml/2006/main">
          <a:pPr algn="l"/>
          <a:r>
            <a:rPr lang="en-US" sz="2000" dirty="0" smtClean="0">
              <a:solidFill>
                <a:schemeClr val="bg1"/>
              </a:solidFill>
            </a:rPr>
            <a:t>20% says they did not know that seat belts were required in the back seat</a:t>
          </a:r>
        </a:p>
        <a:p xmlns:a="http://schemas.openxmlformats.org/drawingml/2006/main">
          <a:pPr algn="l"/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0.08333</cdr:x>
      <cdr:y>0</cdr:y>
    </cdr:from>
    <cdr:to>
      <cdr:x>0.875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-32084"/>
          <a:ext cx="72390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solidFill>
                <a:schemeClr val="bg1"/>
              </a:solidFill>
            </a:rPr>
            <a:t>Which would reduce fatalities?</a:t>
          </a:r>
        </a:p>
        <a:p xmlns:a="http://schemas.openxmlformats.org/drawingml/2006/main">
          <a:pPr algn="ctr"/>
          <a:r>
            <a:rPr lang="en-US" sz="1800" dirty="0" smtClean="0"/>
            <a:t>.</a:t>
          </a:r>
          <a:r>
            <a:rPr lang="en-US" sz="1800" dirty="0" smtClean="0">
              <a:solidFill>
                <a:schemeClr val="bg1"/>
              </a:solidFill>
            </a:rPr>
            <a:t> Percentage of people responding.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F9E6C8-F8A4-4B03-B623-8C4E1171B6B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C9C15E-83BD-486B-B7E3-C41FEFB19D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1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352CB2-68E6-486A-90FA-546177EDA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17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03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 fatalities are down so far (97 September 2012-2013)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3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43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3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 interstate fatalities are up 2013 crashes 98 fatalities 113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11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8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2A45-0E36-4209-8B22-4A768870401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8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9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2A45-0E36-4209-8B22-4A76887040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64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18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5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04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75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1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1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6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6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1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05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97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6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2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28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5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5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9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B_EJOursoCollege_PPT_Aca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1E697-ED27-425C-994A-27DBA107B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5658-E2B9-4B86-B66A-7F809740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D6EA-4EA5-491E-A81D-B31050AF1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11EA-F330-4595-8DE5-A6168F515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F709-DF20-4334-9487-307053B79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8E715-C7AD-440E-9407-1A98EE71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0270-88CA-4245-949F-DFDD307A0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41AD-0925-446B-AAFD-0C9DC72A2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AA20-37F2-488F-B50A-FC3874F22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0F1F-A268-49DA-A45B-B3CD46B78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00BD-DA0A-45DC-A8DF-F08CDF49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6858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845DE6-D00B-4962-A466-D23A3E15D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DB_EJOursoCollege_PPT_Aca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;/lhsc.l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datareports.lsu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WMF"/><Relationship Id="rId4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3.xml"/><Relationship Id="rId4" Type="http://schemas.openxmlformats.org/officeDocument/2006/relationships/image" Target="../media/image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WMF"/><Relationship Id="rId4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191000"/>
            <a:ext cx="5410200" cy="1295400"/>
          </a:xfrm>
        </p:spPr>
        <p:txBody>
          <a:bodyPr/>
          <a:lstStyle/>
          <a:p>
            <a:r>
              <a:rPr lang="en-US" dirty="0" smtClean="0">
                <a:hlinkClick r:id="rId3" action="ppaction://hlinkfile"/>
              </a:rPr>
              <a:t>hsrg.lsu.edu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datareports.lsu.edu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ltGray">
          <a:xfrm>
            <a:off x="3886200" y="747938"/>
            <a:ext cx="44196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Louisiana Traffic Records Data Report 2012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057400"/>
            <a:ext cx="3429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43400" y="5791200"/>
            <a:ext cx="3801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Dr. Helmut Schneider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5627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18941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Bad News: Pedestrian Fatalities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12630"/>
            <a:ext cx="1368885" cy="12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2657"/>
            <a:ext cx="6477000" cy="729343"/>
          </a:xfrm>
        </p:spPr>
        <p:txBody>
          <a:bodyPr/>
          <a:lstStyle/>
          <a:p>
            <a:r>
              <a:rPr lang="en-US" sz="3600" dirty="0" smtClean="0"/>
              <a:t>Pedestrian Fatalities by Parish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8884"/>
              </p:ext>
            </p:extLst>
          </p:nvPr>
        </p:nvGraphicFramePr>
        <p:xfrm>
          <a:off x="1" y="914398"/>
          <a:ext cx="9143998" cy="5943597"/>
        </p:xfrm>
        <a:graphic>
          <a:graphicData uri="http://schemas.openxmlformats.org/drawingml/2006/table">
            <a:tbl>
              <a:tblPr/>
              <a:tblGrid>
                <a:gridCol w="2493818"/>
                <a:gridCol w="1330036"/>
                <a:gridCol w="1330036"/>
                <a:gridCol w="1330036"/>
                <a:gridCol w="1330036"/>
                <a:gridCol w="1330036"/>
              </a:tblGrid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7A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Baton Rouge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Calcasieu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Orleans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Landry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Livingston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Rapides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Baton Rouge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Lafayette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143000"/>
          </a:xfrm>
        </p:spPr>
        <p:txBody>
          <a:bodyPr/>
          <a:lstStyle/>
          <a:p>
            <a:r>
              <a:rPr lang="en-US" dirty="0" smtClean="0"/>
              <a:t>Pedestrian Fatalities by Time of Day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31315"/>
              </p:ext>
            </p:extLst>
          </p:nvPr>
        </p:nvGraphicFramePr>
        <p:xfrm>
          <a:off x="-1" y="1143000"/>
          <a:ext cx="9138558" cy="5257799"/>
        </p:xfrm>
        <a:graphic>
          <a:graphicData uri="http://schemas.openxmlformats.org/drawingml/2006/table">
            <a:tbl>
              <a:tblPr/>
              <a:tblGrid>
                <a:gridCol w="1523093"/>
                <a:gridCol w="1523093"/>
                <a:gridCol w="1523093"/>
                <a:gridCol w="1523093"/>
                <a:gridCol w="1523093"/>
                <a:gridCol w="1523093"/>
              </a:tblGrid>
              <a:tr h="115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Crash Hours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Midnight-6am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3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C9"/>
                    </a:solidFill>
                  </a:tcPr>
                </a:tc>
              </a:tr>
              <a:tr h="638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6am-noon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BF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DA"/>
                    </a:solidFill>
                  </a:tcPr>
                </a:tc>
              </a:tr>
              <a:tr h="115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Noon-6pm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BFE0"/>
                    </a:solidFill>
                  </a:tcPr>
                </a:tc>
              </a:tr>
              <a:tr h="115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6pm-midnight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0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32928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081212" y="3810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Bicycle Fatalities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66800"/>
            <a:ext cx="1952625" cy="20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07414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00400"/>
            <a:ext cx="4267200" cy="2396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3189514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Interstate Fatalities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979849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52400"/>
            <a:ext cx="426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Cell Phone in Crashes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-10886"/>
            <a:ext cx="1126671" cy="1126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63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068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Trains:</a:t>
            </a:r>
          </a:p>
          <a:p>
            <a:pPr lvl="1"/>
            <a:r>
              <a:rPr lang="en-US" dirty="0" smtClean="0"/>
              <a:t> fatalities 4  (-3 from 2011)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Motorcycle:</a:t>
            </a:r>
          </a:p>
          <a:p>
            <a:pPr lvl="1"/>
            <a:r>
              <a:rPr lang="en-US" dirty="0" smtClean="0"/>
              <a:t> fatalities 78 (-1 from 2011)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09800"/>
            <a:ext cx="1034143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33" y="4084478"/>
            <a:ext cx="18192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2" name="Rectangle 22"/>
          <p:cNvSpPr>
            <a:spLocks noGrp="1" noChangeArrowheads="1"/>
          </p:cNvSpPr>
          <p:nvPr>
            <p:ph type="title"/>
          </p:nvPr>
        </p:nvSpPr>
        <p:spPr>
          <a:xfrm>
            <a:off x="2590800" y="175329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b="1" dirty="0"/>
              <a:t>Pareto: The </a:t>
            </a:r>
            <a:r>
              <a:rPr lang="en-US" sz="2800" b="1" dirty="0" smtClean="0"/>
              <a:t>80-20 Rule</a:t>
            </a:r>
            <a:br>
              <a:rPr lang="en-US" sz="2800" b="1" dirty="0" smtClean="0"/>
            </a:br>
            <a:r>
              <a:rPr lang="en-US" sz="2700" b="1" i="1" dirty="0" smtClean="0">
                <a:solidFill>
                  <a:schemeClr val="tx1"/>
                </a:solidFill>
              </a:rPr>
              <a:t>Over 79% (84%) of driver fatalities involved one of these three factors of the driver killed. </a:t>
            </a: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476250"/>
          </a:xfrm>
        </p:spPr>
        <p:txBody>
          <a:bodyPr/>
          <a:lstStyle/>
          <a:p>
            <a:fld id="{0B761ADB-178D-410F-82E4-402BD84C8F25}" type="datetime1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95630" y="6271141"/>
            <a:ext cx="2133600" cy="476250"/>
          </a:xfrm>
        </p:spPr>
        <p:txBody>
          <a:bodyPr/>
          <a:lstStyle/>
          <a:p>
            <a:fld id="{369DCA79-8C2B-443E-A59B-5356588C6C2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79601278"/>
              </p:ext>
            </p:extLst>
          </p:nvPr>
        </p:nvGraphicFramePr>
        <p:xfrm>
          <a:off x="2543963" y="1451382"/>
          <a:ext cx="6189673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4848231" y="1789495"/>
            <a:ext cx="1864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51%</a:t>
            </a:r>
            <a:r>
              <a:rPr lang="en-US" sz="2800" dirty="0" smtClean="0"/>
              <a:t>(61%)</a:t>
            </a:r>
            <a:endParaRPr lang="en-US" sz="2800" dirty="0"/>
          </a:p>
        </p:txBody>
      </p:sp>
      <p:sp>
        <p:nvSpPr>
          <p:cNvPr id="276498" name="Text Box 18"/>
          <p:cNvSpPr txBox="1">
            <a:spLocks noChangeArrowheads="1"/>
          </p:cNvSpPr>
          <p:nvPr/>
        </p:nvSpPr>
        <p:spPr bwMode="auto">
          <a:xfrm>
            <a:off x="3253985" y="4261479"/>
            <a:ext cx="196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 38%</a:t>
            </a:r>
            <a:r>
              <a:rPr lang="en-US" sz="2800" dirty="0" smtClean="0"/>
              <a:t>(43%)</a:t>
            </a:r>
            <a:endParaRPr lang="en-US" sz="2800" dirty="0"/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5089525" y="3352800"/>
            <a:ext cx="54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6182408" y="4006553"/>
            <a:ext cx="1864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49%</a:t>
            </a:r>
            <a:r>
              <a:rPr lang="en-US" sz="2800" dirty="0" smtClean="0"/>
              <a:t>(55%)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24015" y="40193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39434" y="6324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68%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00030" y="20511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70%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19399" y="27574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64%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371165" y="2439988"/>
            <a:ext cx="725269" cy="18307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3965" y="3262828"/>
            <a:ext cx="457200" cy="42652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695615" y="2275820"/>
            <a:ext cx="838200" cy="10687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600030" y="2531527"/>
            <a:ext cx="321331" cy="82127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4655555" y="5928568"/>
            <a:ext cx="685800" cy="45720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881035" y="6012190"/>
            <a:ext cx="609600" cy="48787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4" descr="Vilfredo_Pare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343" y="990600"/>
            <a:ext cx="1853184" cy="2804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529773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Includes only cars, PKUP, SUV and Vans. 2011 values in parentheses.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259264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32" y="0"/>
            <a:ext cx="1369568" cy="19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84F-14B2-4B40-B37F-4D1561F09C69}" type="datetime1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3618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733800" y="76200"/>
            <a:ext cx="4926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Fatal Crash </a:t>
            </a:r>
            <a:r>
              <a:rPr lang="en-US" sz="2800" i="1" u="sng" dirty="0">
                <a:solidFill>
                  <a:schemeClr val="bg1"/>
                </a:solidFill>
              </a:rPr>
              <a:t>Rate</a:t>
            </a:r>
            <a:r>
              <a:rPr lang="en-US" sz="2800" i="1" dirty="0">
                <a:solidFill>
                  <a:schemeClr val="bg1"/>
                </a:solidFill>
              </a:rPr>
              <a:t> of Youths Drivers  In Alcohol Crashes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19200"/>
            <a:ext cx="1981200" cy="15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477000" cy="1143000"/>
          </a:xfrm>
        </p:spPr>
        <p:txBody>
          <a:bodyPr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Fatalities and Fatal Crashes show an increase </a:t>
            </a:r>
            <a:br>
              <a:rPr lang="en-US" sz="2000" i="1" dirty="0" smtClean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for 2012 after experiencing a 4 year decline</a:t>
            </a:r>
            <a:endParaRPr lang="en-US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348561"/>
              </p:ext>
            </p:extLst>
          </p:nvPr>
        </p:nvGraphicFramePr>
        <p:xfrm>
          <a:off x="457201" y="1524000"/>
          <a:ext cx="83058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1524000" cy="100496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429000" y="4114800"/>
            <a:ext cx="9144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731329" y="3200400"/>
            <a:ext cx="440871" cy="457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4466"/>
            <a:ext cx="1820570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248400" cy="1143000"/>
          </a:xfrm>
        </p:spPr>
        <p:txBody>
          <a:bodyPr/>
          <a:lstStyle/>
          <a:p>
            <a:r>
              <a:rPr lang="en-US" sz="3600" dirty="0" smtClean="0"/>
              <a:t>Alcohol Related Fatal Crashes Ages 18-20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504633"/>
              </p:ext>
            </p:extLst>
          </p:nvPr>
        </p:nvGraphicFramePr>
        <p:xfrm>
          <a:off x="152400" y="2133600"/>
          <a:ext cx="4343398" cy="235026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085719"/>
                <a:gridCol w="1085719"/>
                <a:gridCol w="1085719"/>
                <a:gridCol w="1086241"/>
              </a:tblGrid>
              <a:tr h="5884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 100,000 licensed Drivers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Account for Drivers in Fatal Alcohol-Related Crashes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of drivers in this age group with Alcohol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3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29.4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10.7%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32.3%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3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19.7%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301413"/>
              </p:ext>
            </p:extLst>
          </p:nvPr>
        </p:nvGraphicFramePr>
        <p:xfrm>
          <a:off x="5181600" y="1295400"/>
          <a:ext cx="3394710" cy="285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646214"/>
              </p:ext>
            </p:extLst>
          </p:nvPr>
        </p:nvGraphicFramePr>
        <p:xfrm>
          <a:off x="5486400" y="4038600"/>
          <a:ext cx="3169920" cy="268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59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0522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895600"/>
            <a:ext cx="307074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248400" cy="1143000"/>
          </a:xfrm>
        </p:spPr>
        <p:txBody>
          <a:bodyPr/>
          <a:lstStyle/>
          <a:p>
            <a:r>
              <a:rPr lang="en-US" dirty="0" smtClean="0"/>
              <a:t>Alcohol Fatal Crashes by Troop Area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20259"/>
              </p:ext>
            </p:extLst>
          </p:nvPr>
        </p:nvGraphicFramePr>
        <p:xfrm>
          <a:off x="533400" y="2057400"/>
          <a:ext cx="8305800" cy="4191002"/>
        </p:xfrm>
        <a:graphic>
          <a:graphicData uri="http://schemas.openxmlformats.org/drawingml/2006/table">
            <a:tbl>
              <a:tblPr firstRow="1" firstCol="1" bandRow="1"/>
              <a:tblGrid>
                <a:gridCol w="1241989"/>
                <a:gridCol w="1319613"/>
                <a:gridCol w="1500056"/>
                <a:gridCol w="971947"/>
                <a:gridCol w="971947"/>
                <a:gridCol w="1031470"/>
                <a:gridCol w="1268778"/>
              </a:tblGrid>
              <a:tr h="12402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Troop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Non-Alcohol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Alcohol Involved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Number of Fatal Crashes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 Alcohol-Related Fatal Crashes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Diff Fatal Crashes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2012-2011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Diff Alcohol Fat. Crashes 2012-2011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 (EBR)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46%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40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23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</a:tr>
              <a:tr h="310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 (NO)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51%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18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10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</a:tr>
              <a:tr h="310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 (Houma)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48%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3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-  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</a:tr>
              <a:tr h="4702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 (Lake Charles)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13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(2)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3"/>
                    </a:solidFill>
                  </a:tcPr>
                </a:tc>
              </a:tr>
              <a:tr h="310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 (Alexandria)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87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(1)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(3)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</a:tr>
              <a:tr h="310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 (Monroe)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49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(24)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(2)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3"/>
                    </a:solidFill>
                  </a:tcPr>
                </a:tc>
              </a:tr>
              <a:tr h="310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 (Shreveport)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55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(4)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(8)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81"/>
                    </a:solidFill>
                  </a:tcPr>
                </a:tc>
              </a:tr>
              <a:tr h="310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 (Lafayette)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51%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(9)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(3)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</a:tr>
              <a:tr h="310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 (Hammond)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47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10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5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9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6494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441" y="152400"/>
            <a:ext cx="6248400" cy="685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DWI Arrest by Troop 2012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99060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Bubble Size is Number of Licensed Drivers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48973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7214"/>
            <a:ext cx="6629400" cy="9906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Alcohol-Related Fatalities by Troop Area 2012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905" y="441960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Bubble Size is Number of Fatal Crashes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883"/>
            <a:ext cx="6248400" cy="1143000"/>
          </a:xfrm>
        </p:spPr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pic>
        <p:nvPicPr>
          <p:cNvPr id="2050" name="Picture 2" descr="C:\Users\hschnei\AppData\Local\Microsoft\Windows\Temporary Internet Files\Content.IE5\G5NT8JV4\MP9004228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schnei\AppData\Local\Microsoft\Windows\Temporary Internet Files\Content.IE5\G5NT8JV4\MP9004067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58056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isschn\AppData\Local\Microsoft\Windows\Temporary Internet Files\Content.IE5\0Q0T57Y6\MC90033803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86" y="1371600"/>
            <a:ext cx="4846814" cy="25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4496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3200400"/>
            <a:ext cx="84276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About 20% of the drivers </a:t>
            </a:r>
            <a:r>
              <a:rPr lang="en-US" sz="2800" b="1" u="sng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not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wearing a seat belt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make up about 60% of fatalities!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6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15269"/>
              </p:ext>
            </p:extLst>
          </p:nvPr>
        </p:nvGraphicFramePr>
        <p:xfrm>
          <a:off x="-2" y="1"/>
          <a:ext cx="9144003" cy="6946388"/>
        </p:xfrm>
        <a:graphic>
          <a:graphicData uri="http://schemas.openxmlformats.org/drawingml/2006/table">
            <a:tbl>
              <a:tblPr firstRow="1" firstCol="1" bandRow="1"/>
              <a:tblGrid>
                <a:gridCol w="1843087"/>
                <a:gridCol w="1042988"/>
                <a:gridCol w="1042988"/>
                <a:gridCol w="1042988"/>
                <a:gridCol w="1042988"/>
                <a:gridCol w="1042988"/>
                <a:gridCol w="1042988"/>
                <a:gridCol w="1042988"/>
              </a:tblGrid>
              <a:tr h="423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%AUTO</a:t>
                      </a:r>
                    </a:p>
                  </a:txBody>
                  <a:tcPr marL="7867" marR="7867" marT="7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%PKUP</a:t>
                      </a:r>
                    </a:p>
                  </a:txBody>
                  <a:tcPr marL="7867" marR="7867" marT="7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%SUV</a:t>
                      </a:r>
                    </a:p>
                  </a:txBody>
                  <a:tcPr marL="7867" marR="7867" marT="7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%VAN</a:t>
                      </a:r>
                    </a:p>
                  </a:txBody>
                  <a:tcPr marL="7867" marR="7867" marT="7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867" marR="7867" marT="7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867" marR="7867" marT="7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Diff</a:t>
                      </a:r>
                    </a:p>
                  </a:txBody>
                  <a:tcPr marL="7867" marR="7867" marT="78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43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(NO)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7867" marR="7867" marT="78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6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(EBR)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7867" marR="7867" marT="78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5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82"/>
                    </a:solidFill>
                  </a:tcPr>
                </a:tc>
              </a:tr>
              <a:tr h="74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(Houma)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7867" marR="7867" marT="78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74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(Lafayette)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7867" marR="7867" marT="78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A6E"/>
                    </a:solidFill>
                  </a:tcPr>
                </a:tc>
              </a:tr>
              <a:tr h="782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 Lake Charles)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7867" marR="7867" marT="78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3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</a:tr>
              <a:tr h="74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 Alexandria)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7867" marR="7867" marT="78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981"/>
                    </a:solidFill>
                  </a:tcPr>
                </a:tc>
              </a:tr>
              <a:tr h="74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(Shreveport)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7867" marR="7867" marT="78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</a:tr>
              <a:tr h="74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(Monroe)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7867" marR="7867" marT="78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8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782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Louisiana Average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7867" marR="7867" marT="78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867" marR="7867" marT="7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48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464"/>
            <a:ext cx="3352800" cy="1435735"/>
          </a:xfrm>
        </p:spPr>
        <p:txBody>
          <a:bodyPr/>
          <a:lstStyle/>
          <a:p>
            <a:r>
              <a:rPr lang="en-US" sz="3600" dirty="0" smtClean="0"/>
              <a:t>Seat Belt Usage by Region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490200"/>
              </p:ext>
            </p:extLst>
          </p:nvPr>
        </p:nvGraphicFramePr>
        <p:xfrm>
          <a:off x="3225800" y="0"/>
          <a:ext cx="59182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/>
          <p:nvPr/>
        </p:nvPicPr>
        <p:blipFill>
          <a:blip r:embed="rId4" cstate="print"/>
          <a:srcRect t="46045"/>
          <a:stretch>
            <a:fillRect/>
          </a:stretch>
        </p:blipFill>
        <p:spPr bwMode="auto">
          <a:xfrm>
            <a:off x="-20053" y="1371600"/>
            <a:ext cx="3225800" cy="298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5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189412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Vehicle Distribution and </a:t>
            </a:r>
            <a:r>
              <a:rPr lang="en-US" sz="3600" u="sng" dirty="0" smtClean="0">
                <a:solidFill>
                  <a:schemeClr val="tx1"/>
                </a:solidFill>
              </a:rPr>
              <a:t>Drivers</a:t>
            </a:r>
            <a:r>
              <a:rPr lang="en-US" sz="3600" dirty="0" smtClean="0">
                <a:solidFill>
                  <a:schemeClr val="tx1"/>
                </a:solidFill>
              </a:rPr>
              <a:t> Killed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Vehicles on the Roads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Drivers Killed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4422359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78199008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45957"/>
            <a:ext cx="1981200" cy="11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6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9019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914400" y="4267200"/>
            <a:ext cx="75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are the Reasons for the Increase?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1714500" cy="171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2867" y="1529834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 death per 2,607 </a:t>
            </a:r>
            <a:r>
              <a:rPr lang="en-US" dirty="0" smtClean="0">
                <a:solidFill>
                  <a:srgbClr val="FFC000"/>
                </a:solidFill>
              </a:rPr>
              <a:t>times around the world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Percent of Fatally Injured Drivers</a:t>
            </a:r>
          </a:p>
          <a:p>
            <a:pPr algn="ctr"/>
            <a:r>
              <a:rPr lang="en-US" sz="1800" dirty="0" smtClean="0"/>
              <a:t>Percent </a:t>
            </a:r>
            <a:r>
              <a:rPr lang="en-US" sz="1800" dirty="0"/>
              <a:t>of Fatally Injured Drivers</a:t>
            </a:r>
          </a:p>
          <a:p>
            <a:pPr algn="ctr"/>
            <a:r>
              <a:rPr lang="en-US" sz="1800" dirty="0"/>
              <a:t>Not Wearing a Seat </a:t>
            </a:r>
            <a:r>
              <a:rPr lang="en-US" sz="1800" dirty="0" smtClean="0"/>
              <a:t>Belt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5740" y="1371600"/>
            <a:ext cx="4041775" cy="639762"/>
          </a:xfrm>
        </p:spPr>
        <p:txBody>
          <a:bodyPr/>
          <a:lstStyle/>
          <a:p>
            <a:pPr algn="ctr"/>
            <a:r>
              <a:rPr lang="en-US" sz="1800" dirty="0" smtClean="0"/>
              <a:t>Percentage Seat Belt </a:t>
            </a:r>
            <a:r>
              <a:rPr lang="en-US" sz="1800" dirty="0" smtClean="0"/>
              <a:t>Use in Roadside Survey</a:t>
            </a:r>
            <a:endParaRPr lang="en-US" sz="1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60959526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85315" y="36095"/>
            <a:ext cx="61722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Seat Belt Use and </a:t>
            </a:r>
            <a:r>
              <a:rPr lang="en-US" sz="3600" u="sng" dirty="0" smtClean="0">
                <a:solidFill>
                  <a:schemeClr val="tx1"/>
                </a:solidFill>
              </a:rPr>
              <a:t>Drivers</a:t>
            </a:r>
            <a:r>
              <a:rPr lang="en-US" sz="3600" dirty="0" smtClean="0">
                <a:solidFill>
                  <a:schemeClr val="tx1"/>
                </a:solidFill>
              </a:rPr>
              <a:t> Killed not </a:t>
            </a:r>
            <a:r>
              <a:rPr lang="en-US" sz="3600" dirty="0">
                <a:solidFill>
                  <a:schemeClr val="tx1"/>
                </a:solidFill>
              </a:rPr>
              <a:t>W</a:t>
            </a:r>
            <a:r>
              <a:rPr lang="en-US" sz="3600" dirty="0" smtClean="0">
                <a:solidFill>
                  <a:schemeClr val="tx1"/>
                </a:solidFill>
              </a:rPr>
              <a:t>earing </a:t>
            </a:r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dirty="0" smtClean="0">
                <a:solidFill>
                  <a:schemeClr val="tx1"/>
                </a:solidFill>
              </a:rPr>
              <a:t>eat Belt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1045"/>
            <a:ext cx="1981200" cy="11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6134984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76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0"/>
            <a:ext cx="4876800" cy="1143000"/>
          </a:xfrm>
        </p:spPr>
        <p:txBody>
          <a:bodyPr/>
          <a:lstStyle/>
          <a:p>
            <a:r>
              <a:rPr lang="en-US" sz="2800" dirty="0" smtClean="0"/>
              <a:t>Vehicle Type versus Driver Killed not wearing Seat Belt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Vehicles on Roads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Driver Fatalities No Seat Belt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079507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09989385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7241" y="0"/>
            <a:ext cx="1981200" cy="11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7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16517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5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58008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79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308962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Percent of Fatally Injured </a:t>
            </a:r>
            <a:r>
              <a:rPr lang="en-US" b="1" dirty="0">
                <a:solidFill>
                  <a:schemeClr val="bg1"/>
                </a:solidFill>
              </a:rPr>
              <a:t>Drivers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Not </a:t>
            </a:r>
            <a:r>
              <a:rPr lang="en-US" b="1" dirty="0">
                <a:solidFill>
                  <a:schemeClr val="bg1"/>
                </a:solidFill>
              </a:rPr>
              <a:t>Wearing a Seat </a:t>
            </a:r>
            <a:r>
              <a:rPr lang="en-US" b="1" dirty="0" smtClean="0">
                <a:solidFill>
                  <a:schemeClr val="bg1"/>
                </a:solidFill>
              </a:rPr>
              <a:t>Belt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495661"/>
              </p:ext>
            </p:extLst>
          </p:nvPr>
        </p:nvGraphicFramePr>
        <p:xfrm>
          <a:off x="27214" y="0"/>
          <a:ext cx="911678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86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6248400" cy="732612"/>
          </a:xfrm>
        </p:spPr>
        <p:txBody>
          <a:bodyPr/>
          <a:lstStyle/>
          <a:p>
            <a:r>
              <a:rPr lang="en-US" sz="2800" dirty="0" smtClean="0"/>
              <a:t>Night Versus Day-Time Seat Belt Use</a:t>
            </a:r>
            <a:br>
              <a:rPr lang="en-US" sz="2800" dirty="0" smtClean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Robert Chaffe</a:t>
            </a: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Preusser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Research Group, Inc.</a:t>
            </a: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" y="1236556"/>
            <a:ext cx="9160042" cy="56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2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207763"/>
              </p:ext>
            </p:extLst>
          </p:nvPr>
        </p:nvGraphicFramePr>
        <p:xfrm>
          <a:off x="-21771" y="-24493"/>
          <a:ext cx="9144000" cy="684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2618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986" y="148893"/>
            <a:ext cx="6348414" cy="1070307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i="1" dirty="0" smtClean="0"/>
              <a:t>Top 10 Fears </a:t>
            </a:r>
            <a:r>
              <a:rPr lang="en-US" sz="2000" dirty="0" smtClean="0"/>
              <a:t>don’t include being in a crash and getting killed not wearing a seat belt.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262436"/>
            <a:ext cx="2743198" cy="20573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2667000" cy="2233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4" y="1728538"/>
            <a:ext cx="2333625" cy="2751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562474"/>
            <a:ext cx="2653271" cy="17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958579"/>
              </p:ext>
            </p:extLst>
          </p:nvPr>
        </p:nvGraphicFramePr>
        <p:xfrm>
          <a:off x="0" y="32084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49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420453"/>
              </p:ext>
            </p:extLst>
          </p:nvPr>
        </p:nvGraphicFramePr>
        <p:xfrm>
          <a:off x="152400" y="0"/>
          <a:ext cx="89915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565031" y="23446"/>
            <a:ext cx="65532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of the Story….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410200"/>
            <a:ext cx="47147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Unemployment rescaled </a:t>
            </a:r>
            <a:r>
              <a:rPr lang="en-US" sz="2000" dirty="0">
                <a:solidFill>
                  <a:schemeClr val="bg1"/>
                </a:solidFill>
              </a:rPr>
              <a:t>for comparison</a:t>
            </a:r>
            <a:endParaRPr lang="en-US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5749" y="5040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9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5">
                    <a:lumMod val="90000"/>
                  </a:schemeClr>
                </a:solidFill>
              </a:rPr>
              <a:t>atalities</a:t>
            </a:r>
            <a:endParaRPr lang="en-US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181" y="82958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Unemployment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6517" r="7387" b="10016"/>
          <a:stretch/>
        </p:blipFill>
        <p:spPr>
          <a:xfrm>
            <a:off x="-1" y="-5444"/>
            <a:ext cx="9115263" cy="6330044"/>
          </a:xfrm>
        </p:spPr>
      </p:pic>
    </p:spTree>
    <p:extLst>
      <p:ext uri="{BB962C8B-B14F-4D97-AF65-F5344CB8AC3E}">
        <p14:creationId xmlns:p14="http://schemas.microsoft.com/office/powerpoint/2010/main" val="39172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58" y="152400"/>
            <a:ext cx="6721642" cy="1143000"/>
          </a:xfrm>
        </p:spPr>
        <p:txBody>
          <a:bodyPr/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Good News: </a:t>
            </a:r>
            <a:b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Driver Fatalities are Down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546535"/>
              </p:ext>
            </p:extLst>
          </p:nvPr>
        </p:nvGraphicFramePr>
        <p:xfrm>
          <a:off x="0" y="992689"/>
          <a:ext cx="9144000" cy="581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399"/>
            <a:ext cx="1981200" cy="1193099"/>
          </a:xfrm>
        </p:spPr>
      </p:pic>
    </p:spTree>
    <p:extLst>
      <p:ext uri="{BB962C8B-B14F-4D97-AF65-F5344CB8AC3E}">
        <p14:creationId xmlns:p14="http://schemas.microsoft.com/office/powerpoint/2010/main" val="9992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0689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Fatal Crashes by Quarter 2007-2013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7700"/>
            <a:ext cx="1386840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31" y="685800"/>
            <a:ext cx="1474067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93" y="647700"/>
            <a:ext cx="1556238" cy="9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248400" cy="1143000"/>
          </a:xfrm>
        </p:spPr>
        <p:txBody>
          <a:bodyPr/>
          <a:lstStyle/>
          <a:p>
            <a:r>
              <a:rPr lang="en-US" dirty="0" smtClean="0"/>
              <a:t>Fatalities By Troop Area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75283"/>
              </p:ext>
            </p:extLst>
          </p:nvPr>
        </p:nvGraphicFramePr>
        <p:xfrm>
          <a:off x="0" y="1523999"/>
          <a:ext cx="9144000" cy="5223090"/>
        </p:xfrm>
        <a:graphic>
          <a:graphicData uri="http://schemas.openxmlformats.org/drawingml/2006/table">
            <a:tbl>
              <a:tblPr/>
              <a:tblGrid>
                <a:gridCol w="3352800"/>
                <a:gridCol w="2667000"/>
                <a:gridCol w="3124200"/>
              </a:tblGrid>
              <a:tr h="914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Troop Area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Fatalities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 Fatal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Crashes</a:t>
                      </a:r>
                    </a:p>
                    <a:p>
                      <a:pPr algn="ctr" fontAlgn="t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2012-2011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A (EBR)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47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 (NO)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</a:tr>
              <a:tr h="347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C (Houma)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</a:tr>
              <a:tr h="347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D (Lake Charles)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</a:tr>
              <a:tr h="531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E (Alexandria)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3"/>
                    </a:solidFill>
                  </a:tcPr>
                </a:tc>
              </a:tr>
              <a:tr h="531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F (Monroe)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(24)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531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G (Shreveport)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2"/>
                    </a:solidFill>
                  </a:tcPr>
                </a:tc>
              </a:tr>
              <a:tr h="531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I (Lafayette)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80"/>
                    </a:solidFill>
                  </a:tcPr>
                </a:tc>
              </a:tr>
              <a:tr h="347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L (Hammond)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84F-14B2-4B40-B37F-4D1561F09C69}" type="datetime1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06891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81900" y="205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2"/>
            </a:pPr>
            <a:r>
              <a:rPr lang="en-US" dirty="0" smtClean="0">
                <a:solidFill>
                  <a:srgbClr val="FFC000"/>
                </a:solidFill>
              </a:rPr>
              <a:t> 71   93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16  29   39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88455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43"/>
            </a:pPr>
            <a:r>
              <a:rPr lang="en-US" dirty="0" smtClean="0">
                <a:solidFill>
                  <a:srgbClr val="FFC000"/>
                </a:solidFill>
              </a:rPr>
              <a:t>133  166 involved 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20  52    79   killed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2715" y="211566"/>
            <a:ext cx="555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Fatal Crash </a:t>
            </a:r>
            <a:r>
              <a:rPr lang="en-US" sz="2800" i="1" u="sng" dirty="0">
                <a:solidFill>
                  <a:schemeClr val="bg1"/>
                </a:solidFill>
              </a:rPr>
              <a:t>Rate</a:t>
            </a:r>
            <a:r>
              <a:rPr lang="en-US" sz="2800" i="1" dirty="0">
                <a:solidFill>
                  <a:schemeClr val="bg1"/>
                </a:solidFill>
              </a:rPr>
              <a:t> of Youth Drivers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933E1F0CC324BA1E3734D7DEDD689" ma:contentTypeVersion="0" ma:contentTypeDescription="Create a new document." ma:contentTypeScope="" ma:versionID="31ed4306f5ef65a8637c93f3a3842a6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203C457-DEBE-4996-B570-2CB9FE518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3FCAF24-02E6-4C24-8DBE-3607DCC91C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888049-5170-4A47-950F-83A52F543C0A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25056</TotalTime>
  <Words>1092</Words>
  <Application>Microsoft Office PowerPoint</Application>
  <PresentationFormat>On-screen Show (4:3)</PresentationFormat>
  <Paragraphs>450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Default Design</vt:lpstr>
      <vt:lpstr>PowerPoint Presentation</vt:lpstr>
      <vt:lpstr>Fatalities and Fatal Crashes show an increase  for 2012 after experiencing a 4 year decline</vt:lpstr>
      <vt:lpstr>PowerPoint Presentation</vt:lpstr>
      <vt:lpstr>PowerPoint Presentation</vt:lpstr>
      <vt:lpstr>PowerPoint Presentation</vt:lpstr>
      <vt:lpstr>The Good News:  Driver Fatalities are Down </vt:lpstr>
      <vt:lpstr>PowerPoint Presentation</vt:lpstr>
      <vt:lpstr>Fatalities By Troop Area</vt:lpstr>
      <vt:lpstr>PowerPoint Presentation</vt:lpstr>
      <vt:lpstr>PowerPoint Presentation</vt:lpstr>
      <vt:lpstr>Pedestrian Fatalities by Parish</vt:lpstr>
      <vt:lpstr>Pedestrian Fatalities by Time of Day</vt:lpstr>
      <vt:lpstr>PowerPoint Presentation</vt:lpstr>
      <vt:lpstr>PowerPoint Presentation</vt:lpstr>
      <vt:lpstr>PowerPoint Presentation</vt:lpstr>
      <vt:lpstr>Other Trends</vt:lpstr>
      <vt:lpstr>  Pareto: The 80-20 Rule Over 79% (84%) of driver fatalities involved one of these three factors of the driver killed.   </vt:lpstr>
      <vt:lpstr>PowerPoint Presentation</vt:lpstr>
      <vt:lpstr>PowerPoint Presentation</vt:lpstr>
      <vt:lpstr>Alcohol Related Fatal Crashes Ages 18-20</vt:lpstr>
      <vt:lpstr>PowerPoint Presentation</vt:lpstr>
      <vt:lpstr>Alcohol Fatal Crashes by Troop Area</vt:lpstr>
      <vt:lpstr>DWI Arrest by Troop 2012</vt:lpstr>
      <vt:lpstr>Alcohol-Related Fatalities by Troop Area 2012</vt:lpstr>
      <vt:lpstr>Safety</vt:lpstr>
      <vt:lpstr>PowerPoint Presentation</vt:lpstr>
      <vt:lpstr>PowerPoint Presentation</vt:lpstr>
      <vt:lpstr>Seat Belt Usage by Region</vt:lpstr>
      <vt:lpstr>Vehicle Distribution and Drivers Killed</vt:lpstr>
      <vt:lpstr>Seat Belt Use and Drivers Killed not Wearing Seat Belt</vt:lpstr>
      <vt:lpstr>Vehicle Type versus Driver Killed not wearing Seat Belt </vt:lpstr>
      <vt:lpstr>PowerPoint Presentation</vt:lpstr>
      <vt:lpstr>PowerPoint Presentation</vt:lpstr>
      <vt:lpstr>PowerPoint Presentation</vt:lpstr>
      <vt:lpstr>PowerPoint Presentation</vt:lpstr>
      <vt:lpstr>Night Versus Day-Time Seat Belt Use Robert Chaffe Preusser Research Group, Inc. </vt:lpstr>
      <vt:lpstr>PowerPoint Presentation</vt:lpstr>
      <vt:lpstr>The Top 10 Fears don’t include being in a crash and getting killed not wearing a seat belt. </vt:lpstr>
      <vt:lpstr>PowerPoint Presentation</vt:lpstr>
    </vt:vector>
  </TitlesOfParts>
  <Company>Louisiana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Darrell Broussard</dc:creator>
  <cp:lastModifiedBy>Helmut Schneider</cp:lastModifiedBy>
  <cp:revision>1143</cp:revision>
  <cp:lastPrinted>2011-05-04T16:38:06Z</cp:lastPrinted>
  <dcterms:created xsi:type="dcterms:W3CDTF">2008-01-15T22:15:06Z</dcterms:created>
  <dcterms:modified xsi:type="dcterms:W3CDTF">2013-11-12T15:37:11Z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0x01010077B933E1F0CC324BA1E3734D7DEDD689</vt:lpwstr>
  </property>
</Properties>
</file>